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56" r:id="rId5"/>
    <p:sldId id="257" r:id="rId6"/>
    <p:sldId id="301" r:id="rId7"/>
    <p:sldId id="289" r:id="rId8"/>
    <p:sldId id="260" r:id="rId9"/>
    <p:sldId id="290" r:id="rId10"/>
    <p:sldId id="315" r:id="rId11"/>
    <p:sldId id="330" r:id="rId12"/>
    <p:sldId id="316" r:id="rId13"/>
    <p:sldId id="294" r:id="rId14"/>
    <p:sldId id="328" r:id="rId15"/>
    <p:sldId id="309" r:id="rId16"/>
    <p:sldId id="326" r:id="rId17"/>
    <p:sldId id="304" r:id="rId18"/>
    <p:sldId id="306" r:id="rId19"/>
    <p:sldId id="307" r:id="rId20"/>
    <p:sldId id="310" r:id="rId21"/>
    <p:sldId id="308" r:id="rId22"/>
    <p:sldId id="311" r:id="rId23"/>
    <p:sldId id="312" r:id="rId24"/>
    <p:sldId id="313" r:id="rId25"/>
    <p:sldId id="291" r:id="rId26"/>
    <p:sldId id="314" r:id="rId27"/>
    <p:sldId id="325" r:id="rId28"/>
    <p:sldId id="320" r:id="rId29"/>
    <p:sldId id="321" r:id="rId30"/>
    <p:sldId id="332" r:id="rId31"/>
    <p:sldId id="324" r:id="rId32"/>
    <p:sldId id="322" r:id="rId33"/>
    <p:sldId id="331" r:id="rId34"/>
    <p:sldId id="319" r:id="rId35"/>
    <p:sldId id="317" r:id="rId36"/>
    <p:sldId id="327" r:id="rId37"/>
    <p:sldId id="335" r:id="rId38"/>
    <p:sldId id="333" r:id="rId39"/>
    <p:sldId id="334" r:id="rId40"/>
    <p:sldId id="336" r:id="rId41"/>
    <p:sldId id="33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95DA"/>
    <a:srgbClr val="1E6091"/>
    <a:srgbClr val="002060"/>
    <a:srgbClr val="76C9D2"/>
    <a:srgbClr val="FFFFFF"/>
    <a:srgbClr val="A6CAEC"/>
    <a:srgbClr val="4E95D9"/>
    <a:srgbClr val="168AAD"/>
    <a:srgbClr val="0B486B"/>
    <a:srgbClr val="34A0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lang="en-US" sz="2640" b="1" i="1" u="none" strike="noStrike" kern="1200" spc="0" baseline="0">
                <a:solidFill>
                  <a:schemeClr val="bg1"/>
                </a:solidFill>
                <a:latin typeface="Montserrat" panose="00000500000000000000" pitchFamily="2" charset="0"/>
                <a:ea typeface="+mn-ea"/>
                <a:cs typeface="Times New Roman" panose="02020603050405020304" pitchFamily="18" charset="0"/>
              </a:defRPr>
            </a:pPr>
            <a:r>
              <a:rPr lang="en-US"/>
              <a:t>Daytime Population</a:t>
            </a:r>
          </a:p>
        </c:rich>
      </c:tx>
      <c:overlay val="0"/>
      <c:spPr>
        <a:noFill/>
        <a:ln>
          <a:noFill/>
        </a:ln>
        <a:effectLst/>
      </c:spPr>
      <c:txPr>
        <a:bodyPr rot="0" spcFirstLastPara="1" vertOverflow="ellipsis" vert="horz" wrap="square" anchor="ctr" anchorCtr="1"/>
        <a:lstStyle/>
        <a:p>
          <a:pPr>
            <a:defRPr lang="en-US" sz="2640" b="1" i="1" u="none" strike="noStrike" kern="1200" spc="0" baseline="0">
              <a:solidFill>
                <a:schemeClr val="bg1"/>
              </a:solidFill>
              <a:latin typeface="Montserrat" panose="00000500000000000000" pitchFamily="2" charset="0"/>
              <a:ea typeface="+mn-ea"/>
              <a:cs typeface="Times New Roman" panose="02020603050405020304" pitchFamily="18" charset="0"/>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rgbClr val="1E6091"/>
              </a:solidFill>
              <a:ln w="19050">
                <a:solidFill>
                  <a:srgbClr val="1E6091"/>
                </a:solidFill>
              </a:ln>
              <a:effectLst/>
            </c:spPr>
            <c:extLst>
              <c:ext xmlns:c16="http://schemas.microsoft.com/office/drawing/2014/chart" uri="{C3380CC4-5D6E-409C-BE32-E72D297353CC}">
                <c16:uniqueId val="{00000005-DF4A-4BAD-A2DE-CC0475B4D4A8}"/>
              </c:ext>
            </c:extLst>
          </c:dPt>
          <c:dPt>
            <c:idx val="1"/>
            <c:bubble3D val="0"/>
            <c:spPr>
              <a:solidFill>
                <a:srgbClr val="0B486B"/>
              </a:solidFill>
              <a:ln w="19050">
                <a:solidFill>
                  <a:srgbClr val="0B486B"/>
                </a:solidFill>
              </a:ln>
              <a:effectLst/>
            </c:spPr>
            <c:extLst>
              <c:ext xmlns:c16="http://schemas.microsoft.com/office/drawing/2014/chart" uri="{C3380CC4-5D6E-409C-BE32-E72D297353CC}">
                <c16:uniqueId val="{00000008-DF4A-4BAD-A2DE-CC0475B4D4A8}"/>
              </c:ext>
            </c:extLst>
          </c:dPt>
          <c:dPt>
            <c:idx val="2"/>
            <c:bubble3D val="0"/>
            <c:spPr>
              <a:solidFill>
                <a:srgbClr val="76C9D2"/>
              </a:solidFill>
              <a:ln w="19050">
                <a:solidFill>
                  <a:srgbClr val="76C9D2"/>
                </a:solidFill>
              </a:ln>
              <a:effectLst/>
            </c:spPr>
            <c:extLst>
              <c:ext xmlns:c16="http://schemas.microsoft.com/office/drawing/2014/chart" uri="{C3380CC4-5D6E-409C-BE32-E72D297353CC}">
                <c16:uniqueId val="{00000007-DF4A-4BAD-A2DE-CC0475B4D4A8}"/>
              </c:ext>
            </c:extLst>
          </c:dPt>
          <c:dPt>
            <c:idx val="3"/>
            <c:bubble3D val="0"/>
            <c:spPr>
              <a:solidFill>
                <a:srgbClr val="34A0A4"/>
              </a:solidFill>
              <a:ln w="19050">
                <a:solidFill>
                  <a:srgbClr val="34A0A4"/>
                </a:solidFill>
              </a:ln>
              <a:effectLst/>
            </c:spPr>
            <c:extLst>
              <c:ext xmlns:c16="http://schemas.microsoft.com/office/drawing/2014/chart" uri="{C3380CC4-5D6E-409C-BE32-E72D297353CC}">
                <c16:uniqueId val="{00000006-DF4A-4BAD-A2DE-CC0475B4D4A8}"/>
              </c:ext>
            </c:extLst>
          </c:dPt>
          <c:dPt>
            <c:idx val="4"/>
            <c:bubble3D val="0"/>
            <c:spPr>
              <a:solidFill>
                <a:srgbClr val="168AAD"/>
              </a:solidFill>
              <a:ln w="19050">
                <a:solidFill>
                  <a:srgbClr val="168AAD"/>
                </a:solidFill>
              </a:ln>
              <a:effectLst>
                <a:outerShdw blurRad="50800" dist="50800" dir="5400000" algn="ctr" rotWithShape="0">
                  <a:srgbClr val="A02B93"/>
                </a:outerShdw>
              </a:effectLst>
            </c:spPr>
            <c:extLst>
              <c:ext xmlns:c16="http://schemas.microsoft.com/office/drawing/2014/chart" uri="{C3380CC4-5D6E-409C-BE32-E72D297353CC}">
                <c16:uniqueId val="{00000004-DF4A-4BAD-A2DE-CC0475B4D4A8}"/>
              </c:ext>
            </c:extLst>
          </c:dPt>
          <c:cat>
            <c:strRef>
              <c:f>Sheet1!$A$2:$A$6</c:f>
              <c:strCache>
                <c:ptCount val="5"/>
                <c:pt idx="0">
                  <c:v>Workplace</c:v>
                </c:pt>
                <c:pt idx="1">
                  <c:v>Retired</c:v>
                </c:pt>
                <c:pt idx="2">
                  <c:v>Homemakers</c:v>
                </c:pt>
                <c:pt idx="3">
                  <c:v>Students</c:v>
                </c:pt>
                <c:pt idx="4">
                  <c:v>Other</c:v>
                </c:pt>
              </c:strCache>
            </c:strRef>
          </c:cat>
          <c:val>
            <c:numRef>
              <c:f>Sheet1!$B$2:$B$6</c:f>
              <c:numCache>
                <c:formatCode>General</c:formatCode>
                <c:ptCount val="5"/>
                <c:pt idx="0">
                  <c:v>43</c:v>
                </c:pt>
                <c:pt idx="1">
                  <c:v>16</c:v>
                </c:pt>
                <c:pt idx="2">
                  <c:v>7</c:v>
                </c:pt>
                <c:pt idx="3">
                  <c:v>18</c:v>
                </c:pt>
                <c:pt idx="4">
                  <c:v>16</c:v>
                </c:pt>
              </c:numCache>
            </c:numRef>
          </c:val>
          <c:extLst>
            <c:ext xmlns:c16="http://schemas.microsoft.com/office/drawing/2014/chart" uri="{C3380CC4-5D6E-409C-BE32-E72D297353CC}">
              <c16:uniqueId val="{00000000-DF4A-4BAD-A2DE-CC0475B4D4A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4864159437889291"/>
          <c:y val="0.72546540524044123"/>
          <c:w val="0.85056006430844544"/>
          <c:h val="0.2584076857208284"/>
        </c:manualLayout>
      </c:layout>
      <c:overlay val="0"/>
      <c:spPr>
        <a:noFill/>
        <a:ln>
          <a:noFill/>
        </a:ln>
        <a:effectLst/>
      </c:spPr>
      <c:txPr>
        <a:bodyPr rot="0" spcFirstLastPara="1" vertOverflow="ellipsis" vert="horz" wrap="square" anchor="ctr" anchorCtr="1"/>
        <a:lstStyle/>
        <a:p>
          <a:pPr>
            <a:defRPr lang="en-US" sz="2200" b="1" i="1" u="none" strike="noStrike" kern="1200" baseline="0">
              <a:solidFill>
                <a:schemeClr val="bg1"/>
              </a:solidFill>
              <a:latin typeface="Montserrat" panose="00000500000000000000" pitchFamily="2"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a:outerShdw blurRad="50800" dist="63500" dir="5400000" algn="ctr" rotWithShape="0">
        <a:srgbClr val="000000">
          <a:alpha val="0"/>
        </a:srgbClr>
      </a:outerShdw>
    </a:effectLst>
  </c:spPr>
  <c:txPr>
    <a:bodyPr/>
    <a:lstStyle/>
    <a:p>
      <a:pPr>
        <a:defRPr lang="en-US" sz="2200" b="1" i="1" kern="1200">
          <a:solidFill>
            <a:schemeClr val="bg1"/>
          </a:solidFill>
          <a:latin typeface="Montserrat" panose="00000500000000000000" pitchFamily="2" charset="0"/>
          <a:ea typeface="+mn-ea"/>
          <a:cs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9B43C7-511C-48E8-A7BA-C79154E9DDCD}" type="datetimeFigureOut">
              <a:rPr lang="en-US" smtClean="0"/>
              <a:t>11/15/25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CADA6-1C85-4EBB-BD8E-38BA032C4918}" type="slidenum">
              <a:rPr lang="en-US" smtClean="0"/>
              <a:t>‹#›</a:t>
            </a:fld>
            <a:endParaRPr lang="en-US"/>
          </a:p>
        </p:txBody>
      </p:sp>
    </p:spTree>
    <p:extLst>
      <p:ext uri="{BB962C8B-B14F-4D97-AF65-F5344CB8AC3E}">
        <p14:creationId xmlns:p14="http://schemas.microsoft.com/office/powerpoint/2010/main" val="845784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Buffalo Rise Development and We are super excited to present to you the redevelopment of Britton Plaza. </a:t>
            </a:r>
          </a:p>
        </p:txBody>
      </p:sp>
      <p:sp>
        <p:nvSpPr>
          <p:cNvPr id="4" name="Slide Number Placeholder 3"/>
          <p:cNvSpPr>
            <a:spLocks noGrp="1"/>
          </p:cNvSpPr>
          <p:nvPr>
            <p:ph type="sldNum" sz="quarter" idx="5"/>
          </p:nvPr>
        </p:nvSpPr>
        <p:spPr/>
        <p:txBody>
          <a:bodyPr/>
          <a:lstStyle/>
          <a:p>
            <a:fld id="{83CCADA6-1C85-4EBB-BD8E-38BA032C4918}" type="slidenum">
              <a:rPr lang="en-US" smtClean="0"/>
              <a:t>1</a:t>
            </a:fld>
            <a:endParaRPr lang="en-US"/>
          </a:p>
        </p:txBody>
      </p:sp>
    </p:spTree>
    <p:extLst>
      <p:ext uri="{BB962C8B-B14F-4D97-AF65-F5344CB8AC3E}">
        <p14:creationId xmlns:p14="http://schemas.microsoft.com/office/powerpoint/2010/main" val="1713406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CADA6-1C85-4EBB-BD8E-38BA032C4918}" type="slidenum">
              <a:rPr lang="en-US" smtClean="0"/>
              <a:t>28</a:t>
            </a:fld>
            <a:endParaRPr lang="en-US"/>
          </a:p>
        </p:txBody>
      </p:sp>
    </p:spTree>
    <p:extLst>
      <p:ext uri="{BB962C8B-B14F-4D97-AF65-F5344CB8AC3E}">
        <p14:creationId xmlns:p14="http://schemas.microsoft.com/office/powerpoint/2010/main" val="919842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close it out, we believe that the best course of action for </a:t>
            </a:r>
            <a:r>
              <a:rPr lang="en-US" err="1"/>
              <a:t>britton</a:t>
            </a:r>
            <a:r>
              <a:rPr lang="en-US"/>
              <a:t> plaza is to convert it to an open air shopping center. We have taken in all community feedback and have curated a tenant mix of upscale and affordable shopping with promising financials to support this decision. Thank you for your time and consideration. </a:t>
            </a:r>
          </a:p>
        </p:txBody>
      </p:sp>
      <p:sp>
        <p:nvSpPr>
          <p:cNvPr id="4" name="Slide Number Placeholder 3"/>
          <p:cNvSpPr>
            <a:spLocks noGrp="1"/>
          </p:cNvSpPr>
          <p:nvPr>
            <p:ph type="sldNum" sz="quarter" idx="5"/>
          </p:nvPr>
        </p:nvSpPr>
        <p:spPr/>
        <p:txBody>
          <a:bodyPr/>
          <a:lstStyle/>
          <a:p>
            <a:fld id="{83CCADA6-1C85-4EBB-BD8E-38BA032C4918}" type="slidenum">
              <a:rPr lang="en-US" smtClean="0"/>
              <a:t>33</a:t>
            </a:fld>
            <a:endParaRPr lang="en-US"/>
          </a:p>
        </p:txBody>
      </p:sp>
    </p:spTree>
    <p:extLst>
      <p:ext uri="{BB962C8B-B14F-4D97-AF65-F5344CB8AC3E}">
        <p14:creationId xmlns:p14="http://schemas.microsoft.com/office/powerpoint/2010/main" val="1731533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CADA6-1C85-4EBB-BD8E-38BA032C4918}" type="slidenum">
              <a:rPr lang="en-US" smtClean="0"/>
              <a:t>2</a:t>
            </a:fld>
            <a:endParaRPr lang="en-US"/>
          </a:p>
        </p:txBody>
      </p:sp>
    </p:spTree>
    <p:extLst>
      <p:ext uri="{BB962C8B-B14F-4D97-AF65-F5344CB8AC3E}">
        <p14:creationId xmlns:p14="http://schemas.microsoft.com/office/powerpoint/2010/main" val="1120677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196ED-FFF9-7A33-3AF2-1AC3C68985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19A098-AD7B-95B4-19D0-363E6E506CB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2FFDABD-1592-3E9D-B2F4-E0F15DE02051}"/>
              </a:ext>
            </a:extLst>
          </p:cNvPr>
          <p:cNvSpPr>
            <a:spLocks noGrp="1"/>
          </p:cNvSpPr>
          <p:nvPr>
            <p:ph type="body" idx="1"/>
          </p:nvPr>
        </p:nvSpPr>
        <p:spPr/>
        <p:txBody>
          <a:bodyPr/>
          <a:lstStyle/>
          <a:p>
            <a:r>
              <a:rPr lang="en-US"/>
              <a:t>The case gave us a couple key stakeholder. First is </a:t>
            </a:r>
            <a:r>
              <a:rPr lang="en-US" err="1"/>
              <a:t>brixmor</a:t>
            </a:r>
            <a:r>
              <a:rPr lang="en-US"/>
              <a:t> the owner of the property, they focus on open air shopping centers with a community focus which is what we hope to create here. There shopping centers are always anchored by large tenants who are also stakeholders in this case. Our goal is to negotiate and work with the anchor tenants to provide the best outcome for all parties involved. </a:t>
            </a:r>
          </a:p>
        </p:txBody>
      </p:sp>
      <p:sp>
        <p:nvSpPr>
          <p:cNvPr id="4" name="Slide Number Placeholder 3">
            <a:extLst>
              <a:ext uri="{FF2B5EF4-FFF2-40B4-BE49-F238E27FC236}">
                <a16:creationId xmlns:a16="http://schemas.microsoft.com/office/drawing/2014/main" id="{656346C3-9F62-7CB1-7057-017F1847B397}"/>
              </a:ext>
            </a:extLst>
          </p:cNvPr>
          <p:cNvSpPr>
            <a:spLocks noGrp="1"/>
          </p:cNvSpPr>
          <p:nvPr>
            <p:ph type="sldNum" sz="quarter" idx="5"/>
          </p:nvPr>
        </p:nvSpPr>
        <p:spPr/>
        <p:txBody>
          <a:bodyPr/>
          <a:lstStyle/>
          <a:p>
            <a:fld id="{83CCADA6-1C85-4EBB-BD8E-38BA032C4918}" type="slidenum">
              <a:rPr lang="en-US" smtClean="0"/>
              <a:t>3</a:t>
            </a:fld>
            <a:endParaRPr lang="en-US"/>
          </a:p>
        </p:txBody>
      </p:sp>
    </p:spTree>
    <p:extLst>
      <p:ext uri="{BB962C8B-B14F-4D97-AF65-F5344CB8AC3E}">
        <p14:creationId xmlns:p14="http://schemas.microsoft.com/office/powerpoint/2010/main" val="885471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CADA6-1C85-4EBB-BD8E-38BA032C4918}" type="slidenum">
              <a:rPr lang="en-US" smtClean="0"/>
              <a:t>6</a:t>
            </a:fld>
            <a:endParaRPr lang="en-US"/>
          </a:p>
        </p:txBody>
      </p:sp>
    </p:spTree>
    <p:extLst>
      <p:ext uri="{BB962C8B-B14F-4D97-AF65-F5344CB8AC3E}">
        <p14:creationId xmlns:p14="http://schemas.microsoft.com/office/powerpoint/2010/main" val="2380832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CADA6-1C85-4EBB-BD8E-38BA032C4918}" type="slidenum">
              <a:rPr lang="en-US" smtClean="0"/>
              <a:t>7</a:t>
            </a:fld>
            <a:endParaRPr lang="en-US"/>
          </a:p>
        </p:txBody>
      </p:sp>
    </p:spTree>
    <p:extLst>
      <p:ext uri="{BB962C8B-B14F-4D97-AF65-F5344CB8AC3E}">
        <p14:creationId xmlns:p14="http://schemas.microsoft.com/office/powerpoint/2010/main" val="3023900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2ED49-007E-BB5D-C51E-1ACD4AA9C8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2BA7C5-F90F-0E98-1131-0672A3300C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B6C219-C746-72D2-4AD2-9D5932E622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6B0265-00B5-A8A1-932D-0B2789E1C869}"/>
              </a:ext>
            </a:extLst>
          </p:cNvPr>
          <p:cNvSpPr>
            <a:spLocks noGrp="1"/>
          </p:cNvSpPr>
          <p:nvPr>
            <p:ph type="sldNum" sz="quarter" idx="5"/>
          </p:nvPr>
        </p:nvSpPr>
        <p:spPr/>
        <p:txBody>
          <a:bodyPr/>
          <a:lstStyle/>
          <a:p>
            <a:fld id="{83CCADA6-1C85-4EBB-BD8E-38BA032C4918}" type="slidenum">
              <a:rPr lang="en-US" smtClean="0"/>
              <a:t>8</a:t>
            </a:fld>
            <a:endParaRPr lang="en-US"/>
          </a:p>
        </p:txBody>
      </p:sp>
    </p:spTree>
    <p:extLst>
      <p:ext uri="{BB962C8B-B14F-4D97-AF65-F5344CB8AC3E}">
        <p14:creationId xmlns:p14="http://schemas.microsoft.com/office/powerpoint/2010/main" val="2706585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69A3F-ED90-6DAD-E4EC-4669C05189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93FF09-774A-0DF9-983D-CBA775F6EF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3503F7-CA11-386C-AACB-669E453431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63E492-F793-2879-EE30-59722DB36559}"/>
              </a:ext>
            </a:extLst>
          </p:cNvPr>
          <p:cNvSpPr>
            <a:spLocks noGrp="1"/>
          </p:cNvSpPr>
          <p:nvPr>
            <p:ph type="sldNum" sz="quarter" idx="5"/>
          </p:nvPr>
        </p:nvSpPr>
        <p:spPr/>
        <p:txBody>
          <a:bodyPr/>
          <a:lstStyle/>
          <a:p>
            <a:fld id="{83CCADA6-1C85-4EBB-BD8E-38BA032C4918}" type="slidenum">
              <a:rPr lang="en-US" smtClean="0"/>
              <a:t>9</a:t>
            </a:fld>
            <a:endParaRPr lang="en-US"/>
          </a:p>
        </p:txBody>
      </p:sp>
    </p:spTree>
    <p:extLst>
      <p:ext uri="{BB962C8B-B14F-4D97-AF65-F5344CB8AC3E}">
        <p14:creationId xmlns:p14="http://schemas.microsoft.com/office/powerpoint/2010/main" val="1750481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CADA6-1C85-4EBB-BD8E-38BA032C4918}" type="slidenum">
              <a:rPr lang="en-US" smtClean="0"/>
              <a:t>11</a:t>
            </a:fld>
            <a:endParaRPr lang="en-US"/>
          </a:p>
        </p:txBody>
      </p:sp>
    </p:spTree>
    <p:extLst>
      <p:ext uri="{BB962C8B-B14F-4D97-AF65-F5344CB8AC3E}">
        <p14:creationId xmlns:p14="http://schemas.microsoft.com/office/powerpoint/2010/main" val="2222849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CADA6-1C85-4EBB-BD8E-38BA032C4918}" type="slidenum">
              <a:rPr lang="en-US" smtClean="0"/>
              <a:t>18</a:t>
            </a:fld>
            <a:endParaRPr lang="en-US"/>
          </a:p>
        </p:txBody>
      </p:sp>
    </p:spTree>
    <p:extLst>
      <p:ext uri="{BB962C8B-B14F-4D97-AF65-F5344CB8AC3E}">
        <p14:creationId xmlns:p14="http://schemas.microsoft.com/office/powerpoint/2010/main" val="1616830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5BEC3-E52A-3FE4-8A83-EC463919F9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67CA26-2595-433E-34E2-3C409A98D4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A8FA77-063D-C95A-3079-DD07D782A2A4}"/>
              </a:ext>
            </a:extLst>
          </p:cNvPr>
          <p:cNvSpPr>
            <a:spLocks noGrp="1"/>
          </p:cNvSpPr>
          <p:nvPr>
            <p:ph type="dt" sz="half" idx="10"/>
          </p:nvPr>
        </p:nvSpPr>
        <p:spPr/>
        <p:txBody>
          <a:bodyPr/>
          <a:lstStyle/>
          <a:p>
            <a:fld id="{246D18F7-3F65-4567-86B8-1D1991FCE922}" type="datetimeFigureOut">
              <a:rPr lang="en-US" smtClean="0"/>
              <a:t>11/15/25</a:t>
            </a:fld>
            <a:endParaRPr lang="en-US"/>
          </a:p>
        </p:txBody>
      </p:sp>
      <p:sp>
        <p:nvSpPr>
          <p:cNvPr id="5" name="Footer Placeholder 4">
            <a:extLst>
              <a:ext uri="{FF2B5EF4-FFF2-40B4-BE49-F238E27FC236}">
                <a16:creationId xmlns:a16="http://schemas.microsoft.com/office/drawing/2014/main" id="{70427F21-C4C5-578A-9F09-4260E93E03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D41BC-25E8-51F7-F366-CB6BC81730AA}"/>
              </a:ext>
            </a:extLst>
          </p:cNvPr>
          <p:cNvSpPr>
            <a:spLocks noGrp="1"/>
          </p:cNvSpPr>
          <p:nvPr>
            <p:ph type="sldNum" sz="quarter" idx="12"/>
          </p:nvPr>
        </p:nvSpPr>
        <p:spPr/>
        <p:txBody>
          <a:bodyPr/>
          <a:lstStyle/>
          <a:p>
            <a:fld id="{4F064987-1243-4505-8152-498E98A04C70}" type="slidenum">
              <a:rPr lang="en-US" smtClean="0"/>
              <a:t>‹#›</a:t>
            </a:fld>
            <a:endParaRPr lang="en-US"/>
          </a:p>
        </p:txBody>
      </p:sp>
    </p:spTree>
    <p:extLst>
      <p:ext uri="{BB962C8B-B14F-4D97-AF65-F5344CB8AC3E}">
        <p14:creationId xmlns:p14="http://schemas.microsoft.com/office/powerpoint/2010/main" val="4059492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9B030-F7F4-9CFA-679A-BC0CEDD0AD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22BA70-6BA3-32CF-CBCA-04AF4A716A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877361-BD4B-8C9A-6343-95448A222667}"/>
              </a:ext>
            </a:extLst>
          </p:cNvPr>
          <p:cNvSpPr>
            <a:spLocks noGrp="1"/>
          </p:cNvSpPr>
          <p:nvPr>
            <p:ph type="dt" sz="half" idx="10"/>
          </p:nvPr>
        </p:nvSpPr>
        <p:spPr/>
        <p:txBody>
          <a:bodyPr/>
          <a:lstStyle/>
          <a:p>
            <a:fld id="{246D18F7-3F65-4567-86B8-1D1991FCE922}" type="datetimeFigureOut">
              <a:rPr lang="en-US" smtClean="0"/>
              <a:t>11/15/25</a:t>
            </a:fld>
            <a:endParaRPr lang="en-US"/>
          </a:p>
        </p:txBody>
      </p:sp>
      <p:sp>
        <p:nvSpPr>
          <p:cNvPr id="5" name="Footer Placeholder 4">
            <a:extLst>
              <a:ext uri="{FF2B5EF4-FFF2-40B4-BE49-F238E27FC236}">
                <a16:creationId xmlns:a16="http://schemas.microsoft.com/office/drawing/2014/main" id="{0DEFA3A4-73CD-3A46-3038-AF1BCB9A9C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CAE7BD-8723-C334-C827-A77FB5491A52}"/>
              </a:ext>
            </a:extLst>
          </p:cNvPr>
          <p:cNvSpPr>
            <a:spLocks noGrp="1"/>
          </p:cNvSpPr>
          <p:nvPr>
            <p:ph type="sldNum" sz="quarter" idx="12"/>
          </p:nvPr>
        </p:nvSpPr>
        <p:spPr/>
        <p:txBody>
          <a:bodyPr/>
          <a:lstStyle/>
          <a:p>
            <a:fld id="{4F064987-1243-4505-8152-498E98A04C70}" type="slidenum">
              <a:rPr lang="en-US" smtClean="0"/>
              <a:t>‹#›</a:t>
            </a:fld>
            <a:endParaRPr lang="en-US"/>
          </a:p>
        </p:txBody>
      </p:sp>
    </p:spTree>
    <p:extLst>
      <p:ext uri="{BB962C8B-B14F-4D97-AF65-F5344CB8AC3E}">
        <p14:creationId xmlns:p14="http://schemas.microsoft.com/office/powerpoint/2010/main" val="961632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9A3830-C31A-97BE-9558-496A039C11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A0F0C5-30E0-103B-F54B-EDC2228488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A932AA-61EC-944E-8F91-1047DF428D66}"/>
              </a:ext>
            </a:extLst>
          </p:cNvPr>
          <p:cNvSpPr>
            <a:spLocks noGrp="1"/>
          </p:cNvSpPr>
          <p:nvPr>
            <p:ph type="dt" sz="half" idx="10"/>
          </p:nvPr>
        </p:nvSpPr>
        <p:spPr/>
        <p:txBody>
          <a:bodyPr/>
          <a:lstStyle/>
          <a:p>
            <a:fld id="{246D18F7-3F65-4567-86B8-1D1991FCE922}" type="datetimeFigureOut">
              <a:rPr lang="en-US" smtClean="0"/>
              <a:t>11/15/25</a:t>
            </a:fld>
            <a:endParaRPr lang="en-US"/>
          </a:p>
        </p:txBody>
      </p:sp>
      <p:sp>
        <p:nvSpPr>
          <p:cNvPr id="5" name="Footer Placeholder 4">
            <a:extLst>
              <a:ext uri="{FF2B5EF4-FFF2-40B4-BE49-F238E27FC236}">
                <a16:creationId xmlns:a16="http://schemas.microsoft.com/office/drawing/2014/main" id="{CE10AB90-7C60-4148-04DC-80FE1E48F9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B9EACE-4E04-EF79-3390-B25D69F76FB2}"/>
              </a:ext>
            </a:extLst>
          </p:cNvPr>
          <p:cNvSpPr>
            <a:spLocks noGrp="1"/>
          </p:cNvSpPr>
          <p:nvPr>
            <p:ph type="sldNum" sz="quarter" idx="12"/>
          </p:nvPr>
        </p:nvSpPr>
        <p:spPr/>
        <p:txBody>
          <a:bodyPr/>
          <a:lstStyle/>
          <a:p>
            <a:fld id="{4F064987-1243-4505-8152-498E98A04C70}" type="slidenum">
              <a:rPr lang="en-US" smtClean="0"/>
              <a:t>‹#›</a:t>
            </a:fld>
            <a:endParaRPr lang="en-US"/>
          </a:p>
        </p:txBody>
      </p:sp>
    </p:spTree>
    <p:extLst>
      <p:ext uri="{BB962C8B-B14F-4D97-AF65-F5344CB8AC3E}">
        <p14:creationId xmlns:p14="http://schemas.microsoft.com/office/powerpoint/2010/main" val="2043790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788FA-F38A-165D-4F96-D4B4A7F26F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224978-7807-D83E-9903-B1377BC7E2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A9881E-D996-ECBA-88B8-C3F9C52D953D}"/>
              </a:ext>
            </a:extLst>
          </p:cNvPr>
          <p:cNvSpPr>
            <a:spLocks noGrp="1"/>
          </p:cNvSpPr>
          <p:nvPr>
            <p:ph type="dt" sz="half" idx="10"/>
          </p:nvPr>
        </p:nvSpPr>
        <p:spPr/>
        <p:txBody>
          <a:bodyPr/>
          <a:lstStyle/>
          <a:p>
            <a:fld id="{246D18F7-3F65-4567-86B8-1D1991FCE922}" type="datetimeFigureOut">
              <a:rPr lang="en-US" smtClean="0"/>
              <a:t>11/15/25</a:t>
            </a:fld>
            <a:endParaRPr lang="en-US"/>
          </a:p>
        </p:txBody>
      </p:sp>
      <p:sp>
        <p:nvSpPr>
          <p:cNvPr id="5" name="Footer Placeholder 4">
            <a:extLst>
              <a:ext uri="{FF2B5EF4-FFF2-40B4-BE49-F238E27FC236}">
                <a16:creationId xmlns:a16="http://schemas.microsoft.com/office/drawing/2014/main" id="{D1D53670-4415-5F4D-274E-4638ED002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4EDCB3-87BF-36E6-0DBF-576994BFD646}"/>
              </a:ext>
            </a:extLst>
          </p:cNvPr>
          <p:cNvSpPr>
            <a:spLocks noGrp="1"/>
          </p:cNvSpPr>
          <p:nvPr>
            <p:ph type="sldNum" sz="quarter" idx="12"/>
          </p:nvPr>
        </p:nvSpPr>
        <p:spPr/>
        <p:txBody>
          <a:bodyPr/>
          <a:lstStyle/>
          <a:p>
            <a:fld id="{4F064987-1243-4505-8152-498E98A04C70}" type="slidenum">
              <a:rPr lang="en-US" smtClean="0"/>
              <a:t>‹#›</a:t>
            </a:fld>
            <a:endParaRPr lang="en-US"/>
          </a:p>
        </p:txBody>
      </p:sp>
    </p:spTree>
    <p:extLst>
      <p:ext uri="{BB962C8B-B14F-4D97-AF65-F5344CB8AC3E}">
        <p14:creationId xmlns:p14="http://schemas.microsoft.com/office/powerpoint/2010/main" val="1005137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13DC5-FB47-02AB-87C9-2C902B7D59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842A4D-8AD3-7982-5E9C-394B170A041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373DEE-A0BD-781E-6432-9416A63598C3}"/>
              </a:ext>
            </a:extLst>
          </p:cNvPr>
          <p:cNvSpPr>
            <a:spLocks noGrp="1"/>
          </p:cNvSpPr>
          <p:nvPr>
            <p:ph type="dt" sz="half" idx="10"/>
          </p:nvPr>
        </p:nvSpPr>
        <p:spPr/>
        <p:txBody>
          <a:bodyPr/>
          <a:lstStyle/>
          <a:p>
            <a:fld id="{246D18F7-3F65-4567-86B8-1D1991FCE922}" type="datetimeFigureOut">
              <a:rPr lang="en-US" smtClean="0"/>
              <a:t>11/15/25</a:t>
            </a:fld>
            <a:endParaRPr lang="en-US"/>
          </a:p>
        </p:txBody>
      </p:sp>
      <p:sp>
        <p:nvSpPr>
          <p:cNvPr id="5" name="Footer Placeholder 4">
            <a:extLst>
              <a:ext uri="{FF2B5EF4-FFF2-40B4-BE49-F238E27FC236}">
                <a16:creationId xmlns:a16="http://schemas.microsoft.com/office/drawing/2014/main" id="{C39F1ED7-934F-8A67-59E0-CCCF89ED08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9CD52B-120E-B277-1759-EB7E272A66F9}"/>
              </a:ext>
            </a:extLst>
          </p:cNvPr>
          <p:cNvSpPr>
            <a:spLocks noGrp="1"/>
          </p:cNvSpPr>
          <p:nvPr>
            <p:ph type="sldNum" sz="quarter" idx="12"/>
          </p:nvPr>
        </p:nvSpPr>
        <p:spPr/>
        <p:txBody>
          <a:bodyPr/>
          <a:lstStyle/>
          <a:p>
            <a:fld id="{4F064987-1243-4505-8152-498E98A04C70}" type="slidenum">
              <a:rPr lang="en-US" smtClean="0"/>
              <a:t>‹#›</a:t>
            </a:fld>
            <a:endParaRPr lang="en-US"/>
          </a:p>
        </p:txBody>
      </p:sp>
    </p:spTree>
    <p:extLst>
      <p:ext uri="{BB962C8B-B14F-4D97-AF65-F5344CB8AC3E}">
        <p14:creationId xmlns:p14="http://schemas.microsoft.com/office/powerpoint/2010/main" val="3916601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74865-A3CA-125F-8E16-F9D4D44B19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E84382-5C76-9976-C23B-69E0A75FE7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82EFA1A-AF6B-A56C-E6A2-A65A350E11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8DEB1B-4A0C-72C8-25B0-DE4C6917A687}"/>
              </a:ext>
            </a:extLst>
          </p:cNvPr>
          <p:cNvSpPr>
            <a:spLocks noGrp="1"/>
          </p:cNvSpPr>
          <p:nvPr>
            <p:ph type="dt" sz="half" idx="10"/>
          </p:nvPr>
        </p:nvSpPr>
        <p:spPr/>
        <p:txBody>
          <a:bodyPr/>
          <a:lstStyle/>
          <a:p>
            <a:fld id="{246D18F7-3F65-4567-86B8-1D1991FCE922}" type="datetimeFigureOut">
              <a:rPr lang="en-US" smtClean="0"/>
              <a:t>11/15/25</a:t>
            </a:fld>
            <a:endParaRPr lang="en-US"/>
          </a:p>
        </p:txBody>
      </p:sp>
      <p:sp>
        <p:nvSpPr>
          <p:cNvPr id="6" name="Footer Placeholder 5">
            <a:extLst>
              <a:ext uri="{FF2B5EF4-FFF2-40B4-BE49-F238E27FC236}">
                <a16:creationId xmlns:a16="http://schemas.microsoft.com/office/drawing/2014/main" id="{C0F063AD-A3DD-840C-B31C-C190707528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0DFA24-7B9D-73B7-FEAE-37ACA43D3947}"/>
              </a:ext>
            </a:extLst>
          </p:cNvPr>
          <p:cNvSpPr>
            <a:spLocks noGrp="1"/>
          </p:cNvSpPr>
          <p:nvPr>
            <p:ph type="sldNum" sz="quarter" idx="12"/>
          </p:nvPr>
        </p:nvSpPr>
        <p:spPr/>
        <p:txBody>
          <a:bodyPr/>
          <a:lstStyle/>
          <a:p>
            <a:fld id="{4F064987-1243-4505-8152-498E98A04C70}" type="slidenum">
              <a:rPr lang="en-US" smtClean="0"/>
              <a:t>‹#›</a:t>
            </a:fld>
            <a:endParaRPr lang="en-US"/>
          </a:p>
        </p:txBody>
      </p:sp>
    </p:spTree>
    <p:extLst>
      <p:ext uri="{BB962C8B-B14F-4D97-AF65-F5344CB8AC3E}">
        <p14:creationId xmlns:p14="http://schemas.microsoft.com/office/powerpoint/2010/main" val="3365803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9B2CF-5A1B-9D9D-F155-958FECB18A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888F9D-7ECF-847D-9BEE-2DD5FFD11A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080C27-807D-BB6D-F3AE-9AE72FF6C0A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CED29B-11A5-F482-2D2B-A173EC59B4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CECE38-83BF-AA48-5874-0DD5F9903D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064509-6B27-688B-93C6-94F4A37C6B09}"/>
              </a:ext>
            </a:extLst>
          </p:cNvPr>
          <p:cNvSpPr>
            <a:spLocks noGrp="1"/>
          </p:cNvSpPr>
          <p:nvPr>
            <p:ph type="dt" sz="half" idx="10"/>
          </p:nvPr>
        </p:nvSpPr>
        <p:spPr/>
        <p:txBody>
          <a:bodyPr/>
          <a:lstStyle/>
          <a:p>
            <a:fld id="{246D18F7-3F65-4567-86B8-1D1991FCE922}" type="datetimeFigureOut">
              <a:rPr lang="en-US" smtClean="0"/>
              <a:t>11/15/25</a:t>
            </a:fld>
            <a:endParaRPr lang="en-US"/>
          </a:p>
        </p:txBody>
      </p:sp>
      <p:sp>
        <p:nvSpPr>
          <p:cNvPr id="8" name="Footer Placeholder 7">
            <a:extLst>
              <a:ext uri="{FF2B5EF4-FFF2-40B4-BE49-F238E27FC236}">
                <a16:creationId xmlns:a16="http://schemas.microsoft.com/office/drawing/2014/main" id="{9420CD0E-D279-946F-0FFC-DACD09DFF0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E191F44-19D6-FE5E-9957-EF5827E34718}"/>
              </a:ext>
            </a:extLst>
          </p:cNvPr>
          <p:cNvSpPr>
            <a:spLocks noGrp="1"/>
          </p:cNvSpPr>
          <p:nvPr>
            <p:ph type="sldNum" sz="quarter" idx="12"/>
          </p:nvPr>
        </p:nvSpPr>
        <p:spPr/>
        <p:txBody>
          <a:bodyPr/>
          <a:lstStyle/>
          <a:p>
            <a:fld id="{4F064987-1243-4505-8152-498E98A04C70}" type="slidenum">
              <a:rPr lang="en-US" smtClean="0"/>
              <a:t>‹#›</a:t>
            </a:fld>
            <a:endParaRPr lang="en-US"/>
          </a:p>
        </p:txBody>
      </p:sp>
    </p:spTree>
    <p:extLst>
      <p:ext uri="{BB962C8B-B14F-4D97-AF65-F5344CB8AC3E}">
        <p14:creationId xmlns:p14="http://schemas.microsoft.com/office/powerpoint/2010/main" val="4246159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94D1F-45E6-F88E-367F-2E8E73A5CA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6E852B-C3A7-B07A-B6AE-34B946A328DE}"/>
              </a:ext>
            </a:extLst>
          </p:cNvPr>
          <p:cNvSpPr>
            <a:spLocks noGrp="1"/>
          </p:cNvSpPr>
          <p:nvPr>
            <p:ph type="dt" sz="half" idx="10"/>
          </p:nvPr>
        </p:nvSpPr>
        <p:spPr/>
        <p:txBody>
          <a:bodyPr/>
          <a:lstStyle/>
          <a:p>
            <a:fld id="{246D18F7-3F65-4567-86B8-1D1991FCE922}" type="datetimeFigureOut">
              <a:rPr lang="en-US" smtClean="0"/>
              <a:t>11/15/25</a:t>
            </a:fld>
            <a:endParaRPr lang="en-US"/>
          </a:p>
        </p:txBody>
      </p:sp>
      <p:sp>
        <p:nvSpPr>
          <p:cNvPr id="4" name="Footer Placeholder 3">
            <a:extLst>
              <a:ext uri="{FF2B5EF4-FFF2-40B4-BE49-F238E27FC236}">
                <a16:creationId xmlns:a16="http://schemas.microsoft.com/office/drawing/2014/main" id="{DDB98FFE-A5D6-91F1-24B1-9A3939BEF62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6544C3-F7FE-76CB-A336-85246EB10EA5}"/>
              </a:ext>
            </a:extLst>
          </p:cNvPr>
          <p:cNvSpPr>
            <a:spLocks noGrp="1"/>
          </p:cNvSpPr>
          <p:nvPr>
            <p:ph type="sldNum" sz="quarter" idx="12"/>
          </p:nvPr>
        </p:nvSpPr>
        <p:spPr/>
        <p:txBody>
          <a:bodyPr/>
          <a:lstStyle/>
          <a:p>
            <a:fld id="{4F064987-1243-4505-8152-498E98A04C70}" type="slidenum">
              <a:rPr lang="en-US" smtClean="0"/>
              <a:t>‹#›</a:t>
            </a:fld>
            <a:endParaRPr lang="en-US"/>
          </a:p>
        </p:txBody>
      </p:sp>
    </p:spTree>
    <p:extLst>
      <p:ext uri="{BB962C8B-B14F-4D97-AF65-F5344CB8AC3E}">
        <p14:creationId xmlns:p14="http://schemas.microsoft.com/office/powerpoint/2010/main" val="687024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18337F-FF00-A281-99DE-2FDF2F401045}"/>
              </a:ext>
            </a:extLst>
          </p:cNvPr>
          <p:cNvSpPr>
            <a:spLocks noGrp="1"/>
          </p:cNvSpPr>
          <p:nvPr>
            <p:ph type="dt" sz="half" idx="10"/>
          </p:nvPr>
        </p:nvSpPr>
        <p:spPr/>
        <p:txBody>
          <a:bodyPr/>
          <a:lstStyle/>
          <a:p>
            <a:fld id="{246D18F7-3F65-4567-86B8-1D1991FCE922}" type="datetimeFigureOut">
              <a:rPr lang="en-US" smtClean="0"/>
              <a:t>11/15/25</a:t>
            </a:fld>
            <a:endParaRPr lang="en-US"/>
          </a:p>
        </p:txBody>
      </p:sp>
      <p:sp>
        <p:nvSpPr>
          <p:cNvPr id="3" name="Footer Placeholder 2">
            <a:extLst>
              <a:ext uri="{FF2B5EF4-FFF2-40B4-BE49-F238E27FC236}">
                <a16:creationId xmlns:a16="http://schemas.microsoft.com/office/drawing/2014/main" id="{90ABE778-1491-DD9E-BD98-14297C1DD4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2FCE6E-C4BE-6476-E7B8-1868C6C605FC}"/>
              </a:ext>
            </a:extLst>
          </p:cNvPr>
          <p:cNvSpPr>
            <a:spLocks noGrp="1"/>
          </p:cNvSpPr>
          <p:nvPr>
            <p:ph type="sldNum" sz="quarter" idx="12"/>
          </p:nvPr>
        </p:nvSpPr>
        <p:spPr/>
        <p:txBody>
          <a:bodyPr/>
          <a:lstStyle/>
          <a:p>
            <a:fld id="{4F064987-1243-4505-8152-498E98A04C70}" type="slidenum">
              <a:rPr lang="en-US" smtClean="0"/>
              <a:t>‹#›</a:t>
            </a:fld>
            <a:endParaRPr lang="en-US"/>
          </a:p>
        </p:txBody>
      </p:sp>
    </p:spTree>
    <p:extLst>
      <p:ext uri="{BB962C8B-B14F-4D97-AF65-F5344CB8AC3E}">
        <p14:creationId xmlns:p14="http://schemas.microsoft.com/office/powerpoint/2010/main" val="30319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22B08-D0C3-400D-D57A-3FEF3A9CF2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BDA75B-DC8E-EE60-983D-EA72874696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DE57DD-2F3E-506A-C6D2-88DD46E157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1B61AE-E44D-8BED-3183-B436F55B7F00}"/>
              </a:ext>
            </a:extLst>
          </p:cNvPr>
          <p:cNvSpPr>
            <a:spLocks noGrp="1"/>
          </p:cNvSpPr>
          <p:nvPr>
            <p:ph type="dt" sz="half" idx="10"/>
          </p:nvPr>
        </p:nvSpPr>
        <p:spPr/>
        <p:txBody>
          <a:bodyPr/>
          <a:lstStyle/>
          <a:p>
            <a:fld id="{246D18F7-3F65-4567-86B8-1D1991FCE922}" type="datetimeFigureOut">
              <a:rPr lang="en-US" smtClean="0"/>
              <a:t>11/15/25</a:t>
            </a:fld>
            <a:endParaRPr lang="en-US"/>
          </a:p>
        </p:txBody>
      </p:sp>
      <p:sp>
        <p:nvSpPr>
          <p:cNvPr id="6" name="Footer Placeholder 5">
            <a:extLst>
              <a:ext uri="{FF2B5EF4-FFF2-40B4-BE49-F238E27FC236}">
                <a16:creationId xmlns:a16="http://schemas.microsoft.com/office/drawing/2014/main" id="{0692D266-9F4A-744E-4851-7DB8067C54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BBB46-D3C2-D806-B486-431EAD697B6D}"/>
              </a:ext>
            </a:extLst>
          </p:cNvPr>
          <p:cNvSpPr>
            <a:spLocks noGrp="1"/>
          </p:cNvSpPr>
          <p:nvPr>
            <p:ph type="sldNum" sz="quarter" idx="12"/>
          </p:nvPr>
        </p:nvSpPr>
        <p:spPr/>
        <p:txBody>
          <a:bodyPr/>
          <a:lstStyle/>
          <a:p>
            <a:fld id="{4F064987-1243-4505-8152-498E98A04C70}" type="slidenum">
              <a:rPr lang="en-US" smtClean="0"/>
              <a:t>‹#›</a:t>
            </a:fld>
            <a:endParaRPr lang="en-US"/>
          </a:p>
        </p:txBody>
      </p:sp>
    </p:spTree>
    <p:extLst>
      <p:ext uri="{BB962C8B-B14F-4D97-AF65-F5344CB8AC3E}">
        <p14:creationId xmlns:p14="http://schemas.microsoft.com/office/powerpoint/2010/main" val="238000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139F4-3ED0-484B-745F-225A5094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3934D6-751F-3999-FEE5-CFAAEDAF2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45F548-4E79-0F6C-E303-43A6F30B85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4D5C9D-46F0-ACEB-217C-E7310FA2B5D8}"/>
              </a:ext>
            </a:extLst>
          </p:cNvPr>
          <p:cNvSpPr>
            <a:spLocks noGrp="1"/>
          </p:cNvSpPr>
          <p:nvPr>
            <p:ph type="dt" sz="half" idx="10"/>
          </p:nvPr>
        </p:nvSpPr>
        <p:spPr/>
        <p:txBody>
          <a:bodyPr/>
          <a:lstStyle/>
          <a:p>
            <a:fld id="{246D18F7-3F65-4567-86B8-1D1991FCE922}" type="datetimeFigureOut">
              <a:rPr lang="en-US" smtClean="0"/>
              <a:t>11/15/25</a:t>
            </a:fld>
            <a:endParaRPr lang="en-US"/>
          </a:p>
        </p:txBody>
      </p:sp>
      <p:sp>
        <p:nvSpPr>
          <p:cNvPr id="6" name="Footer Placeholder 5">
            <a:extLst>
              <a:ext uri="{FF2B5EF4-FFF2-40B4-BE49-F238E27FC236}">
                <a16:creationId xmlns:a16="http://schemas.microsoft.com/office/drawing/2014/main" id="{CFF157DA-C1F7-6FDA-E0B3-D69E842F2C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9F591C-0FF2-9E13-EEAA-7F447B8D3D7E}"/>
              </a:ext>
            </a:extLst>
          </p:cNvPr>
          <p:cNvSpPr>
            <a:spLocks noGrp="1"/>
          </p:cNvSpPr>
          <p:nvPr>
            <p:ph type="sldNum" sz="quarter" idx="12"/>
          </p:nvPr>
        </p:nvSpPr>
        <p:spPr/>
        <p:txBody>
          <a:bodyPr/>
          <a:lstStyle/>
          <a:p>
            <a:fld id="{4F064987-1243-4505-8152-498E98A04C70}" type="slidenum">
              <a:rPr lang="en-US" smtClean="0"/>
              <a:t>‹#›</a:t>
            </a:fld>
            <a:endParaRPr lang="en-US"/>
          </a:p>
        </p:txBody>
      </p:sp>
    </p:spTree>
    <p:extLst>
      <p:ext uri="{BB962C8B-B14F-4D97-AF65-F5344CB8AC3E}">
        <p14:creationId xmlns:p14="http://schemas.microsoft.com/office/powerpoint/2010/main" val="2651214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76A084-84C1-5774-D9E9-5B4AABCBA6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B492D3-B361-201B-0D1A-470ABA647A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E2183-9B11-F3BE-9E9F-D39908ADFF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6D18F7-3F65-4567-86B8-1D1991FCE922}" type="datetimeFigureOut">
              <a:rPr lang="en-US" smtClean="0"/>
              <a:t>11/15/25</a:t>
            </a:fld>
            <a:endParaRPr lang="en-US"/>
          </a:p>
        </p:txBody>
      </p:sp>
      <p:sp>
        <p:nvSpPr>
          <p:cNvPr id="5" name="Footer Placeholder 4">
            <a:extLst>
              <a:ext uri="{FF2B5EF4-FFF2-40B4-BE49-F238E27FC236}">
                <a16:creationId xmlns:a16="http://schemas.microsoft.com/office/drawing/2014/main" id="{FEFD5E29-F120-198B-8E3B-70A3524E01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3BBBD5A-89F8-591A-C84C-3CA4126263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064987-1243-4505-8152-498E98A04C70}" type="slidenum">
              <a:rPr lang="en-US" smtClean="0"/>
              <a:t>‹#›</a:t>
            </a:fld>
            <a:endParaRPr lang="en-US"/>
          </a:p>
        </p:txBody>
      </p:sp>
    </p:spTree>
    <p:extLst>
      <p:ext uri="{BB962C8B-B14F-4D97-AF65-F5344CB8AC3E}">
        <p14:creationId xmlns:p14="http://schemas.microsoft.com/office/powerpoint/2010/main" val="2661007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40.png"/><Relationship Id="rId5" Type="http://schemas.openxmlformats.org/officeDocument/2006/relationships/image" Target="../media/image7.png"/><Relationship Id="rId10" Type="http://schemas.openxmlformats.org/officeDocument/2006/relationships/image" Target="../media/image39.jpeg"/><Relationship Id="rId4" Type="http://schemas.openxmlformats.org/officeDocument/2006/relationships/image" Target="../media/image35.svg"/><Relationship Id="rId9"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18" Type="http://schemas.openxmlformats.org/officeDocument/2006/relationships/image" Target="../media/image56.png"/><Relationship Id="rId3" Type="http://schemas.openxmlformats.org/officeDocument/2006/relationships/image" Target="../media/image42.png"/><Relationship Id="rId21" Type="http://schemas.openxmlformats.org/officeDocument/2006/relationships/image" Target="../media/image59.jpeg"/><Relationship Id="rId7" Type="http://schemas.openxmlformats.org/officeDocument/2006/relationships/image" Target="../media/image45.svg"/><Relationship Id="rId12" Type="http://schemas.openxmlformats.org/officeDocument/2006/relationships/image" Target="../media/image50.png"/><Relationship Id="rId17" Type="http://schemas.openxmlformats.org/officeDocument/2006/relationships/image" Target="../media/image55.svg"/><Relationship Id="rId2" Type="http://schemas.openxmlformats.org/officeDocument/2006/relationships/notesSlide" Target="../notesSlides/notesSlide9.xml"/><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png"/><Relationship Id="rId15" Type="http://schemas.openxmlformats.org/officeDocument/2006/relationships/image" Target="../media/image53.svg"/><Relationship Id="rId23" Type="http://schemas.openxmlformats.org/officeDocument/2006/relationships/image" Target="../media/image61.png"/><Relationship Id="rId10" Type="http://schemas.openxmlformats.org/officeDocument/2006/relationships/image" Target="../media/image48.png"/><Relationship Id="rId19" Type="http://schemas.openxmlformats.org/officeDocument/2006/relationships/image" Target="../media/image57.png"/><Relationship Id="rId4" Type="http://schemas.openxmlformats.org/officeDocument/2006/relationships/image" Target="../media/image4.png"/><Relationship Id="rId9" Type="http://schemas.openxmlformats.org/officeDocument/2006/relationships/image" Target="../media/image47.svg"/><Relationship Id="rId14" Type="http://schemas.openxmlformats.org/officeDocument/2006/relationships/image" Target="../media/image52.png"/><Relationship Id="rId22" Type="http://schemas.openxmlformats.org/officeDocument/2006/relationships/image" Target="../media/image60.png"/></Relationships>
</file>

<file path=ppt/slides/_rels/slide19.xml.rels><?xml version="1.0" encoding="UTF-8" standalone="yes"?>
<Relationships xmlns="http://schemas.openxmlformats.org/package/2006/relationships"><Relationship Id="rId13" Type="http://schemas.openxmlformats.org/officeDocument/2006/relationships/image" Target="../media/image53.svg"/><Relationship Id="rId18" Type="http://schemas.openxmlformats.org/officeDocument/2006/relationships/image" Target="../media/image64.svg"/><Relationship Id="rId26" Type="http://schemas.openxmlformats.org/officeDocument/2006/relationships/image" Target="../media/image72.png"/><Relationship Id="rId3" Type="http://schemas.openxmlformats.org/officeDocument/2006/relationships/image" Target="../media/image4.png"/><Relationship Id="rId21" Type="http://schemas.openxmlformats.org/officeDocument/2006/relationships/image" Target="../media/image67.png"/><Relationship Id="rId34" Type="http://schemas.openxmlformats.org/officeDocument/2006/relationships/image" Target="../media/image80.png"/><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63.png"/><Relationship Id="rId25" Type="http://schemas.openxmlformats.org/officeDocument/2006/relationships/image" Target="../media/image71.jpeg"/><Relationship Id="rId33" Type="http://schemas.openxmlformats.org/officeDocument/2006/relationships/image" Target="../media/image79.png"/><Relationship Id="rId2" Type="http://schemas.openxmlformats.org/officeDocument/2006/relationships/image" Target="../media/image42.png"/><Relationship Id="rId16" Type="http://schemas.openxmlformats.org/officeDocument/2006/relationships/image" Target="../media/image45.svg"/><Relationship Id="rId20" Type="http://schemas.openxmlformats.org/officeDocument/2006/relationships/image" Target="../media/image66.svg"/><Relationship Id="rId29" Type="http://schemas.openxmlformats.org/officeDocument/2006/relationships/image" Target="../media/image75.jpeg"/><Relationship Id="rId1" Type="http://schemas.openxmlformats.org/officeDocument/2006/relationships/slideLayout" Target="../slideLayouts/slideLayout2.xml"/><Relationship Id="rId6" Type="http://schemas.openxmlformats.org/officeDocument/2006/relationships/image" Target="../media/image46.png"/><Relationship Id="rId11" Type="http://schemas.openxmlformats.org/officeDocument/2006/relationships/image" Target="../media/image51.svg"/><Relationship Id="rId24" Type="http://schemas.openxmlformats.org/officeDocument/2006/relationships/image" Target="../media/image70.svg"/><Relationship Id="rId32" Type="http://schemas.openxmlformats.org/officeDocument/2006/relationships/image" Target="../media/image78.png"/><Relationship Id="rId5" Type="http://schemas.openxmlformats.org/officeDocument/2006/relationships/image" Target="../media/image62.svg"/><Relationship Id="rId15" Type="http://schemas.openxmlformats.org/officeDocument/2006/relationships/image" Target="../media/image55.svg"/><Relationship Id="rId23" Type="http://schemas.openxmlformats.org/officeDocument/2006/relationships/image" Target="../media/image69.png"/><Relationship Id="rId28" Type="http://schemas.openxmlformats.org/officeDocument/2006/relationships/image" Target="../media/image74.jpeg"/><Relationship Id="rId10" Type="http://schemas.openxmlformats.org/officeDocument/2006/relationships/image" Target="../media/image50.png"/><Relationship Id="rId19" Type="http://schemas.openxmlformats.org/officeDocument/2006/relationships/image" Target="../media/image65.png"/><Relationship Id="rId31" Type="http://schemas.openxmlformats.org/officeDocument/2006/relationships/image" Target="../media/image77.png"/><Relationship Id="rId4" Type="http://schemas.openxmlformats.org/officeDocument/2006/relationships/image" Target="../media/image44.png"/><Relationship Id="rId9" Type="http://schemas.openxmlformats.org/officeDocument/2006/relationships/image" Target="../media/image49.svg"/><Relationship Id="rId14" Type="http://schemas.openxmlformats.org/officeDocument/2006/relationships/image" Target="../media/image54.png"/><Relationship Id="rId22" Type="http://schemas.openxmlformats.org/officeDocument/2006/relationships/image" Target="../media/image68.svg"/><Relationship Id="rId27" Type="http://schemas.openxmlformats.org/officeDocument/2006/relationships/image" Target="../media/image73.png"/><Relationship Id="rId30" Type="http://schemas.openxmlformats.org/officeDocument/2006/relationships/image" Target="../media/image76.png"/><Relationship Id="rId8"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4.png"/><Relationship Id="rId7" Type="http://schemas.openxmlformats.org/officeDocument/2006/relationships/image" Target="../media/image51.sv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7.svg"/><Relationship Id="rId4" Type="http://schemas.openxmlformats.org/officeDocument/2006/relationships/image" Target="../media/image46.png"/><Relationship Id="rId9" Type="http://schemas.openxmlformats.org/officeDocument/2006/relationships/image" Target="../media/image82.jpeg"/></Relationships>
</file>

<file path=ppt/slides/_rels/slide21.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52.png"/><Relationship Id="rId18" Type="http://schemas.openxmlformats.org/officeDocument/2006/relationships/hyperlink" Target="https://creativecommons.org/licenses/by-nc-nd/3.0/" TargetMode="External"/><Relationship Id="rId26" Type="http://schemas.openxmlformats.org/officeDocument/2006/relationships/hyperlink" Target="http://www.fenwaynation.com/2018/04/new-ownership-group-takes-elitism-to.html" TargetMode="External"/><Relationship Id="rId3" Type="http://schemas.openxmlformats.org/officeDocument/2006/relationships/image" Target="../media/image4.png"/><Relationship Id="rId21" Type="http://schemas.openxmlformats.org/officeDocument/2006/relationships/image" Target="../media/image55.svg"/><Relationship Id="rId7" Type="http://schemas.openxmlformats.org/officeDocument/2006/relationships/image" Target="../media/image46.png"/><Relationship Id="rId12" Type="http://schemas.openxmlformats.org/officeDocument/2006/relationships/image" Target="../media/image45.svg"/><Relationship Id="rId17" Type="http://schemas.openxmlformats.org/officeDocument/2006/relationships/hyperlink" Target="https://windytheplaneh.deviantart.com/art/Ups-Logo-the-1-that-comes-from-the-official-site-612047519" TargetMode="External"/><Relationship Id="rId25" Type="http://schemas.openxmlformats.org/officeDocument/2006/relationships/image" Target="../media/image88.png"/><Relationship Id="rId2" Type="http://schemas.openxmlformats.org/officeDocument/2006/relationships/image" Target="../media/image42.png"/><Relationship Id="rId16" Type="http://schemas.openxmlformats.org/officeDocument/2006/relationships/image" Target="../media/image85.png"/><Relationship Id="rId20"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83.png"/><Relationship Id="rId11" Type="http://schemas.openxmlformats.org/officeDocument/2006/relationships/image" Target="../media/image44.png"/><Relationship Id="rId24" Type="http://schemas.openxmlformats.org/officeDocument/2006/relationships/image" Target="../media/image87.png"/><Relationship Id="rId5" Type="http://schemas.openxmlformats.org/officeDocument/2006/relationships/image" Target="../media/image51.svg"/><Relationship Id="rId15" Type="http://schemas.openxmlformats.org/officeDocument/2006/relationships/image" Target="../media/image84.png"/><Relationship Id="rId23" Type="http://schemas.openxmlformats.org/officeDocument/2006/relationships/image" Target="../media/image70.svg"/><Relationship Id="rId10" Type="http://schemas.openxmlformats.org/officeDocument/2006/relationships/image" Target="../media/image49.svg"/><Relationship Id="rId19" Type="http://schemas.openxmlformats.org/officeDocument/2006/relationships/image" Target="../media/image86.png"/><Relationship Id="rId4" Type="http://schemas.openxmlformats.org/officeDocument/2006/relationships/image" Target="../media/image50.png"/><Relationship Id="rId9" Type="http://schemas.openxmlformats.org/officeDocument/2006/relationships/image" Target="../media/image48.png"/><Relationship Id="rId14" Type="http://schemas.openxmlformats.org/officeDocument/2006/relationships/image" Target="../media/image53.svg"/><Relationship Id="rId22" Type="http://schemas.openxmlformats.org/officeDocument/2006/relationships/image" Target="../media/image69.png"/><Relationship Id="rId27" Type="http://schemas.openxmlformats.org/officeDocument/2006/relationships/image" Target="../media/image89.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93.png"/><Relationship Id="rId4" Type="http://schemas.openxmlformats.org/officeDocument/2006/relationships/image" Target="../media/image92.jpeg"/></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goodfreephotos.com/united-states/florida/tampa/downtown-skyline-in-tampa-florida.jpg.php" TargetMode="External"/><Relationship Id="rId2" Type="http://schemas.openxmlformats.org/officeDocument/2006/relationships/image" Target="../media/image94.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8" Type="http://schemas.openxmlformats.org/officeDocument/2006/relationships/image" Target="../media/image100.sv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8.svg"/><Relationship Id="rId5" Type="http://schemas.openxmlformats.org/officeDocument/2006/relationships/image" Target="../media/image97.png"/><Relationship Id="rId4" Type="http://schemas.openxmlformats.org/officeDocument/2006/relationships/image" Target="../media/image96.sv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1.emf"/><Relationship Id="rId1" Type="http://schemas.openxmlformats.org/officeDocument/2006/relationships/slideLayout" Target="../slideLayouts/slideLayout2.xml"/><Relationship Id="rId5" Type="http://schemas.openxmlformats.org/officeDocument/2006/relationships/image" Target="../media/image103.emf"/><Relationship Id="rId4" Type="http://schemas.openxmlformats.org/officeDocument/2006/relationships/image" Target="../media/image102.emf"/></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06.emf"/><Relationship Id="rId4" Type="http://schemas.openxmlformats.org/officeDocument/2006/relationships/image" Target="../media/image105.emf"/></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111.svg"/><Relationship Id="rId3" Type="http://schemas.openxmlformats.org/officeDocument/2006/relationships/image" Target="../media/image4.png"/><Relationship Id="rId7" Type="http://schemas.openxmlformats.org/officeDocument/2006/relationships/image" Target="../media/image1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9.svg"/><Relationship Id="rId5" Type="http://schemas.openxmlformats.org/officeDocument/2006/relationships/image" Target="../media/image108.png"/><Relationship Id="rId10" Type="http://schemas.openxmlformats.org/officeDocument/2006/relationships/image" Target="../media/image113.svg"/><Relationship Id="rId4" Type="http://schemas.openxmlformats.org/officeDocument/2006/relationships/image" Target="../media/image42.png"/><Relationship Id="rId9" Type="http://schemas.openxmlformats.org/officeDocument/2006/relationships/image" Target="../media/image112.png"/></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7.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allpaperaccess.com/tampa-florida" TargetMode="External"/><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6.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2.wdp"/><Relationship Id="rId10" Type="http://schemas.openxmlformats.org/officeDocument/2006/relationships/image" Target="../media/image18.svg"/><Relationship Id="rId4" Type="http://schemas.openxmlformats.org/officeDocument/2006/relationships/image" Target="../media/image11.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12"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4.pn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ritton Plaza | Brixmor">
            <a:extLst>
              <a:ext uri="{FF2B5EF4-FFF2-40B4-BE49-F238E27FC236}">
                <a16:creationId xmlns:a16="http://schemas.microsoft.com/office/drawing/2014/main" id="{7789779C-28D2-099D-8C2A-DF2EE2F88CF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666" r="-1"/>
          <a:stretch>
            <a:fillRect/>
          </a:stretch>
        </p:blipFill>
        <p:spPr bwMode="auto">
          <a:xfrm>
            <a:off x="3377682" y="0"/>
            <a:ext cx="8814318"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4">
            <a:extLst>
              <a:ext uri="{FF2B5EF4-FFF2-40B4-BE49-F238E27FC236}">
                <a16:creationId xmlns:a16="http://schemas.microsoft.com/office/drawing/2014/main" id="{CE8784DF-868B-1A2F-AC8D-08C11B6012FA}"/>
              </a:ext>
            </a:extLst>
          </p:cNvPr>
          <p:cNvSpPr/>
          <p:nvPr/>
        </p:nvSpPr>
        <p:spPr>
          <a:xfrm>
            <a:off x="3377681" y="0"/>
            <a:ext cx="5621353" cy="6858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7">
            <a:extLst>
              <a:ext uri="{FF2B5EF4-FFF2-40B4-BE49-F238E27FC236}">
                <a16:creationId xmlns:a16="http://schemas.microsoft.com/office/drawing/2014/main" id="{FBAAC5E0-AEEB-AB23-4FC1-2E31F48D504C}"/>
              </a:ext>
            </a:extLst>
          </p:cNvPr>
          <p:cNvSpPr txBox="1"/>
          <p:nvPr/>
        </p:nvSpPr>
        <p:spPr>
          <a:xfrm>
            <a:off x="242189" y="3873870"/>
            <a:ext cx="9215077" cy="1231106"/>
          </a:xfrm>
          <a:prstGeom prst="rect">
            <a:avLst/>
          </a:prstGeom>
        </p:spPr>
        <p:txBody>
          <a:bodyPr lIns="0" tIns="0" rIns="0" bIns="0" rtlCol="0" anchor="t">
            <a:spAutoFit/>
          </a:bodyPr>
          <a:lstStyle/>
          <a:p>
            <a:pPr>
              <a:lnSpc>
                <a:spcPts val="9611"/>
              </a:lnSpc>
            </a:pPr>
            <a:r>
              <a:rPr lang="en-US" sz="8800" b="1">
                <a:solidFill>
                  <a:srgbClr val="FFFFFF"/>
                </a:solidFill>
                <a:latin typeface="Montserrat Bold"/>
              </a:rPr>
              <a:t>Britton Plaza</a:t>
            </a:r>
          </a:p>
        </p:txBody>
      </p:sp>
      <p:sp>
        <p:nvSpPr>
          <p:cNvPr id="11" name="TextBox 5">
            <a:extLst>
              <a:ext uri="{FF2B5EF4-FFF2-40B4-BE49-F238E27FC236}">
                <a16:creationId xmlns:a16="http://schemas.microsoft.com/office/drawing/2014/main" id="{79165D4F-5883-FAAF-EE79-F2DDC90B9DA2}"/>
              </a:ext>
            </a:extLst>
          </p:cNvPr>
          <p:cNvSpPr txBox="1"/>
          <p:nvPr/>
        </p:nvSpPr>
        <p:spPr>
          <a:xfrm>
            <a:off x="276058" y="5875487"/>
            <a:ext cx="7115343" cy="351891"/>
          </a:xfrm>
          <a:prstGeom prst="rect">
            <a:avLst/>
          </a:prstGeom>
        </p:spPr>
        <p:txBody>
          <a:bodyPr wrap="square" lIns="0" tIns="0" rIns="0" bIns="0" rtlCol="0" anchor="t">
            <a:spAutoFit/>
          </a:bodyPr>
          <a:lstStyle/>
          <a:p>
            <a:pPr>
              <a:lnSpc>
                <a:spcPts val="2999"/>
              </a:lnSpc>
            </a:pPr>
            <a:r>
              <a:rPr lang="en-US" sz="2000">
                <a:solidFill>
                  <a:srgbClr val="FFFFFF"/>
                </a:solidFill>
                <a:latin typeface="Montserrat" panose="00000500000000000000" pitchFamily="2" charset="0"/>
                <a:cs typeface="Times New Roman" panose="02020603050405020304" pitchFamily="18" charset="0"/>
              </a:rPr>
              <a:t>ICSC Foundation Case Competition 2025 </a:t>
            </a:r>
          </a:p>
        </p:txBody>
      </p:sp>
      <p:pic>
        <p:nvPicPr>
          <p:cNvPr id="12" name="Picture 11" descr="A white buffalo and city skyline&#10;&#10;AI-generated content may be incorrect.">
            <a:extLst>
              <a:ext uri="{FF2B5EF4-FFF2-40B4-BE49-F238E27FC236}">
                <a16:creationId xmlns:a16="http://schemas.microsoft.com/office/drawing/2014/main" id="{B2E00B01-F24D-5B8E-FCB3-C25CD393C5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2430" y="554016"/>
            <a:ext cx="2129503" cy="2129503"/>
          </a:xfrm>
          <a:prstGeom prst="rect">
            <a:avLst/>
          </a:prstGeom>
        </p:spPr>
      </p:pic>
      <p:sp>
        <p:nvSpPr>
          <p:cNvPr id="13" name="TextBox 5">
            <a:extLst>
              <a:ext uri="{FF2B5EF4-FFF2-40B4-BE49-F238E27FC236}">
                <a16:creationId xmlns:a16="http://schemas.microsoft.com/office/drawing/2014/main" id="{A44C41F2-0647-7E35-AC2C-750F8FEF7A5C}"/>
              </a:ext>
            </a:extLst>
          </p:cNvPr>
          <p:cNvSpPr txBox="1"/>
          <p:nvPr/>
        </p:nvSpPr>
        <p:spPr>
          <a:xfrm>
            <a:off x="636566" y="2736317"/>
            <a:ext cx="2061229" cy="615553"/>
          </a:xfrm>
          <a:prstGeom prst="rect">
            <a:avLst/>
          </a:prstGeom>
        </p:spPr>
        <p:txBody>
          <a:bodyPr wrap="square" lIns="0" tIns="0" rIns="0" bIns="0" rtlCol="0" anchor="t">
            <a:spAutoFit/>
          </a:bodyPr>
          <a:lstStyle/>
          <a:p>
            <a:pPr algn="ctr"/>
            <a:r>
              <a:rPr lang="en-US" sz="2000" b="1" i="0" u="none" strike="noStrike">
                <a:solidFill>
                  <a:schemeClr val="bg1"/>
                </a:solidFill>
                <a:effectLst/>
                <a:latin typeface="Montserrat" panose="00000500000000000000" pitchFamily="2" charset="0"/>
                <a:cs typeface="Times New Roman" panose="02020603050405020304" pitchFamily="18" charset="0"/>
              </a:rPr>
              <a:t>Buffalo Rise </a:t>
            </a:r>
            <a:r>
              <a:rPr lang="en-US" sz="2000" b="1">
                <a:solidFill>
                  <a:schemeClr val="bg1"/>
                </a:solidFill>
                <a:latin typeface="Montserrat" panose="00000500000000000000" pitchFamily="2" charset="0"/>
                <a:cs typeface="Times New Roman" panose="02020603050405020304" pitchFamily="18" charset="0"/>
              </a:rPr>
              <a:t>Development</a:t>
            </a:r>
            <a:endParaRPr lang="en-US" sz="2000" b="1">
              <a:solidFill>
                <a:srgbClr val="FFFFFF"/>
              </a:solidFill>
              <a:latin typeface="Montserrat" panose="00000500000000000000" pitchFamily="2" charset="0"/>
              <a:cs typeface="Times New Roman" panose="02020603050405020304" pitchFamily="18" charset="0"/>
            </a:endParaRPr>
          </a:p>
        </p:txBody>
      </p:sp>
      <p:sp>
        <p:nvSpPr>
          <p:cNvPr id="15" name="TextBox 7">
            <a:extLst>
              <a:ext uri="{FF2B5EF4-FFF2-40B4-BE49-F238E27FC236}">
                <a16:creationId xmlns:a16="http://schemas.microsoft.com/office/drawing/2014/main" id="{55AFE853-BE40-84F8-67BE-EDE9425B53B5}"/>
              </a:ext>
            </a:extLst>
          </p:cNvPr>
          <p:cNvSpPr txBox="1"/>
          <p:nvPr/>
        </p:nvSpPr>
        <p:spPr>
          <a:xfrm>
            <a:off x="242189" y="4872300"/>
            <a:ext cx="9215077" cy="1062791"/>
          </a:xfrm>
          <a:prstGeom prst="rect">
            <a:avLst/>
          </a:prstGeom>
        </p:spPr>
        <p:txBody>
          <a:bodyPr lIns="0" tIns="0" rIns="0" bIns="0" rtlCol="0" anchor="t">
            <a:spAutoFit/>
          </a:bodyPr>
          <a:lstStyle/>
          <a:p>
            <a:pPr>
              <a:lnSpc>
                <a:spcPts val="9611"/>
              </a:lnSpc>
            </a:pPr>
            <a:r>
              <a:rPr lang="en-US" sz="3600" b="1">
                <a:solidFill>
                  <a:srgbClr val="FFFFFF"/>
                </a:solidFill>
                <a:latin typeface="Montserrat Bold"/>
              </a:rPr>
              <a:t>Brixmor Property Group</a:t>
            </a:r>
          </a:p>
        </p:txBody>
      </p:sp>
    </p:spTree>
    <p:extLst>
      <p:ext uri="{BB962C8B-B14F-4D97-AF65-F5344CB8AC3E}">
        <p14:creationId xmlns:p14="http://schemas.microsoft.com/office/powerpoint/2010/main" val="709945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2D58BD8C-257C-394C-9255-03EB451FAC5B}"/>
            </a:ext>
          </a:extLst>
        </p:cNvPr>
        <p:cNvGrpSpPr/>
        <p:nvPr/>
      </p:nvGrpSpPr>
      <p:grpSpPr>
        <a:xfrm>
          <a:off x="0" y="0"/>
          <a:ext cx="0" cy="0"/>
          <a:chOff x="0" y="0"/>
          <a:chExt cx="0" cy="0"/>
        </a:xfrm>
      </p:grpSpPr>
      <p:pic>
        <p:nvPicPr>
          <p:cNvPr id="6148" name="Picture 4" descr="3802-3950 S Dale Mabry Hwy, Tampa, FL 33611 - Britton Plaza | LoopNet">
            <a:extLst>
              <a:ext uri="{FF2B5EF4-FFF2-40B4-BE49-F238E27FC236}">
                <a16:creationId xmlns:a16="http://schemas.microsoft.com/office/drawing/2014/main" id="{721621EC-1E5E-0B53-86B8-8F2E03C09A3C}"/>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0" y="0"/>
            <a:ext cx="12191999" cy="65953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5B54D95-D42F-D5BA-7286-730ACF692500}"/>
              </a:ext>
            </a:extLst>
          </p:cNvPr>
          <p:cNvSpPr>
            <a:spLocks noGrp="1"/>
          </p:cNvSpPr>
          <p:nvPr>
            <p:ph type="title"/>
          </p:nvPr>
        </p:nvSpPr>
        <p:spPr>
          <a:xfrm>
            <a:off x="508900" y="4385733"/>
            <a:ext cx="10515600" cy="1197257"/>
          </a:xfrm>
        </p:spPr>
        <p:txBody>
          <a:bodyPr>
            <a:normAutofit/>
          </a:bodyPr>
          <a:lstStyle/>
          <a:p>
            <a:r>
              <a:rPr lang="en-US" sz="6600"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8C14A6FD-930A-15AE-5201-F038F9A9072F}"/>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8977B2C4-8F97-8152-010A-B296C7C9474A}"/>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8DFDD3B3-2763-016F-5952-1E7D13366751}"/>
              </a:ext>
            </a:extLst>
          </p:cNvPr>
          <p:cNvGrpSpPr/>
          <p:nvPr/>
        </p:nvGrpSpPr>
        <p:grpSpPr>
          <a:xfrm>
            <a:off x="9913790" y="395831"/>
            <a:ext cx="3254648" cy="1272203"/>
            <a:chOff x="9913790" y="395831"/>
            <a:chExt cx="3254648" cy="1272203"/>
          </a:xfrm>
        </p:grpSpPr>
        <p:grpSp>
          <p:nvGrpSpPr>
            <p:cNvPr id="3" name="Group 2">
              <a:extLst>
                <a:ext uri="{FF2B5EF4-FFF2-40B4-BE49-F238E27FC236}">
                  <a16:creationId xmlns:a16="http://schemas.microsoft.com/office/drawing/2014/main" id="{E66107EF-7311-10D9-E89F-FCB100CC7ECE}"/>
                </a:ext>
              </a:extLst>
            </p:cNvPr>
            <p:cNvGrpSpPr/>
            <p:nvPr/>
          </p:nvGrpSpPr>
          <p:grpSpPr>
            <a:xfrm>
              <a:off x="9913790" y="395831"/>
              <a:ext cx="3254648" cy="1272203"/>
              <a:chOff x="9913790" y="395831"/>
              <a:chExt cx="3254648" cy="1272203"/>
            </a:xfrm>
          </p:grpSpPr>
          <p:sp>
            <p:nvSpPr>
              <p:cNvPr id="5" name="Flowchart: Data 11">
                <a:extLst>
                  <a:ext uri="{FF2B5EF4-FFF2-40B4-BE49-F238E27FC236}">
                    <a16:creationId xmlns:a16="http://schemas.microsoft.com/office/drawing/2014/main" id="{083DB8E0-FA9E-0FD2-6672-036F8407B6DC}"/>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Data 14">
                <a:extLst>
                  <a:ext uri="{FF2B5EF4-FFF2-40B4-BE49-F238E27FC236}">
                    <a16:creationId xmlns:a16="http://schemas.microsoft.com/office/drawing/2014/main" id="{EAB4B5BD-3726-AA2B-7700-8EE63045A4C8}"/>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white buffalo and city skyline&#10;&#10;AI-generated content may be incorrect.">
              <a:extLst>
                <a:ext uri="{FF2B5EF4-FFF2-40B4-BE49-F238E27FC236}">
                  <a16:creationId xmlns:a16="http://schemas.microsoft.com/office/drawing/2014/main" id="{04F47E23-5629-AFDB-8892-00CC87C88D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1EC18AF1-3228-0A5D-4F6C-7D8CD0E61009}"/>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BF099C5E-0DD8-F63C-D5DC-1098B1ECAE4D}"/>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10</a:t>
            </a:fld>
            <a:endParaRPr lang="en-US"/>
          </a:p>
        </p:txBody>
      </p:sp>
    </p:spTree>
    <p:extLst>
      <p:ext uri="{BB962C8B-B14F-4D97-AF65-F5344CB8AC3E}">
        <p14:creationId xmlns:p14="http://schemas.microsoft.com/office/powerpoint/2010/main" val="1156386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EE6F7-A719-5FF1-BF73-7BF8E079AD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1AD932-32FD-B7DE-68C2-B5DD79778FCC}"/>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30140F87-9F74-7F7E-F440-E68278677B96}"/>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E12F3C24-46F9-A2A7-C316-98A8F6438A5B}"/>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672550E8-7639-F238-F5F8-252A82D653FC}"/>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Site Alternatives</a:t>
            </a:r>
          </a:p>
        </p:txBody>
      </p:sp>
      <p:grpSp>
        <p:nvGrpSpPr>
          <p:cNvPr id="3" name="Group 2">
            <a:extLst>
              <a:ext uri="{FF2B5EF4-FFF2-40B4-BE49-F238E27FC236}">
                <a16:creationId xmlns:a16="http://schemas.microsoft.com/office/drawing/2014/main" id="{C304831C-581C-AFF7-AE07-BC72F701FC24}"/>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E86B4B76-D58B-7E89-B932-71A9E3A047E2}"/>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4EC18776-C4A7-C07E-B13A-F1A1977F5C7D}"/>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A932245E-4251-7A75-0E30-9BE8E0A73671}"/>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51704510-4D33-82B6-3B73-B4FAA054A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FE7AA164-78BD-075E-423D-D060B3D05DE4}"/>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9B5867FE-D623-5E5F-5D80-2E0065D6440A}"/>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11</a:t>
            </a:fld>
            <a:endParaRPr lang="en-US"/>
          </a:p>
        </p:txBody>
      </p:sp>
      <p:sp>
        <p:nvSpPr>
          <p:cNvPr id="14" name="Rectangle: Rounded Corners 13">
            <a:extLst>
              <a:ext uri="{FF2B5EF4-FFF2-40B4-BE49-F238E27FC236}">
                <a16:creationId xmlns:a16="http://schemas.microsoft.com/office/drawing/2014/main" id="{12A1D61F-47A9-96A5-F7A8-44304136D863}"/>
              </a:ext>
            </a:extLst>
          </p:cNvPr>
          <p:cNvSpPr/>
          <p:nvPr/>
        </p:nvSpPr>
        <p:spPr>
          <a:xfrm>
            <a:off x="646723" y="2039064"/>
            <a:ext cx="3387970" cy="3470031"/>
          </a:xfrm>
          <a:prstGeom prst="roundRect">
            <a:avLst/>
          </a:prstGeom>
          <a:solidFill>
            <a:schemeClr val="tx2">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8162C14B-D458-F141-D5A1-D38257671CAD}"/>
              </a:ext>
            </a:extLst>
          </p:cNvPr>
          <p:cNvSpPr/>
          <p:nvPr/>
        </p:nvSpPr>
        <p:spPr>
          <a:xfrm>
            <a:off x="4591159" y="2039063"/>
            <a:ext cx="3387970" cy="3470031"/>
          </a:xfrm>
          <a:prstGeom prst="roundRect">
            <a:avLst/>
          </a:prstGeom>
          <a:solidFill>
            <a:schemeClr val="tx2">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D47B9931-3611-B15D-7DB5-29E9AC7538B9}"/>
              </a:ext>
            </a:extLst>
          </p:cNvPr>
          <p:cNvSpPr/>
          <p:nvPr/>
        </p:nvSpPr>
        <p:spPr>
          <a:xfrm>
            <a:off x="8535595" y="2030687"/>
            <a:ext cx="3387970" cy="3470031"/>
          </a:xfrm>
          <a:prstGeom prst="roundRect">
            <a:avLst/>
          </a:prstGeom>
          <a:solidFill>
            <a:srgbClr val="4F95D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3BD4A96-7845-E9CB-DBEE-97FAC6D02189}"/>
              </a:ext>
            </a:extLst>
          </p:cNvPr>
          <p:cNvSpPr/>
          <p:nvPr/>
        </p:nvSpPr>
        <p:spPr>
          <a:xfrm>
            <a:off x="594094" y="1996201"/>
            <a:ext cx="3493228" cy="701748"/>
          </a:xfrm>
          <a:prstGeom prst="rect">
            <a:avLst/>
          </a:prstGeom>
          <a:solidFill>
            <a:srgbClr val="1E609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Retail Re-Merchandising</a:t>
            </a:r>
          </a:p>
        </p:txBody>
      </p:sp>
      <p:sp>
        <p:nvSpPr>
          <p:cNvPr id="19" name="Rectangle 18">
            <a:extLst>
              <a:ext uri="{FF2B5EF4-FFF2-40B4-BE49-F238E27FC236}">
                <a16:creationId xmlns:a16="http://schemas.microsoft.com/office/drawing/2014/main" id="{DDF964F2-D466-6B2D-27E2-A7C1E56E5A79}"/>
              </a:ext>
            </a:extLst>
          </p:cNvPr>
          <p:cNvSpPr/>
          <p:nvPr/>
        </p:nvSpPr>
        <p:spPr>
          <a:xfrm>
            <a:off x="8503568" y="2000613"/>
            <a:ext cx="3493228" cy="701748"/>
          </a:xfrm>
          <a:prstGeom prst="rect">
            <a:avLst/>
          </a:prstGeom>
          <a:solidFill>
            <a:schemeClr val="tx2">
              <a:lumMod val="75000"/>
              <a:lumOff val="2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Hybrid Lifestyle Center</a:t>
            </a:r>
          </a:p>
        </p:txBody>
      </p:sp>
      <p:sp>
        <p:nvSpPr>
          <p:cNvPr id="20" name="Rectangle 19">
            <a:extLst>
              <a:ext uri="{FF2B5EF4-FFF2-40B4-BE49-F238E27FC236}">
                <a16:creationId xmlns:a16="http://schemas.microsoft.com/office/drawing/2014/main" id="{C8CB4B2F-4DF0-091D-63E7-A8A900CAB97E}"/>
              </a:ext>
            </a:extLst>
          </p:cNvPr>
          <p:cNvSpPr/>
          <p:nvPr/>
        </p:nvSpPr>
        <p:spPr>
          <a:xfrm>
            <a:off x="4538530" y="1999959"/>
            <a:ext cx="3493228" cy="701748"/>
          </a:xfrm>
          <a:prstGeom prst="rect">
            <a:avLst/>
          </a:prstGeom>
          <a:solidFill>
            <a:schemeClr val="tx2">
              <a:lumMod val="75000"/>
              <a:lumOff val="2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Phased Mixed-Use </a:t>
            </a:r>
          </a:p>
        </p:txBody>
      </p:sp>
      <p:cxnSp>
        <p:nvCxnSpPr>
          <p:cNvPr id="12" name="Straight Connector 11">
            <a:extLst>
              <a:ext uri="{FF2B5EF4-FFF2-40B4-BE49-F238E27FC236}">
                <a16:creationId xmlns:a16="http://schemas.microsoft.com/office/drawing/2014/main" id="{0A291CA9-BC6B-6A9C-5E38-73438896C6B2}"/>
              </a:ext>
            </a:extLst>
          </p:cNvPr>
          <p:cNvCxnSpPr>
            <a:cxnSpLocks/>
          </p:cNvCxnSpPr>
          <p:nvPr/>
        </p:nvCxnSpPr>
        <p:spPr>
          <a:xfrm>
            <a:off x="785020" y="3949044"/>
            <a:ext cx="311137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0A806A59-7CB6-C59C-FE3D-8EAEE2FED21D}"/>
              </a:ext>
            </a:extLst>
          </p:cNvPr>
          <p:cNvCxnSpPr>
            <a:cxnSpLocks/>
          </p:cNvCxnSpPr>
          <p:nvPr/>
        </p:nvCxnSpPr>
        <p:spPr>
          <a:xfrm>
            <a:off x="8674140" y="3949044"/>
            <a:ext cx="311137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5B2BDE6-33FE-0FC5-CF82-96AD5EEE8985}"/>
              </a:ext>
            </a:extLst>
          </p:cNvPr>
          <p:cNvCxnSpPr>
            <a:cxnSpLocks/>
          </p:cNvCxnSpPr>
          <p:nvPr/>
        </p:nvCxnSpPr>
        <p:spPr>
          <a:xfrm>
            <a:off x="4723974" y="3949044"/>
            <a:ext cx="311137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F7B266D6-70D9-6769-D4E8-09EE45FFACE2}"/>
              </a:ext>
            </a:extLst>
          </p:cNvPr>
          <p:cNvSpPr txBox="1"/>
          <p:nvPr/>
        </p:nvSpPr>
        <p:spPr>
          <a:xfrm>
            <a:off x="711789" y="2768390"/>
            <a:ext cx="1524414" cy="369332"/>
          </a:xfrm>
          <a:prstGeom prst="rect">
            <a:avLst/>
          </a:prstGeom>
          <a:noFill/>
        </p:spPr>
        <p:txBody>
          <a:bodyPr wrap="square" rtlCol="0">
            <a:spAutoFit/>
          </a:bodyPr>
          <a:lstStyle/>
          <a:p>
            <a:r>
              <a:rPr lang="en-US" b="1">
                <a:solidFill>
                  <a:schemeClr val="bg1"/>
                </a:solidFill>
                <a:latin typeface="Montserrat" panose="00000500000000000000" pitchFamily="2" charset="0"/>
              </a:rPr>
              <a:t>Pros:</a:t>
            </a:r>
          </a:p>
        </p:txBody>
      </p:sp>
      <p:sp>
        <p:nvSpPr>
          <p:cNvPr id="24" name="TextBox 23">
            <a:extLst>
              <a:ext uri="{FF2B5EF4-FFF2-40B4-BE49-F238E27FC236}">
                <a16:creationId xmlns:a16="http://schemas.microsoft.com/office/drawing/2014/main" id="{06C69E44-1261-FF9B-4CA7-323AB1FF5F56}"/>
              </a:ext>
            </a:extLst>
          </p:cNvPr>
          <p:cNvSpPr txBox="1"/>
          <p:nvPr/>
        </p:nvSpPr>
        <p:spPr>
          <a:xfrm>
            <a:off x="711789" y="4008660"/>
            <a:ext cx="1524414" cy="369332"/>
          </a:xfrm>
          <a:prstGeom prst="rect">
            <a:avLst/>
          </a:prstGeom>
          <a:noFill/>
        </p:spPr>
        <p:txBody>
          <a:bodyPr wrap="square" rtlCol="0">
            <a:spAutoFit/>
          </a:bodyPr>
          <a:lstStyle/>
          <a:p>
            <a:r>
              <a:rPr lang="en-US" b="1">
                <a:solidFill>
                  <a:schemeClr val="bg1"/>
                </a:solidFill>
                <a:latin typeface="Montserrat" panose="00000500000000000000" pitchFamily="2" charset="0"/>
              </a:rPr>
              <a:t>Cons:</a:t>
            </a:r>
          </a:p>
        </p:txBody>
      </p:sp>
      <p:sp>
        <p:nvSpPr>
          <p:cNvPr id="25" name="TextBox 24">
            <a:extLst>
              <a:ext uri="{FF2B5EF4-FFF2-40B4-BE49-F238E27FC236}">
                <a16:creationId xmlns:a16="http://schemas.microsoft.com/office/drawing/2014/main" id="{99076EFF-58F1-994F-E74B-ECA2A5498910}"/>
              </a:ext>
            </a:extLst>
          </p:cNvPr>
          <p:cNvSpPr txBox="1"/>
          <p:nvPr/>
        </p:nvSpPr>
        <p:spPr>
          <a:xfrm>
            <a:off x="8674140" y="2768390"/>
            <a:ext cx="1524414" cy="369332"/>
          </a:xfrm>
          <a:prstGeom prst="rect">
            <a:avLst/>
          </a:prstGeom>
          <a:noFill/>
        </p:spPr>
        <p:txBody>
          <a:bodyPr wrap="square" rtlCol="0">
            <a:spAutoFit/>
          </a:bodyPr>
          <a:lstStyle/>
          <a:p>
            <a:r>
              <a:rPr lang="en-US" b="1">
                <a:solidFill>
                  <a:schemeClr val="bg1"/>
                </a:solidFill>
                <a:latin typeface="Montserrat" panose="00000500000000000000" pitchFamily="2" charset="0"/>
              </a:rPr>
              <a:t>Pros:</a:t>
            </a:r>
          </a:p>
        </p:txBody>
      </p:sp>
      <p:sp>
        <p:nvSpPr>
          <p:cNvPr id="26" name="TextBox 25">
            <a:extLst>
              <a:ext uri="{FF2B5EF4-FFF2-40B4-BE49-F238E27FC236}">
                <a16:creationId xmlns:a16="http://schemas.microsoft.com/office/drawing/2014/main" id="{A6DBE93D-D128-D3A8-9D02-5BD3B06B1138}"/>
              </a:ext>
            </a:extLst>
          </p:cNvPr>
          <p:cNvSpPr txBox="1"/>
          <p:nvPr/>
        </p:nvSpPr>
        <p:spPr>
          <a:xfrm>
            <a:off x="4723974" y="2768390"/>
            <a:ext cx="1524414" cy="369332"/>
          </a:xfrm>
          <a:prstGeom prst="rect">
            <a:avLst/>
          </a:prstGeom>
          <a:noFill/>
        </p:spPr>
        <p:txBody>
          <a:bodyPr wrap="square" rtlCol="0">
            <a:spAutoFit/>
          </a:bodyPr>
          <a:lstStyle/>
          <a:p>
            <a:r>
              <a:rPr lang="en-US" b="1">
                <a:solidFill>
                  <a:schemeClr val="bg1"/>
                </a:solidFill>
                <a:latin typeface="Montserrat" panose="00000500000000000000" pitchFamily="2" charset="0"/>
              </a:rPr>
              <a:t>Pros:</a:t>
            </a:r>
          </a:p>
        </p:txBody>
      </p:sp>
      <p:sp>
        <p:nvSpPr>
          <p:cNvPr id="29" name="TextBox 28">
            <a:extLst>
              <a:ext uri="{FF2B5EF4-FFF2-40B4-BE49-F238E27FC236}">
                <a16:creationId xmlns:a16="http://schemas.microsoft.com/office/drawing/2014/main" id="{FF7FBE1C-F4A0-6641-E894-1EC23FF0456F}"/>
              </a:ext>
            </a:extLst>
          </p:cNvPr>
          <p:cNvSpPr txBox="1"/>
          <p:nvPr/>
        </p:nvSpPr>
        <p:spPr>
          <a:xfrm>
            <a:off x="8674140" y="4004124"/>
            <a:ext cx="1524414" cy="369332"/>
          </a:xfrm>
          <a:prstGeom prst="rect">
            <a:avLst/>
          </a:prstGeom>
          <a:noFill/>
        </p:spPr>
        <p:txBody>
          <a:bodyPr wrap="square" rtlCol="0">
            <a:spAutoFit/>
          </a:bodyPr>
          <a:lstStyle/>
          <a:p>
            <a:r>
              <a:rPr lang="en-US" b="1">
                <a:solidFill>
                  <a:schemeClr val="bg1"/>
                </a:solidFill>
                <a:latin typeface="Montserrat" panose="00000500000000000000" pitchFamily="2" charset="0"/>
              </a:rPr>
              <a:t>Cons:</a:t>
            </a:r>
          </a:p>
        </p:txBody>
      </p:sp>
      <p:sp>
        <p:nvSpPr>
          <p:cNvPr id="30" name="TextBox 29">
            <a:extLst>
              <a:ext uri="{FF2B5EF4-FFF2-40B4-BE49-F238E27FC236}">
                <a16:creationId xmlns:a16="http://schemas.microsoft.com/office/drawing/2014/main" id="{DC5F0BF1-E0AF-95B4-3FBD-59CAFF32507C}"/>
              </a:ext>
            </a:extLst>
          </p:cNvPr>
          <p:cNvSpPr txBox="1"/>
          <p:nvPr/>
        </p:nvSpPr>
        <p:spPr>
          <a:xfrm>
            <a:off x="4723974" y="4004124"/>
            <a:ext cx="1524414" cy="369332"/>
          </a:xfrm>
          <a:prstGeom prst="rect">
            <a:avLst/>
          </a:prstGeom>
          <a:noFill/>
        </p:spPr>
        <p:txBody>
          <a:bodyPr wrap="square" rtlCol="0">
            <a:spAutoFit/>
          </a:bodyPr>
          <a:lstStyle/>
          <a:p>
            <a:r>
              <a:rPr lang="en-US" b="1">
                <a:solidFill>
                  <a:schemeClr val="bg1"/>
                </a:solidFill>
                <a:latin typeface="Montserrat" panose="00000500000000000000" pitchFamily="2" charset="0"/>
              </a:rPr>
              <a:t>Cons:</a:t>
            </a:r>
          </a:p>
        </p:txBody>
      </p:sp>
      <p:sp>
        <p:nvSpPr>
          <p:cNvPr id="43" name="TextBox 42">
            <a:extLst>
              <a:ext uri="{FF2B5EF4-FFF2-40B4-BE49-F238E27FC236}">
                <a16:creationId xmlns:a16="http://schemas.microsoft.com/office/drawing/2014/main" id="{89C2E106-D6DB-EBCD-EDC3-28F7E934D2F6}"/>
              </a:ext>
            </a:extLst>
          </p:cNvPr>
          <p:cNvSpPr txBox="1"/>
          <p:nvPr/>
        </p:nvSpPr>
        <p:spPr>
          <a:xfrm>
            <a:off x="708072" y="3079840"/>
            <a:ext cx="3216634" cy="830997"/>
          </a:xfrm>
          <a:prstGeom prst="rect">
            <a:avLst/>
          </a:prstGeom>
          <a:noFill/>
        </p:spPr>
        <p:txBody>
          <a:bodyPr wrap="square" rtlCol="0">
            <a:spAutoFit/>
          </a:bodyPr>
          <a:lstStyle/>
          <a:p>
            <a:pPr marL="171450" indent="-171450">
              <a:buFont typeface="Arial" panose="020B0604020202020204" pitchFamily="34" charset="0"/>
              <a:buChar char="•"/>
            </a:pPr>
            <a:r>
              <a:rPr lang="en-US" sz="1200">
                <a:solidFill>
                  <a:schemeClr val="bg1"/>
                </a:solidFill>
                <a:latin typeface="Montserrat" panose="00000500000000000000" pitchFamily="2" charset="0"/>
              </a:rPr>
              <a:t> No large construction project costs </a:t>
            </a:r>
          </a:p>
          <a:p>
            <a:pPr marL="171450" indent="-171450">
              <a:buFont typeface="Arial" panose="020B0604020202020204" pitchFamily="34" charset="0"/>
              <a:buChar char="•"/>
            </a:pPr>
            <a:r>
              <a:rPr lang="en-US" sz="1200">
                <a:solidFill>
                  <a:schemeClr val="bg1"/>
                </a:solidFill>
                <a:latin typeface="Montserrat" panose="00000500000000000000" pitchFamily="2" charset="0"/>
              </a:rPr>
              <a:t> Plaza diversification by mixing new and old tenants </a:t>
            </a:r>
          </a:p>
          <a:p>
            <a:pPr marL="171450" indent="-171450">
              <a:buFont typeface="Arial" panose="020B0604020202020204" pitchFamily="34" charset="0"/>
              <a:buChar char="•"/>
            </a:pPr>
            <a:r>
              <a:rPr lang="en-US" sz="1200">
                <a:solidFill>
                  <a:schemeClr val="bg1"/>
                </a:solidFill>
                <a:latin typeface="Montserrat" panose="00000500000000000000" pitchFamily="2" charset="0"/>
              </a:rPr>
              <a:t> NOI growth through less vacancy </a:t>
            </a:r>
          </a:p>
        </p:txBody>
      </p:sp>
      <p:sp>
        <p:nvSpPr>
          <p:cNvPr id="44" name="TextBox 43">
            <a:extLst>
              <a:ext uri="{FF2B5EF4-FFF2-40B4-BE49-F238E27FC236}">
                <a16:creationId xmlns:a16="http://schemas.microsoft.com/office/drawing/2014/main" id="{CDF597CC-9945-C147-A158-854707D55832}"/>
              </a:ext>
            </a:extLst>
          </p:cNvPr>
          <p:cNvSpPr txBox="1"/>
          <p:nvPr/>
        </p:nvSpPr>
        <p:spPr>
          <a:xfrm>
            <a:off x="797667" y="4388181"/>
            <a:ext cx="3111375" cy="751705"/>
          </a:xfrm>
          <a:prstGeom prst="rect">
            <a:avLst/>
          </a:prstGeom>
          <a:noFill/>
        </p:spPr>
        <p:txBody>
          <a:bodyPr wrap="square" rtlCol="0">
            <a:spAutoFit/>
          </a:bodyPr>
          <a:lstStyle/>
          <a:p>
            <a:endParaRPr lang="en-US"/>
          </a:p>
        </p:txBody>
      </p:sp>
      <p:sp>
        <p:nvSpPr>
          <p:cNvPr id="48" name="TextBox 47">
            <a:extLst>
              <a:ext uri="{FF2B5EF4-FFF2-40B4-BE49-F238E27FC236}">
                <a16:creationId xmlns:a16="http://schemas.microsoft.com/office/drawing/2014/main" id="{6D6FB311-7FBA-313E-8FF5-EB0D17A918ED}"/>
              </a:ext>
            </a:extLst>
          </p:cNvPr>
          <p:cNvSpPr txBox="1"/>
          <p:nvPr/>
        </p:nvSpPr>
        <p:spPr>
          <a:xfrm>
            <a:off x="813330" y="4317864"/>
            <a:ext cx="3111375" cy="1384995"/>
          </a:xfrm>
          <a:prstGeom prst="rect">
            <a:avLst/>
          </a:prstGeom>
          <a:noFill/>
        </p:spPr>
        <p:txBody>
          <a:bodyPr wrap="square" rtlCol="0">
            <a:spAutoFit/>
          </a:bodyPr>
          <a:lstStyle/>
          <a:p>
            <a:pPr marL="171450" indent="-171450">
              <a:buFont typeface="Arial" panose="020B0604020202020204" pitchFamily="34" charset="0"/>
              <a:buChar char="•"/>
            </a:pPr>
            <a:r>
              <a:rPr lang="en-US" sz="1200">
                <a:solidFill>
                  <a:schemeClr val="bg1"/>
                </a:solidFill>
                <a:latin typeface="Montserrat" panose="00000500000000000000" pitchFamily="2" charset="0"/>
              </a:rPr>
              <a:t>Leaves lots of empty space where new construction could be created</a:t>
            </a:r>
          </a:p>
          <a:p>
            <a:pPr marL="171450" indent="-171450">
              <a:buFont typeface="Arial" panose="020B0604020202020204" pitchFamily="34" charset="0"/>
              <a:buChar char="•"/>
            </a:pPr>
            <a:r>
              <a:rPr lang="en-US" sz="1200">
                <a:solidFill>
                  <a:schemeClr val="bg1"/>
                </a:solidFill>
                <a:latin typeface="Montserrat" panose="00000500000000000000" pitchFamily="2" charset="0"/>
              </a:rPr>
              <a:t>Leaving plaza as is without adding incentive for increased attraction Lacks community and experiential activation components</a:t>
            </a:r>
          </a:p>
          <a:p>
            <a:endParaRPr lang="en-US" sz="1200">
              <a:solidFill>
                <a:schemeClr val="bg1"/>
              </a:solidFill>
              <a:latin typeface="Montserrat" panose="00000500000000000000" pitchFamily="2" charset="0"/>
            </a:endParaRPr>
          </a:p>
        </p:txBody>
      </p:sp>
      <p:sp>
        <p:nvSpPr>
          <p:cNvPr id="49" name="TextBox 48">
            <a:extLst>
              <a:ext uri="{FF2B5EF4-FFF2-40B4-BE49-F238E27FC236}">
                <a16:creationId xmlns:a16="http://schemas.microsoft.com/office/drawing/2014/main" id="{4D8126E2-2FC3-0011-A94F-6418D68CF0FC}"/>
              </a:ext>
            </a:extLst>
          </p:cNvPr>
          <p:cNvSpPr txBox="1"/>
          <p:nvPr/>
        </p:nvSpPr>
        <p:spPr>
          <a:xfrm>
            <a:off x="4591159" y="3079840"/>
            <a:ext cx="3345731" cy="830997"/>
          </a:xfrm>
          <a:prstGeom prst="rect">
            <a:avLst/>
          </a:prstGeom>
          <a:noFill/>
        </p:spPr>
        <p:txBody>
          <a:bodyPr wrap="square" rtlCol="0">
            <a:spAutoFit/>
          </a:bodyPr>
          <a:lstStyle/>
          <a:p>
            <a:pPr marL="171450" indent="-171450">
              <a:buFont typeface="Arial" panose="020B0604020202020204" pitchFamily="34" charset="0"/>
              <a:buChar char="•"/>
            </a:pPr>
            <a:r>
              <a:rPr lang="en-US" sz="1200">
                <a:solidFill>
                  <a:schemeClr val="bg1"/>
                </a:solidFill>
                <a:latin typeface="Montserrat" panose="00000500000000000000" pitchFamily="2" charset="0"/>
              </a:rPr>
              <a:t>NOI growth potential from multifamily development  </a:t>
            </a:r>
          </a:p>
          <a:p>
            <a:pPr marL="171450" indent="-171450">
              <a:buFont typeface="Arial" panose="020B0604020202020204" pitchFamily="34" charset="0"/>
              <a:buChar char="•"/>
            </a:pPr>
            <a:r>
              <a:rPr lang="en-US" sz="1200">
                <a:solidFill>
                  <a:schemeClr val="bg1"/>
                </a:solidFill>
                <a:latin typeface="Montserrat" panose="00000500000000000000" pitchFamily="2" charset="0"/>
              </a:rPr>
              <a:t>Creates a new community in the South Tampa area</a:t>
            </a:r>
          </a:p>
        </p:txBody>
      </p:sp>
      <p:sp>
        <p:nvSpPr>
          <p:cNvPr id="50" name="TextBox 49">
            <a:extLst>
              <a:ext uri="{FF2B5EF4-FFF2-40B4-BE49-F238E27FC236}">
                <a16:creationId xmlns:a16="http://schemas.microsoft.com/office/drawing/2014/main" id="{C75361F1-B2D8-AF58-5EA6-910FA47C61B7}"/>
              </a:ext>
            </a:extLst>
          </p:cNvPr>
          <p:cNvSpPr txBox="1"/>
          <p:nvPr/>
        </p:nvSpPr>
        <p:spPr>
          <a:xfrm>
            <a:off x="8503569" y="3079840"/>
            <a:ext cx="3389218" cy="830997"/>
          </a:xfrm>
          <a:prstGeom prst="rect">
            <a:avLst/>
          </a:prstGeom>
          <a:noFill/>
        </p:spPr>
        <p:txBody>
          <a:bodyPr wrap="square" rtlCol="0">
            <a:spAutoFit/>
          </a:bodyPr>
          <a:lstStyle/>
          <a:p>
            <a:pPr marL="171450" indent="-171450">
              <a:buFont typeface="Arial" panose="020B0604020202020204" pitchFamily="34" charset="0"/>
              <a:buChar char="•"/>
            </a:pPr>
            <a:r>
              <a:rPr lang="en-US" sz="1200">
                <a:solidFill>
                  <a:schemeClr val="bg1"/>
                </a:solidFill>
                <a:latin typeface="Montserrat" panose="00000500000000000000" pitchFamily="2" charset="0"/>
              </a:rPr>
              <a:t>Allows  plaza to be used as a gathering space for Tampa residents</a:t>
            </a:r>
          </a:p>
          <a:p>
            <a:pPr marL="171450" indent="-171450">
              <a:buFont typeface="Arial" panose="020B0604020202020204" pitchFamily="34" charset="0"/>
              <a:buChar char="•"/>
            </a:pPr>
            <a:r>
              <a:rPr lang="en-US" sz="1200">
                <a:solidFill>
                  <a:schemeClr val="bg1"/>
                </a:solidFill>
                <a:latin typeface="Montserrat" panose="00000500000000000000" pitchFamily="2" charset="0"/>
              </a:rPr>
              <a:t>Creating a more inviting environment for more foot traffic </a:t>
            </a:r>
          </a:p>
        </p:txBody>
      </p:sp>
      <p:sp>
        <p:nvSpPr>
          <p:cNvPr id="51" name="TextBox 50">
            <a:extLst>
              <a:ext uri="{FF2B5EF4-FFF2-40B4-BE49-F238E27FC236}">
                <a16:creationId xmlns:a16="http://schemas.microsoft.com/office/drawing/2014/main" id="{B1AC1D00-27F9-AA04-341B-ACEFF66053AF}"/>
              </a:ext>
            </a:extLst>
          </p:cNvPr>
          <p:cNvSpPr txBox="1"/>
          <p:nvPr/>
        </p:nvSpPr>
        <p:spPr>
          <a:xfrm>
            <a:off x="4587442" y="4317864"/>
            <a:ext cx="3349448" cy="1015663"/>
          </a:xfrm>
          <a:prstGeom prst="rect">
            <a:avLst/>
          </a:prstGeom>
          <a:noFill/>
        </p:spPr>
        <p:txBody>
          <a:bodyPr wrap="square" rtlCol="0">
            <a:spAutoFit/>
          </a:bodyPr>
          <a:lstStyle/>
          <a:p>
            <a:pPr marL="171450" indent="-171450">
              <a:buFont typeface="Arial" panose="020B0604020202020204" pitchFamily="34" charset="0"/>
              <a:buChar char="•"/>
            </a:pPr>
            <a:r>
              <a:rPr lang="en-US" sz="1200">
                <a:solidFill>
                  <a:schemeClr val="bg1"/>
                </a:solidFill>
                <a:latin typeface="Montserrat" panose="00000500000000000000" pitchFamily="2" charset="0"/>
              </a:rPr>
              <a:t>Large construction projects delaying potential income from residents and tenants</a:t>
            </a:r>
          </a:p>
          <a:p>
            <a:pPr marL="171450" indent="-171450">
              <a:buFont typeface="Arial" panose="020B0604020202020204" pitchFamily="34" charset="0"/>
              <a:buChar char="•"/>
            </a:pPr>
            <a:r>
              <a:rPr lang="en-US" sz="1200">
                <a:solidFill>
                  <a:schemeClr val="bg1"/>
                </a:solidFill>
                <a:latin typeface="Montserrat" panose="00000500000000000000" pitchFamily="2" charset="0"/>
              </a:rPr>
              <a:t>Latest stabilization period amongst all options </a:t>
            </a:r>
          </a:p>
        </p:txBody>
      </p:sp>
      <p:sp>
        <p:nvSpPr>
          <p:cNvPr id="53" name="TextBox 52">
            <a:extLst>
              <a:ext uri="{FF2B5EF4-FFF2-40B4-BE49-F238E27FC236}">
                <a16:creationId xmlns:a16="http://schemas.microsoft.com/office/drawing/2014/main" id="{0BA1009E-0DF0-7FED-28EA-BBB976136BBB}"/>
              </a:ext>
            </a:extLst>
          </p:cNvPr>
          <p:cNvSpPr txBox="1"/>
          <p:nvPr/>
        </p:nvSpPr>
        <p:spPr>
          <a:xfrm>
            <a:off x="8530630" y="4344868"/>
            <a:ext cx="3389218" cy="1015663"/>
          </a:xfrm>
          <a:prstGeom prst="rect">
            <a:avLst/>
          </a:prstGeom>
          <a:noFill/>
        </p:spPr>
        <p:txBody>
          <a:bodyPr wrap="square" rtlCol="0">
            <a:spAutoFit/>
          </a:bodyPr>
          <a:lstStyle/>
          <a:p>
            <a:pPr marL="171450" indent="-171450">
              <a:buFont typeface="Arial" panose="020B0604020202020204" pitchFamily="34" charset="0"/>
              <a:buChar char="•"/>
            </a:pPr>
            <a:r>
              <a:rPr lang="en-US" sz="1200">
                <a:solidFill>
                  <a:schemeClr val="bg1"/>
                </a:solidFill>
                <a:latin typeface="Montserrat" panose="00000500000000000000" pitchFamily="2" charset="0"/>
              </a:rPr>
              <a:t>Lack of multifamily income portrayed in phased mixed-use option </a:t>
            </a:r>
          </a:p>
          <a:p>
            <a:pPr marL="171450" indent="-171450">
              <a:buFont typeface="Arial" panose="020B0604020202020204" pitchFamily="34" charset="0"/>
              <a:buChar char="•"/>
            </a:pPr>
            <a:r>
              <a:rPr lang="en-US" sz="1200">
                <a:solidFill>
                  <a:schemeClr val="bg1"/>
                </a:solidFill>
                <a:latin typeface="Montserrat" panose="00000500000000000000" pitchFamily="2" charset="0"/>
              </a:rPr>
              <a:t>Large construction projects similar to phased mixed-use option</a:t>
            </a:r>
          </a:p>
          <a:p>
            <a:endParaRPr lang="en-US" sz="1200">
              <a:solidFill>
                <a:schemeClr val="bg1"/>
              </a:solidFill>
              <a:latin typeface="Montserrat" panose="00000500000000000000" pitchFamily="2" charset="0"/>
            </a:endParaRPr>
          </a:p>
        </p:txBody>
      </p:sp>
      <p:sp>
        <p:nvSpPr>
          <p:cNvPr id="54" name="TextBox 53">
            <a:extLst>
              <a:ext uri="{FF2B5EF4-FFF2-40B4-BE49-F238E27FC236}">
                <a16:creationId xmlns:a16="http://schemas.microsoft.com/office/drawing/2014/main" id="{E1B4B1BD-8475-E49C-84D5-6875DF345D22}"/>
              </a:ext>
            </a:extLst>
          </p:cNvPr>
          <p:cNvSpPr txBox="1"/>
          <p:nvPr/>
        </p:nvSpPr>
        <p:spPr>
          <a:xfrm>
            <a:off x="785020" y="5700201"/>
            <a:ext cx="11107746" cy="646331"/>
          </a:xfrm>
          <a:prstGeom prst="rect">
            <a:avLst/>
          </a:prstGeom>
          <a:noFill/>
        </p:spPr>
        <p:txBody>
          <a:bodyPr wrap="square" rtlCol="0">
            <a:spAutoFit/>
          </a:bodyPr>
          <a:lstStyle/>
          <a:p>
            <a:r>
              <a:rPr lang="en-US" b="1">
                <a:solidFill>
                  <a:schemeClr val="bg1"/>
                </a:solidFill>
                <a:latin typeface="Montserrat" panose="00000500000000000000" pitchFamily="2" charset="0"/>
              </a:rPr>
              <a:t>Final Decision: </a:t>
            </a:r>
            <a:r>
              <a:rPr lang="en-US">
                <a:solidFill>
                  <a:schemeClr val="bg1"/>
                </a:solidFill>
                <a:latin typeface="Montserrat" panose="00000500000000000000" pitchFamily="2" charset="0"/>
              </a:rPr>
              <a:t>Redevelopment of Britton Plaza by creating a hybrid lifestyle center and community hub. Adding new construction with new tenants and green space for gatherings.</a:t>
            </a:r>
          </a:p>
        </p:txBody>
      </p:sp>
    </p:spTree>
    <p:extLst>
      <p:ext uri="{BB962C8B-B14F-4D97-AF65-F5344CB8AC3E}">
        <p14:creationId xmlns:p14="http://schemas.microsoft.com/office/powerpoint/2010/main" val="35643860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EE6F7-A719-5FF1-BF73-7BF8E079AD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1AD932-32FD-B7DE-68C2-B5DD79778FCC}"/>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30140F87-9F74-7F7E-F440-E68278677B96}"/>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E12F3C24-46F9-A2A7-C316-98A8F6438A5B}"/>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672550E8-7639-F238-F5F8-252A82D653FC}"/>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Current Rent Roll Analysis</a:t>
            </a:r>
          </a:p>
        </p:txBody>
      </p:sp>
      <p:grpSp>
        <p:nvGrpSpPr>
          <p:cNvPr id="3" name="Group 2">
            <a:extLst>
              <a:ext uri="{FF2B5EF4-FFF2-40B4-BE49-F238E27FC236}">
                <a16:creationId xmlns:a16="http://schemas.microsoft.com/office/drawing/2014/main" id="{C304831C-581C-AFF7-AE07-BC72F701FC24}"/>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E86B4B76-D58B-7E89-B932-71A9E3A047E2}"/>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4EC18776-C4A7-C07E-B13A-F1A1977F5C7D}"/>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A932245E-4251-7A75-0E30-9BE8E0A73671}"/>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51704510-4D33-82B6-3B73-B4FAA054A9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FE7AA164-78BD-075E-423D-D060B3D05DE4}"/>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9B5867FE-D623-5E5F-5D80-2E0065D6440A}"/>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12</a:t>
            </a:fld>
            <a:endParaRPr lang="en-US"/>
          </a:p>
        </p:txBody>
      </p:sp>
      <p:sp>
        <p:nvSpPr>
          <p:cNvPr id="12" name="Rectangle 11">
            <a:extLst>
              <a:ext uri="{FF2B5EF4-FFF2-40B4-BE49-F238E27FC236}">
                <a16:creationId xmlns:a16="http://schemas.microsoft.com/office/drawing/2014/main" id="{C29E7A8E-AAA0-F92E-383F-75519D44A4AF}"/>
              </a:ext>
            </a:extLst>
          </p:cNvPr>
          <p:cNvSpPr/>
          <p:nvPr/>
        </p:nvSpPr>
        <p:spPr>
          <a:xfrm>
            <a:off x="553206" y="1741078"/>
            <a:ext cx="10170213" cy="4721615"/>
          </a:xfrm>
          <a:prstGeom prst="rect">
            <a:avLst/>
          </a:prstGeom>
          <a:solidFill>
            <a:schemeClr val="tx2">
              <a:lumMod val="50000"/>
              <a:lumOff val="5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500"/>
          </a:p>
          <a:p>
            <a:r>
              <a:rPr lang="en-US" sz="1500" b="1"/>
              <a:t>SUITE		TENANT			PSF                INITIAL LEASE EXP	                 FULL LEASE EXP</a:t>
            </a:r>
          </a:p>
          <a:p>
            <a:endParaRPr lang="en-US" sz="1500"/>
          </a:p>
          <a:p>
            <a:r>
              <a:rPr lang="en-US" sz="1500"/>
              <a:t>3838		Publix			$5.25	     12/31/2035		12/31/2085</a:t>
            </a:r>
          </a:p>
          <a:p>
            <a:r>
              <a:rPr lang="en-US" sz="1500"/>
              <a:t>TOWER		Crown Castle		$3,405 </a:t>
            </a:r>
            <a:r>
              <a:rPr lang="en-US" sz="1500" err="1"/>
              <a:t>mo</a:t>
            </a:r>
            <a:r>
              <a:rPr lang="en-US" sz="1500"/>
              <a:t>	     10/31/2024		10/31/2044</a:t>
            </a:r>
          </a:p>
          <a:p>
            <a:r>
              <a:rPr lang="en-US" sz="1500"/>
              <a:t>3820P		Dunkin Donuts		$23.53	        4/30/2029		   4/30/2044</a:t>
            </a:r>
          </a:p>
          <a:p>
            <a:r>
              <a:rPr lang="en-US" sz="1500"/>
              <a:t>3804A		Michaels			$12.25	        6/30/2028		   6/30/2038</a:t>
            </a:r>
          </a:p>
          <a:p>
            <a:r>
              <a:rPr lang="en-US" sz="1500"/>
              <a:t>3806		Pet Supermarket		$11.57	     12/31/2026		12/31/2036</a:t>
            </a:r>
          </a:p>
          <a:p>
            <a:r>
              <a:rPr lang="en-US" sz="1500"/>
              <a:t>3802		Taco Bell			$3.13	        12/2/2024		   12/2/2034</a:t>
            </a:r>
          </a:p>
          <a:p>
            <a:r>
              <a:rPr lang="en-US" sz="1500"/>
              <a:t>3802D		My Salon Suite		$16.21	        4/30/2029		   4/30/2034</a:t>
            </a:r>
          </a:p>
          <a:p>
            <a:r>
              <a:rPr lang="en-US" sz="1500"/>
              <a:t>3852-3854		Conviva Care Center		$12.00	        5/31/2027		   5/31/2033</a:t>
            </a:r>
          </a:p>
          <a:p>
            <a:r>
              <a:rPr lang="en-US" sz="1500"/>
              <a:t>3940		</a:t>
            </a:r>
            <a:r>
              <a:rPr lang="en-US" sz="1500" err="1"/>
              <a:t>Happy’s</a:t>
            </a:r>
            <a:r>
              <a:rPr lang="en-US" sz="1500"/>
              <a:t> Rent To Own		$14.63	        3/31/2026		   3/31/2032</a:t>
            </a:r>
          </a:p>
          <a:p>
            <a:r>
              <a:rPr lang="en-US" sz="1500"/>
              <a:t>3802A		Britton Plaza Vision		$21.71	        1/31/2027		   1/31/2032</a:t>
            </a:r>
          </a:p>
          <a:p>
            <a:r>
              <a:rPr lang="en-US" sz="1500"/>
              <a:t>3822		Skin Science		$15.88	        9/30/2026		   9/30/2031</a:t>
            </a:r>
          </a:p>
          <a:p>
            <a:r>
              <a:rPr lang="en-US" sz="1500"/>
              <a:t>3950		Burlington			$303,000  yr      2/28/2026		   2/28/2031</a:t>
            </a:r>
          </a:p>
          <a:p>
            <a:r>
              <a:rPr lang="en-US" sz="1500"/>
              <a:t>3920		Once Upon a Child		$16.50	        3/31/2025		   3/31/2030</a:t>
            </a:r>
          </a:p>
          <a:p>
            <a:r>
              <a:rPr lang="en-US" sz="1500"/>
              <a:t>3804B		Marshalls			$10.00	        1/31/2029		   1/31/2029</a:t>
            </a:r>
          </a:p>
          <a:p>
            <a:r>
              <a:rPr lang="en-US" sz="1500"/>
              <a:t>3826A-B		Sunset Chiropractic		$17.79	     11/30/2028		11/30/2028</a:t>
            </a:r>
          </a:p>
          <a:p>
            <a:r>
              <a:rPr lang="en-US" sz="1500"/>
              <a:t>3830-32		Tapper Pub			$23.75	        9/30/2028		   9/30/2028</a:t>
            </a:r>
          </a:p>
          <a:p>
            <a:r>
              <a:rPr lang="en-US" sz="1500"/>
              <a:t>3942		Greenberg Dental		$19.38	        6/30/2028		   6/30/2028</a:t>
            </a:r>
          </a:p>
          <a:p>
            <a:r>
              <a:rPr lang="en-US" sz="1500"/>
              <a:t>3802C		H&amp;R Block			$20.17	        4/30/2026		   4/30/2026</a:t>
            </a:r>
          </a:p>
          <a:p>
            <a:endParaRPr lang="en-US"/>
          </a:p>
        </p:txBody>
      </p:sp>
    </p:spTree>
    <p:extLst>
      <p:ext uri="{BB962C8B-B14F-4D97-AF65-F5344CB8AC3E}">
        <p14:creationId xmlns:p14="http://schemas.microsoft.com/office/powerpoint/2010/main" val="77479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BD86C-1B70-A758-F6B5-6DC45B7310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24026C-D9AD-320A-A6D2-4C5972454C06}"/>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C876B404-E373-9F63-F75D-5A96D23D85A5}"/>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94A0EA7F-5DBD-B771-E700-6785FE46E907}"/>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E87E998D-D213-4742-2BA7-6DAA6E045836}"/>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Current Rent Roll Analysis</a:t>
            </a:r>
          </a:p>
        </p:txBody>
      </p:sp>
      <p:grpSp>
        <p:nvGrpSpPr>
          <p:cNvPr id="3" name="Group 2">
            <a:extLst>
              <a:ext uri="{FF2B5EF4-FFF2-40B4-BE49-F238E27FC236}">
                <a16:creationId xmlns:a16="http://schemas.microsoft.com/office/drawing/2014/main" id="{6C83F7AB-8737-EB84-31D1-F78C9ACD3685}"/>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29C0D019-C282-4A53-320D-6D0810305B92}"/>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C67148B0-F706-6875-4923-E86932E3516B}"/>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3F8B2BC8-ACC4-2140-EC60-D5C3368B9D3E}"/>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DFBCBF32-1415-5DD6-6D42-8C4CEB6183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2DD90C9F-063F-61DB-29AF-8AD6CF8CDBDF}"/>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3F89926A-29EF-DD19-A115-35C1E73AE1B7}"/>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13</a:t>
            </a:fld>
            <a:endParaRPr lang="en-US"/>
          </a:p>
        </p:txBody>
      </p:sp>
      <p:sp>
        <p:nvSpPr>
          <p:cNvPr id="12" name="Rectangle 11">
            <a:extLst>
              <a:ext uri="{FF2B5EF4-FFF2-40B4-BE49-F238E27FC236}">
                <a16:creationId xmlns:a16="http://schemas.microsoft.com/office/drawing/2014/main" id="{91D31163-B1E8-A85B-3F71-FEDD9EC1B186}"/>
              </a:ext>
            </a:extLst>
          </p:cNvPr>
          <p:cNvSpPr/>
          <p:nvPr/>
        </p:nvSpPr>
        <p:spPr>
          <a:xfrm>
            <a:off x="545510" y="1766923"/>
            <a:ext cx="10170212" cy="4721615"/>
          </a:xfrm>
          <a:prstGeom prst="rect">
            <a:avLst/>
          </a:prstGeom>
          <a:solidFill>
            <a:schemeClr val="tx2">
              <a:lumMod val="50000"/>
              <a:lumOff val="5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500"/>
          </a:p>
          <a:p>
            <a:endParaRPr lang="en-US" sz="1500"/>
          </a:p>
          <a:p>
            <a:endParaRPr lang="en-US" sz="1500"/>
          </a:p>
          <a:p>
            <a:endParaRPr lang="en-US" sz="1500"/>
          </a:p>
          <a:p>
            <a:r>
              <a:rPr lang="en-US" sz="1500" b="1"/>
              <a:t>SUITE		TENANT			PSF        INITIAL LEASE EXP	                 FULL LEASE EXP</a:t>
            </a:r>
          </a:p>
          <a:p>
            <a:endParaRPr lang="en-US" sz="1500"/>
          </a:p>
          <a:p>
            <a:r>
              <a:rPr lang="en-US" sz="1500"/>
              <a:t>3908		Dollar Tree			$9.50	4/30/2026			4/30/2026</a:t>
            </a:r>
          </a:p>
          <a:p>
            <a:r>
              <a:rPr lang="en-US" sz="1500"/>
              <a:t>3925		Plato’s Closet		$17.50	4/30/2026			4/30/2026</a:t>
            </a:r>
          </a:p>
          <a:p>
            <a:r>
              <a:rPr lang="en-US" sz="1500"/>
              <a:t>3904-3906		Tampa Buffet		$11.75	4/30/2026			4/30/2026</a:t>
            </a:r>
          </a:p>
          <a:p>
            <a:r>
              <a:rPr lang="en-US" sz="1500"/>
              <a:t>3816-3836		Tampa Shoe Repair		$26.45	3/31/2026			3/31/2026</a:t>
            </a:r>
          </a:p>
          <a:p>
            <a:r>
              <a:rPr lang="en-US" sz="1500"/>
              <a:t>3944		Replay Music Exchange	$24.67	2/28/2026			2/28/2026</a:t>
            </a:r>
          </a:p>
          <a:p>
            <a:r>
              <a:rPr lang="en-US" sz="1500"/>
              <a:t>3930-3936-3938	Radiant Church		$9.50          12/31/2025                    	                     12/31/2025</a:t>
            </a:r>
          </a:p>
          <a:p>
            <a:r>
              <a:rPr lang="en-US" sz="1500"/>
              <a:t>3824		Gandy Barber Shop		$20.00	8/31/2025			8/31/2025</a:t>
            </a:r>
          </a:p>
          <a:p>
            <a:r>
              <a:rPr lang="en-US" sz="1500"/>
              <a:t>3914		Play It Again Sports		$19.33	8/31/2025			8/31/2025</a:t>
            </a:r>
          </a:p>
          <a:p>
            <a:r>
              <a:rPr lang="en-US" sz="1500"/>
              <a:t>3802B-2		New Level Dance Company	$11.46	7/31/2025			7/31/2025</a:t>
            </a:r>
          </a:p>
          <a:p>
            <a:r>
              <a:rPr lang="en-US" sz="1500"/>
              <a:t>3932		A.M. Fit Stop		$21.36	7/31/2025			7/31/2025</a:t>
            </a:r>
          </a:p>
          <a:p>
            <a:r>
              <a:rPr lang="en-US" sz="1500"/>
              <a:t>3934		Cell-Dr			$32.59	6/30/2025			6/30/2025</a:t>
            </a:r>
          </a:p>
          <a:p>
            <a:r>
              <a:rPr lang="en-US" sz="1500"/>
              <a:t>3912		Nail Salon			$20.50	4/30/2025			4/30/2025</a:t>
            </a:r>
          </a:p>
          <a:p>
            <a:r>
              <a:rPr lang="en-US" sz="1500"/>
              <a:t>3848B		The Missing Piece		$12.50	4/30/2025			4/30/2025</a:t>
            </a:r>
          </a:p>
          <a:p>
            <a:r>
              <a:rPr lang="en-US" sz="1500"/>
              <a:t>3818		South Tampa Printing		$17.00	1/31/2025			1/31/2025</a:t>
            </a:r>
          </a:p>
          <a:p>
            <a:r>
              <a:rPr lang="en-US" sz="1500"/>
              <a:t>3918A		GNC			$21.90       10/31/2024                    	                     10/31/2024</a:t>
            </a:r>
          </a:p>
          <a:p>
            <a:r>
              <a:rPr lang="en-US" sz="1500"/>
              <a:t>3820		</a:t>
            </a:r>
            <a:r>
              <a:rPr lang="en-US" sz="1500" err="1"/>
              <a:t>Audibel</a:t>
            </a:r>
            <a:r>
              <a:rPr lang="en-US" sz="1500"/>
              <a:t> Hearing Aid Center	$45.71       12/31/2023                    	                     12/31/2023</a:t>
            </a:r>
          </a:p>
          <a:p>
            <a:r>
              <a:rPr lang="en-US" sz="1500"/>
              <a:t>3802B-1		Entertainment Foundation	$11.50	8/31/2024			8/31/2024</a:t>
            </a:r>
          </a:p>
          <a:p>
            <a:r>
              <a:rPr lang="en-US" sz="1500"/>
              <a:t>BILLBOARD	</a:t>
            </a:r>
            <a:r>
              <a:rPr lang="en-US" sz="1500" err="1"/>
              <a:t>Outfront</a:t>
            </a:r>
            <a:r>
              <a:rPr lang="en-US" sz="1500"/>
              <a:t> Media		$1,650 </a:t>
            </a:r>
            <a:r>
              <a:rPr lang="en-US" sz="1500" err="1"/>
              <a:t>mo</a:t>
            </a:r>
            <a:r>
              <a:rPr lang="en-US" sz="1500"/>
              <a:t>	3/31/2023			3/31/2023</a:t>
            </a:r>
          </a:p>
          <a:p>
            <a:endParaRPr lang="en-US"/>
          </a:p>
          <a:p>
            <a:r>
              <a:rPr lang="en-US"/>
              <a:t>	</a:t>
            </a:r>
          </a:p>
          <a:p>
            <a:endParaRPr lang="en-US"/>
          </a:p>
        </p:txBody>
      </p:sp>
    </p:spTree>
    <p:extLst>
      <p:ext uri="{BB962C8B-B14F-4D97-AF65-F5344CB8AC3E}">
        <p14:creationId xmlns:p14="http://schemas.microsoft.com/office/powerpoint/2010/main" val="851535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FF217-8076-BA9F-E0A0-5FE3676DFA7C}"/>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8118819E-F4E0-4F8B-60D7-A543CB8A810C}"/>
              </a:ext>
            </a:extLst>
          </p:cNvPr>
          <p:cNvSpPr/>
          <p:nvPr/>
        </p:nvSpPr>
        <p:spPr>
          <a:xfrm>
            <a:off x="8906541" y="3810642"/>
            <a:ext cx="2646573" cy="1862065"/>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600">
              <a:latin typeface="Montserrat" panose="00000500000000000000" pitchFamily="2" charset="0"/>
            </a:endParaRPr>
          </a:p>
        </p:txBody>
      </p:sp>
      <p:sp>
        <p:nvSpPr>
          <p:cNvPr id="22" name="Rectangle 21">
            <a:extLst>
              <a:ext uri="{FF2B5EF4-FFF2-40B4-BE49-F238E27FC236}">
                <a16:creationId xmlns:a16="http://schemas.microsoft.com/office/drawing/2014/main" id="{B80824F3-6C17-BB58-9EF2-A1CDAA7621D2}"/>
              </a:ext>
            </a:extLst>
          </p:cNvPr>
          <p:cNvSpPr/>
          <p:nvPr/>
        </p:nvSpPr>
        <p:spPr>
          <a:xfrm>
            <a:off x="867963" y="3810643"/>
            <a:ext cx="2646573" cy="1862065"/>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600">
              <a:latin typeface="Montserrat" panose="00000500000000000000" pitchFamily="2" charset="0"/>
            </a:endParaRPr>
          </a:p>
        </p:txBody>
      </p:sp>
      <p:sp>
        <p:nvSpPr>
          <p:cNvPr id="2" name="Title 1">
            <a:extLst>
              <a:ext uri="{FF2B5EF4-FFF2-40B4-BE49-F238E27FC236}">
                <a16:creationId xmlns:a16="http://schemas.microsoft.com/office/drawing/2014/main" id="{DCBE7D40-A518-792D-72A7-E19D5E2759FA}"/>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B80C6402-990F-C16C-8833-59BEB402450E}"/>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2A861D69-CF54-5EE4-A43D-99F9E25EAE65}"/>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459E0A65-23BA-45F1-752A-104440EAAD8C}"/>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Current Property Issues</a:t>
            </a:r>
          </a:p>
        </p:txBody>
      </p:sp>
      <p:grpSp>
        <p:nvGrpSpPr>
          <p:cNvPr id="3" name="Group 2">
            <a:extLst>
              <a:ext uri="{FF2B5EF4-FFF2-40B4-BE49-F238E27FC236}">
                <a16:creationId xmlns:a16="http://schemas.microsoft.com/office/drawing/2014/main" id="{24DC9B9E-AAFD-6A16-7281-D19245F5DB2E}"/>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B88D010D-F3E3-F37A-7440-F26C657DAB2B}"/>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A2485A1C-4B52-FD6A-A4C2-7C388414D3C0}"/>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C153EA56-82A6-945F-645F-F3E0D92F18FA}"/>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275F85D7-C6E7-50A0-FC9C-1EC6D82A8E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CA479004-BF7B-8C5C-A15A-973628359336}"/>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673E16DB-6EFB-EAD0-851F-C14FFDCD5885}"/>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14</a:t>
            </a:fld>
            <a:endParaRPr lang="en-US"/>
          </a:p>
        </p:txBody>
      </p:sp>
      <p:pic>
        <p:nvPicPr>
          <p:cNvPr id="12" name="Picture 11">
            <a:extLst>
              <a:ext uri="{FF2B5EF4-FFF2-40B4-BE49-F238E27FC236}">
                <a16:creationId xmlns:a16="http://schemas.microsoft.com/office/drawing/2014/main" id="{DCB642CD-EB6D-96A6-6CD3-8245E5AC0662}"/>
              </a:ext>
            </a:extLst>
          </p:cNvPr>
          <p:cNvPicPr>
            <a:picLocks noChangeAspect="1"/>
          </p:cNvPicPr>
          <p:nvPr/>
        </p:nvPicPr>
        <p:blipFill>
          <a:blip r:embed="rId3"/>
          <a:stretch>
            <a:fillRect/>
          </a:stretch>
        </p:blipFill>
        <p:spPr>
          <a:xfrm>
            <a:off x="3828416" y="1828837"/>
            <a:ext cx="4535168" cy="4024784"/>
          </a:xfrm>
          <a:prstGeom prst="rect">
            <a:avLst/>
          </a:prstGeom>
          <a:ln w="28575">
            <a:solidFill>
              <a:srgbClr val="4E95D9"/>
            </a:solidFill>
          </a:ln>
          <a:effectLst>
            <a:glow rad="139700">
              <a:schemeClr val="accent1">
                <a:satMod val="175000"/>
                <a:alpha val="40000"/>
              </a:schemeClr>
            </a:glow>
          </a:effectLst>
        </p:spPr>
      </p:pic>
      <p:sp>
        <p:nvSpPr>
          <p:cNvPr id="17" name="Rectangle 16">
            <a:extLst>
              <a:ext uri="{FF2B5EF4-FFF2-40B4-BE49-F238E27FC236}">
                <a16:creationId xmlns:a16="http://schemas.microsoft.com/office/drawing/2014/main" id="{F20162A9-CB98-7763-B8FC-C7C13D63C6F0}"/>
              </a:ext>
            </a:extLst>
          </p:cNvPr>
          <p:cNvSpPr/>
          <p:nvPr/>
        </p:nvSpPr>
        <p:spPr>
          <a:xfrm>
            <a:off x="790337" y="3751028"/>
            <a:ext cx="2646573" cy="1862065"/>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Center Parking is Under-Utilized</a:t>
            </a:r>
          </a:p>
          <a:p>
            <a:endParaRPr lang="en-US" sz="500" b="1">
              <a:latin typeface="Montserrat" panose="00000500000000000000" pitchFamily="2" charset="0"/>
            </a:endParaRPr>
          </a:p>
          <a:p>
            <a:r>
              <a:rPr lang="en-US" sz="1600">
                <a:latin typeface="Montserrat" panose="00000500000000000000" pitchFamily="2" charset="0"/>
              </a:rPr>
              <a:t>Limits walkability through all of shopping center and causes short dwell time at NW units</a:t>
            </a:r>
          </a:p>
        </p:txBody>
      </p:sp>
      <p:pic>
        <p:nvPicPr>
          <p:cNvPr id="15" name="Picture 14">
            <a:extLst>
              <a:ext uri="{FF2B5EF4-FFF2-40B4-BE49-F238E27FC236}">
                <a16:creationId xmlns:a16="http://schemas.microsoft.com/office/drawing/2014/main" id="{966B5BCC-0B2F-9B46-0311-F778DC9AAC4E}"/>
              </a:ext>
            </a:extLst>
          </p:cNvPr>
          <p:cNvPicPr>
            <a:picLocks noChangeAspect="1"/>
          </p:cNvPicPr>
          <p:nvPr/>
        </p:nvPicPr>
        <p:blipFill>
          <a:blip r:embed="rId4"/>
          <a:stretch>
            <a:fillRect/>
          </a:stretch>
        </p:blipFill>
        <p:spPr>
          <a:xfrm>
            <a:off x="712713" y="2204941"/>
            <a:ext cx="2801823" cy="1369175"/>
          </a:xfrm>
          <a:prstGeom prst="rect">
            <a:avLst/>
          </a:prstGeom>
          <a:ln w="19050">
            <a:solidFill>
              <a:schemeClr val="bg1"/>
            </a:solidFill>
          </a:ln>
          <a:effectLst>
            <a:glow rad="139700">
              <a:schemeClr val="bg1">
                <a:alpha val="40000"/>
              </a:schemeClr>
            </a:glow>
          </a:effectLst>
        </p:spPr>
      </p:pic>
      <p:cxnSp>
        <p:nvCxnSpPr>
          <p:cNvPr id="19" name="Connector: Elbow 18">
            <a:extLst>
              <a:ext uri="{FF2B5EF4-FFF2-40B4-BE49-F238E27FC236}">
                <a16:creationId xmlns:a16="http://schemas.microsoft.com/office/drawing/2014/main" id="{D84E6CFF-4F47-BA9C-3AC8-CD739DBF0C84}"/>
              </a:ext>
            </a:extLst>
          </p:cNvPr>
          <p:cNvCxnSpPr>
            <a:cxnSpLocks/>
            <a:stCxn id="15" idx="3"/>
            <a:endCxn id="21" idx="1"/>
          </p:cNvCxnSpPr>
          <p:nvPr/>
        </p:nvCxnSpPr>
        <p:spPr>
          <a:xfrm>
            <a:off x="3514536" y="2889529"/>
            <a:ext cx="1364169" cy="1040010"/>
          </a:xfrm>
          <a:prstGeom prst="bentConnector3">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39BB2C20-B8AC-3C91-580C-8ADCD2E06C1E}"/>
              </a:ext>
            </a:extLst>
          </p:cNvPr>
          <p:cNvSpPr/>
          <p:nvPr/>
        </p:nvSpPr>
        <p:spPr>
          <a:xfrm>
            <a:off x="4878705" y="3669982"/>
            <a:ext cx="1120140" cy="519113"/>
          </a:xfrm>
          <a:prstGeom prst="rect">
            <a:avLst/>
          </a:prstGeom>
          <a:solidFill>
            <a:srgbClr val="4E95D9">
              <a:alpha val="25000"/>
            </a:srgbClr>
          </a:solidFill>
          <a:ln w="28575">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E040D9F-A51F-652C-781B-7DE8A8BF3F8C}"/>
              </a:ext>
            </a:extLst>
          </p:cNvPr>
          <p:cNvSpPr/>
          <p:nvPr/>
        </p:nvSpPr>
        <p:spPr>
          <a:xfrm>
            <a:off x="8791710" y="3727259"/>
            <a:ext cx="2646573" cy="1862065"/>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Facades &amp; Common Space are Outdated</a:t>
            </a:r>
          </a:p>
          <a:p>
            <a:endParaRPr lang="en-US" sz="500" b="1">
              <a:latin typeface="Montserrat" panose="00000500000000000000" pitchFamily="2" charset="0"/>
            </a:endParaRPr>
          </a:p>
          <a:p>
            <a:r>
              <a:rPr lang="en-US" sz="1600">
                <a:latin typeface="Montserrat" panose="00000500000000000000" pitchFamily="2" charset="0"/>
              </a:rPr>
              <a:t>Weakens visual appeal and limits potential tenant engagement to lease current vacancies</a:t>
            </a:r>
          </a:p>
        </p:txBody>
      </p:sp>
      <p:cxnSp>
        <p:nvCxnSpPr>
          <p:cNvPr id="32" name="Connector: Elbow 31">
            <a:extLst>
              <a:ext uri="{FF2B5EF4-FFF2-40B4-BE49-F238E27FC236}">
                <a16:creationId xmlns:a16="http://schemas.microsoft.com/office/drawing/2014/main" id="{2FBB0DD8-5CAB-E3D3-6397-7AD0BE4AC1DC}"/>
              </a:ext>
            </a:extLst>
          </p:cNvPr>
          <p:cNvCxnSpPr>
            <a:cxnSpLocks/>
            <a:stCxn id="37" idx="6"/>
          </p:cNvCxnSpPr>
          <p:nvPr/>
        </p:nvCxnSpPr>
        <p:spPr>
          <a:xfrm>
            <a:off x="7292341" y="2813517"/>
            <a:ext cx="1775459" cy="521973"/>
          </a:xfrm>
          <a:prstGeom prst="bentConnector3">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pic>
        <p:nvPicPr>
          <p:cNvPr id="29" name="Picture 28">
            <a:extLst>
              <a:ext uri="{FF2B5EF4-FFF2-40B4-BE49-F238E27FC236}">
                <a16:creationId xmlns:a16="http://schemas.microsoft.com/office/drawing/2014/main" id="{7960DC33-007C-F4F0-D15D-B5F953C2B325}"/>
              </a:ext>
            </a:extLst>
          </p:cNvPr>
          <p:cNvPicPr>
            <a:picLocks noChangeAspect="1"/>
          </p:cNvPicPr>
          <p:nvPr/>
        </p:nvPicPr>
        <p:blipFill>
          <a:blip r:embed="rId5"/>
          <a:stretch>
            <a:fillRect/>
          </a:stretch>
        </p:blipFill>
        <p:spPr>
          <a:xfrm>
            <a:off x="8677464" y="2204940"/>
            <a:ext cx="2803067" cy="1369175"/>
          </a:xfrm>
          <a:prstGeom prst="rect">
            <a:avLst/>
          </a:prstGeom>
          <a:ln w="19050">
            <a:solidFill>
              <a:schemeClr val="bg1"/>
            </a:solidFill>
          </a:ln>
          <a:effectLst>
            <a:glow rad="139700">
              <a:schemeClr val="bg1">
                <a:alpha val="40000"/>
              </a:schemeClr>
            </a:glow>
          </a:effectLst>
        </p:spPr>
      </p:pic>
      <p:sp>
        <p:nvSpPr>
          <p:cNvPr id="37" name="Oval 36">
            <a:extLst>
              <a:ext uri="{FF2B5EF4-FFF2-40B4-BE49-F238E27FC236}">
                <a16:creationId xmlns:a16="http://schemas.microsoft.com/office/drawing/2014/main" id="{38AF63E1-3608-89EF-770F-8854CE8557A0}"/>
              </a:ext>
            </a:extLst>
          </p:cNvPr>
          <p:cNvSpPr/>
          <p:nvPr/>
        </p:nvSpPr>
        <p:spPr>
          <a:xfrm>
            <a:off x="7193281" y="2756247"/>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84DAC74-8412-8E2C-A9E8-4FC236036766}"/>
              </a:ext>
            </a:extLst>
          </p:cNvPr>
          <p:cNvSpPr/>
          <p:nvPr/>
        </p:nvSpPr>
        <p:spPr>
          <a:xfrm>
            <a:off x="5899785" y="-882495"/>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F651BC2-91E7-E64E-B0B8-49974D3DBA70}"/>
              </a:ext>
            </a:extLst>
          </p:cNvPr>
          <p:cNvSpPr/>
          <p:nvPr/>
        </p:nvSpPr>
        <p:spPr>
          <a:xfrm>
            <a:off x="6114605" y="-810793"/>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89F78A2A-F6F5-9EA0-6EA2-18036F38F555}"/>
              </a:ext>
            </a:extLst>
          </p:cNvPr>
          <p:cNvSpPr/>
          <p:nvPr/>
        </p:nvSpPr>
        <p:spPr>
          <a:xfrm>
            <a:off x="6213665" y="-936788"/>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96CCDEDA-929B-50AA-BA96-AB79BE8A523A}"/>
              </a:ext>
            </a:extLst>
          </p:cNvPr>
          <p:cNvSpPr/>
          <p:nvPr/>
        </p:nvSpPr>
        <p:spPr>
          <a:xfrm>
            <a:off x="5800725" y="-753524"/>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7965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FEDEB-98BA-D06D-2CCF-EA3401B773FF}"/>
            </a:ext>
          </a:extLst>
        </p:cNvPr>
        <p:cNvGrpSpPr/>
        <p:nvPr/>
      </p:nvGrpSpPr>
      <p:grpSpPr>
        <a:xfrm>
          <a:off x="0" y="0"/>
          <a:ext cx="0" cy="0"/>
          <a:chOff x="0" y="0"/>
          <a:chExt cx="0" cy="0"/>
        </a:xfrm>
      </p:grpSpPr>
      <p:sp>
        <p:nvSpPr>
          <p:cNvPr id="143" name="Rectangle 142">
            <a:extLst>
              <a:ext uri="{FF2B5EF4-FFF2-40B4-BE49-F238E27FC236}">
                <a16:creationId xmlns:a16="http://schemas.microsoft.com/office/drawing/2014/main" id="{BCD7D033-42C8-A18A-55D7-DD1E7D5521C4}"/>
              </a:ext>
            </a:extLst>
          </p:cNvPr>
          <p:cNvSpPr/>
          <p:nvPr/>
        </p:nvSpPr>
        <p:spPr>
          <a:xfrm>
            <a:off x="8883934" y="3804675"/>
            <a:ext cx="2596595" cy="1862065"/>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600">
              <a:latin typeface="Montserrat" panose="00000500000000000000" pitchFamily="2" charset="0"/>
            </a:endParaRPr>
          </a:p>
        </p:txBody>
      </p:sp>
      <p:sp>
        <p:nvSpPr>
          <p:cNvPr id="142" name="Rectangle 141">
            <a:extLst>
              <a:ext uri="{FF2B5EF4-FFF2-40B4-BE49-F238E27FC236}">
                <a16:creationId xmlns:a16="http://schemas.microsoft.com/office/drawing/2014/main" id="{AEAAA383-B8FF-C3B0-7CD5-E1C918C37934}"/>
              </a:ext>
            </a:extLst>
          </p:cNvPr>
          <p:cNvSpPr/>
          <p:nvPr/>
        </p:nvSpPr>
        <p:spPr>
          <a:xfrm>
            <a:off x="896726" y="3772448"/>
            <a:ext cx="2646573" cy="1862065"/>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600">
              <a:latin typeface="Montserrat" panose="00000500000000000000" pitchFamily="2" charset="0"/>
            </a:endParaRPr>
          </a:p>
        </p:txBody>
      </p:sp>
      <p:sp>
        <p:nvSpPr>
          <p:cNvPr id="2" name="Title 1">
            <a:extLst>
              <a:ext uri="{FF2B5EF4-FFF2-40B4-BE49-F238E27FC236}">
                <a16:creationId xmlns:a16="http://schemas.microsoft.com/office/drawing/2014/main" id="{B12F26F9-3A0B-6341-D55F-9A6540F341B3}"/>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5348D79D-7E25-DACF-B467-2071C9A72B92}"/>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24759A53-27F2-3BDF-7AC3-594E56FE5467}"/>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895CF0EA-9DD7-25A6-FA38-4F6863689E45}"/>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Room For Improvement</a:t>
            </a:r>
          </a:p>
        </p:txBody>
      </p:sp>
      <p:grpSp>
        <p:nvGrpSpPr>
          <p:cNvPr id="3" name="Group 2">
            <a:extLst>
              <a:ext uri="{FF2B5EF4-FFF2-40B4-BE49-F238E27FC236}">
                <a16:creationId xmlns:a16="http://schemas.microsoft.com/office/drawing/2014/main" id="{C920D0C4-73E0-6B8C-F2C7-230EAD68126B}"/>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B784B06B-EB81-1792-B3B0-2DAD4ED8AB8F}"/>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F0AC79B8-9A23-C1C4-FAA7-3E2454333146}"/>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CD686C04-B3E0-253D-9344-5CD29D520AC8}"/>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54495637-1C5A-171B-9054-DEFCDF3C66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7C3B69BA-265F-CF96-A770-6660F0207799}"/>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A404F2B1-1504-0887-2898-C77A5A67A24D}"/>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15</a:t>
            </a:fld>
            <a:endParaRPr lang="en-US"/>
          </a:p>
        </p:txBody>
      </p:sp>
      <p:pic>
        <p:nvPicPr>
          <p:cNvPr id="12" name="Picture 11">
            <a:extLst>
              <a:ext uri="{FF2B5EF4-FFF2-40B4-BE49-F238E27FC236}">
                <a16:creationId xmlns:a16="http://schemas.microsoft.com/office/drawing/2014/main" id="{AF0FDDAD-ABF7-774E-7217-14B687A5BFA5}"/>
              </a:ext>
            </a:extLst>
          </p:cNvPr>
          <p:cNvPicPr>
            <a:picLocks noChangeAspect="1"/>
          </p:cNvPicPr>
          <p:nvPr/>
        </p:nvPicPr>
        <p:blipFill>
          <a:blip r:embed="rId3"/>
          <a:stretch>
            <a:fillRect/>
          </a:stretch>
        </p:blipFill>
        <p:spPr>
          <a:xfrm>
            <a:off x="3828416" y="1828837"/>
            <a:ext cx="4535168" cy="4024784"/>
          </a:xfrm>
          <a:prstGeom prst="rect">
            <a:avLst/>
          </a:prstGeom>
          <a:ln w="28575">
            <a:solidFill>
              <a:srgbClr val="4E95D9"/>
            </a:solidFill>
          </a:ln>
          <a:effectLst>
            <a:glow rad="139700">
              <a:schemeClr val="accent1">
                <a:satMod val="175000"/>
                <a:alpha val="40000"/>
              </a:schemeClr>
            </a:glow>
          </a:effectLst>
        </p:spPr>
      </p:pic>
      <p:sp>
        <p:nvSpPr>
          <p:cNvPr id="17" name="Rectangle 16">
            <a:extLst>
              <a:ext uri="{FF2B5EF4-FFF2-40B4-BE49-F238E27FC236}">
                <a16:creationId xmlns:a16="http://schemas.microsoft.com/office/drawing/2014/main" id="{6E7403D8-A762-6BC7-1B52-8EDD899615DF}"/>
              </a:ext>
            </a:extLst>
          </p:cNvPr>
          <p:cNvSpPr/>
          <p:nvPr/>
        </p:nvSpPr>
        <p:spPr>
          <a:xfrm>
            <a:off x="797667" y="3718894"/>
            <a:ext cx="2646573" cy="1862065"/>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South End Shops are Cluttered </a:t>
            </a:r>
          </a:p>
          <a:p>
            <a:endParaRPr lang="en-US" sz="500" b="1">
              <a:latin typeface="Montserrat" panose="00000500000000000000" pitchFamily="2" charset="0"/>
            </a:endParaRPr>
          </a:p>
          <a:p>
            <a:r>
              <a:rPr lang="en-US" sz="1600">
                <a:latin typeface="Montserrat" panose="00000500000000000000" pitchFamily="2" charset="0"/>
              </a:rPr>
              <a:t>Mix of low-quality tenants and struggling walkability causes a less enjoyable space to shop</a:t>
            </a:r>
          </a:p>
        </p:txBody>
      </p:sp>
      <p:pic>
        <p:nvPicPr>
          <p:cNvPr id="65" name="Picture 64" descr="A building with a parking lot and a car parked in front of it">
            <a:extLst>
              <a:ext uri="{FF2B5EF4-FFF2-40B4-BE49-F238E27FC236}">
                <a16:creationId xmlns:a16="http://schemas.microsoft.com/office/drawing/2014/main" id="{DEE79A90-1812-A9E4-B81C-A075F8A22C0C}"/>
              </a:ext>
            </a:extLst>
          </p:cNvPr>
          <p:cNvPicPr>
            <a:picLocks noChangeAspect="1"/>
          </p:cNvPicPr>
          <p:nvPr/>
        </p:nvPicPr>
        <p:blipFill>
          <a:blip r:embed="rId4">
            <a:extLst>
              <a:ext uri="{28A0092B-C50C-407E-A947-70E740481C1C}">
                <a14:useLocalDpi xmlns:a14="http://schemas.microsoft.com/office/drawing/2010/main" val="0"/>
              </a:ext>
            </a:extLst>
          </a:blip>
          <a:srcRect r="4780"/>
          <a:stretch>
            <a:fillRect/>
          </a:stretch>
        </p:blipFill>
        <p:spPr>
          <a:xfrm>
            <a:off x="707800" y="2204940"/>
            <a:ext cx="2801824" cy="1369175"/>
          </a:xfrm>
          <a:prstGeom prst="rect">
            <a:avLst/>
          </a:prstGeom>
          <a:ln w="19050">
            <a:solidFill>
              <a:schemeClr val="bg1"/>
            </a:solidFill>
          </a:ln>
          <a:effectLst>
            <a:glow rad="139700">
              <a:schemeClr val="bg1">
                <a:alpha val="40000"/>
              </a:schemeClr>
            </a:glow>
          </a:effectLst>
        </p:spPr>
      </p:pic>
      <p:cxnSp>
        <p:nvCxnSpPr>
          <p:cNvPr id="19" name="Connector: Elbow 18">
            <a:extLst>
              <a:ext uri="{FF2B5EF4-FFF2-40B4-BE49-F238E27FC236}">
                <a16:creationId xmlns:a16="http://schemas.microsoft.com/office/drawing/2014/main" id="{A3CF0DEC-0DB6-E107-1600-CA8FFA25BF21}"/>
              </a:ext>
            </a:extLst>
          </p:cNvPr>
          <p:cNvCxnSpPr>
            <a:cxnSpLocks/>
            <a:endCxn id="21" idx="1"/>
          </p:cNvCxnSpPr>
          <p:nvPr/>
        </p:nvCxnSpPr>
        <p:spPr>
          <a:xfrm>
            <a:off x="3514536" y="2889529"/>
            <a:ext cx="927924" cy="2333604"/>
          </a:xfrm>
          <a:prstGeom prst="bentConnector3">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72379AFA-C28A-1EF8-C15B-2FA8C2990F1D}"/>
              </a:ext>
            </a:extLst>
          </p:cNvPr>
          <p:cNvSpPr/>
          <p:nvPr/>
        </p:nvSpPr>
        <p:spPr>
          <a:xfrm>
            <a:off x="4442460" y="4779525"/>
            <a:ext cx="2534073" cy="887215"/>
          </a:xfrm>
          <a:prstGeom prst="rect">
            <a:avLst/>
          </a:prstGeom>
          <a:solidFill>
            <a:srgbClr val="4E95D9">
              <a:alpha val="25000"/>
            </a:srgbClr>
          </a:solidFill>
          <a:ln w="28575">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16D69D5-8231-18AE-4885-55C488620E47}"/>
              </a:ext>
            </a:extLst>
          </p:cNvPr>
          <p:cNvSpPr/>
          <p:nvPr/>
        </p:nvSpPr>
        <p:spPr>
          <a:xfrm>
            <a:off x="8755710" y="3729623"/>
            <a:ext cx="2646573" cy="1862065"/>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High Vacancy, Even in Large Spaces</a:t>
            </a:r>
          </a:p>
          <a:p>
            <a:endParaRPr lang="en-US" sz="500" b="1">
              <a:latin typeface="Montserrat" panose="00000500000000000000" pitchFamily="2" charset="0"/>
            </a:endParaRPr>
          </a:p>
          <a:p>
            <a:r>
              <a:rPr lang="en-US" sz="1600">
                <a:latin typeface="Montserrat" panose="00000500000000000000" pitchFamily="2" charset="0"/>
              </a:rPr>
              <a:t>25% vacancy has killed potential NOI capture, especially when comps have 100% occupancy</a:t>
            </a:r>
          </a:p>
        </p:txBody>
      </p:sp>
      <p:pic>
        <p:nvPicPr>
          <p:cNvPr id="69" name="Picture 68">
            <a:extLst>
              <a:ext uri="{FF2B5EF4-FFF2-40B4-BE49-F238E27FC236}">
                <a16:creationId xmlns:a16="http://schemas.microsoft.com/office/drawing/2014/main" id="{2002BEA0-24C4-1E4C-424D-297AE4B9D8C4}"/>
              </a:ext>
            </a:extLst>
          </p:cNvPr>
          <p:cNvPicPr>
            <a:picLocks noChangeAspect="1"/>
          </p:cNvPicPr>
          <p:nvPr/>
        </p:nvPicPr>
        <p:blipFill>
          <a:blip r:embed="rId5"/>
          <a:srcRect r="16147"/>
          <a:stretch>
            <a:fillRect/>
          </a:stretch>
        </p:blipFill>
        <p:spPr>
          <a:xfrm>
            <a:off x="8677464" y="2204561"/>
            <a:ext cx="2803067" cy="1368780"/>
          </a:xfrm>
          <a:prstGeom prst="rect">
            <a:avLst/>
          </a:prstGeom>
          <a:ln w="19050">
            <a:solidFill>
              <a:schemeClr val="bg1"/>
            </a:solidFill>
          </a:ln>
          <a:effectLst>
            <a:glow rad="139700">
              <a:schemeClr val="bg1">
                <a:alpha val="40000"/>
              </a:schemeClr>
            </a:glow>
          </a:effectLst>
        </p:spPr>
      </p:pic>
      <p:cxnSp>
        <p:nvCxnSpPr>
          <p:cNvPr id="32" name="Connector: Elbow 31">
            <a:extLst>
              <a:ext uri="{FF2B5EF4-FFF2-40B4-BE49-F238E27FC236}">
                <a16:creationId xmlns:a16="http://schemas.microsoft.com/office/drawing/2014/main" id="{AC990C1B-B9DF-D78E-9A95-521FDFF553A1}"/>
              </a:ext>
            </a:extLst>
          </p:cNvPr>
          <p:cNvCxnSpPr>
            <a:cxnSpLocks/>
            <a:stCxn id="37" idx="6"/>
          </p:cNvCxnSpPr>
          <p:nvPr/>
        </p:nvCxnSpPr>
        <p:spPr>
          <a:xfrm>
            <a:off x="5974083" y="2609814"/>
            <a:ext cx="2703381" cy="279714"/>
          </a:xfrm>
          <a:prstGeom prst="bentConnector3">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0B301C40-5B4B-612E-F430-0CC508D2DE8C}"/>
              </a:ext>
            </a:extLst>
          </p:cNvPr>
          <p:cNvSpPr/>
          <p:nvPr/>
        </p:nvSpPr>
        <p:spPr>
          <a:xfrm>
            <a:off x="5875023" y="2552544"/>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Connector: Elbow 29">
            <a:extLst>
              <a:ext uri="{FF2B5EF4-FFF2-40B4-BE49-F238E27FC236}">
                <a16:creationId xmlns:a16="http://schemas.microsoft.com/office/drawing/2014/main" id="{9FD1E3E4-9FE6-811A-119F-374C670E5BA8}"/>
              </a:ext>
            </a:extLst>
          </p:cNvPr>
          <p:cNvCxnSpPr>
            <a:cxnSpLocks/>
            <a:stCxn id="34" idx="4"/>
          </p:cNvCxnSpPr>
          <p:nvPr/>
        </p:nvCxnSpPr>
        <p:spPr>
          <a:xfrm rot="16200000" flipH="1">
            <a:off x="8081704" y="2293768"/>
            <a:ext cx="240738" cy="950780"/>
          </a:xfrm>
          <a:prstGeom prst="bentConnector2">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81CF338E-136C-EBBB-FE33-E588EEE1025F}"/>
              </a:ext>
            </a:extLst>
          </p:cNvPr>
          <p:cNvSpPr/>
          <p:nvPr/>
        </p:nvSpPr>
        <p:spPr>
          <a:xfrm>
            <a:off x="7677153" y="2534250"/>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Connector: Elbow 35">
            <a:extLst>
              <a:ext uri="{FF2B5EF4-FFF2-40B4-BE49-F238E27FC236}">
                <a16:creationId xmlns:a16="http://schemas.microsoft.com/office/drawing/2014/main" id="{F037D5E5-33BB-97E4-C588-960DA827631A}"/>
              </a:ext>
            </a:extLst>
          </p:cNvPr>
          <p:cNvCxnSpPr>
            <a:cxnSpLocks/>
            <a:stCxn id="40" idx="6"/>
          </p:cNvCxnSpPr>
          <p:nvPr/>
        </p:nvCxnSpPr>
        <p:spPr>
          <a:xfrm flipV="1">
            <a:off x="7623813" y="2889528"/>
            <a:ext cx="1053651" cy="1254764"/>
          </a:xfrm>
          <a:prstGeom prst="bentConnector3">
            <a:avLst>
              <a:gd name="adj1" fmla="val 50000"/>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40" name="Oval 39">
            <a:extLst>
              <a:ext uri="{FF2B5EF4-FFF2-40B4-BE49-F238E27FC236}">
                <a16:creationId xmlns:a16="http://schemas.microsoft.com/office/drawing/2014/main" id="{EE34F804-730A-6428-F141-DDE440F737A7}"/>
              </a:ext>
            </a:extLst>
          </p:cNvPr>
          <p:cNvSpPr/>
          <p:nvPr/>
        </p:nvSpPr>
        <p:spPr>
          <a:xfrm>
            <a:off x="7524753" y="4087022"/>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43BB7A15-D983-CD56-91F2-7D90E445BFE0}"/>
              </a:ext>
            </a:extLst>
          </p:cNvPr>
          <p:cNvSpPr/>
          <p:nvPr/>
        </p:nvSpPr>
        <p:spPr>
          <a:xfrm>
            <a:off x="7574283" y="4473970"/>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Connector: Elbow 42">
            <a:extLst>
              <a:ext uri="{FF2B5EF4-FFF2-40B4-BE49-F238E27FC236}">
                <a16:creationId xmlns:a16="http://schemas.microsoft.com/office/drawing/2014/main" id="{2C72184A-DD6D-0C16-F480-82F307C3E52F}"/>
              </a:ext>
            </a:extLst>
          </p:cNvPr>
          <p:cNvCxnSpPr>
            <a:cxnSpLocks/>
            <a:stCxn id="41" idx="6"/>
          </p:cNvCxnSpPr>
          <p:nvPr/>
        </p:nvCxnSpPr>
        <p:spPr>
          <a:xfrm flipV="1">
            <a:off x="7673343" y="2889528"/>
            <a:ext cx="1004121" cy="1641712"/>
          </a:xfrm>
          <a:prstGeom prst="bentConnector3">
            <a:avLst>
              <a:gd name="adj1" fmla="val 47660"/>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DD0814CC-19A5-D779-83C0-4BF6C6524A10}"/>
              </a:ext>
            </a:extLst>
          </p:cNvPr>
          <p:cNvSpPr/>
          <p:nvPr/>
        </p:nvSpPr>
        <p:spPr>
          <a:xfrm>
            <a:off x="7083943" y="5068330"/>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Connector: Elbow 47">
            <a:extLst>
              <a:ext uri="{FF2B5EF4-FFF2-40B4-BE49-F238E27FC236}">
                <a16:creationId xmlns:a16="http://schemas.microsoft.com/office/drawing/2014/main" id="{F027215F-08CE-518C-F7E8-B11D957B6FF7}"/>
              </a:ext>
            </a:extLst>
          </p:cNvPr>
          <p:cNvCxnSpPr>
            <a:cxnSpLocks/>
            <a:stCxn id="47" idx="6"/>
          </p:cNvCxnSpPr>
          <p:nvPr/>
        </p:nvCxnSpPr>
        <p:spPr>
          <a:xfrm flipV="1">
            <a:off x="7183003" y="2889528"/>
            <a:ext cx="1494461" cy="2236072"/>
          </a:xfrm>
          <a:prstGeom prst="bentConnector3">
            <a:avLst>
              <a:gd name="adj1" fmla="val 64830"/>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26048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A0767-74C1-6664-6B8E-6B4A901EB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37CEEB-478D-6DA4-BE52-A2B2D07D109B}"/>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9DCFC82A-794C-3319-62B3-6321F49410A4}"/>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E622F389-8C18-5017-5063-C4F3CEBD1FFF}"/>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7F309285-CC1C-F7E1-B8FA-1E3C36FD5F87}"/>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err="1">
                <a:solidFill>
                  <a:schemeClr val="bg1"/>
                </a:solidFill>
                <a:latin typeface="Montserrat" panose="00000500000000000000" pitchFamily="2" charset="0"/>
              </a:rPr>
              <a:t>Brixmor’s</a:t>
            </a:r>
            <a:r>
              <a:rPr lang="en-US" sz="2800">
                <a:solidFill>
                  <a:schemeClr val="bg1"/>
                </a:solidFill>
                <a:latin typeface="Montserrat" panose="00000500000000000000" pitchFamily="2" charset="0"/>
              </a:rPr>
              <a:t> Proposal</a:t>
            </a:r>
          </a:p>
        </p:txBody>
      </p:sp>
      <p:grpSp>
        <p:nvGrpSpPr>
          <p:cNvPr id="3" name="Group 2">
            <a:extLst>
              <a:ext uri="{FF2B5EF4-FFF2-40B4-BE49-F238E27FC236}">
                <a16:creationId xmlns:a16="http://schemas.microsoft.com/office/drawing/2014/main" id="{205FB8E1-53E4-D478-9FA9-26D6F26B922D}"/>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D12E3EB3-DE93-8BD6-B8A1-CFAA08792127}"/>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EF78FB85-9064-9B54-01B8-AD19F16E2A21}"/>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BA0ED86E-83F5-090B-C5A9-47D11B5D165F}"/>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96BFB146-5C49-9AFE-0A91-1168F205A7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B2AD535D-8D9F-9604-A8BA-429D560155F1}"/>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F6EA3116-127F-BF2A-184E-30C11A0EA2DA}"/>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16</a:t>
            </a:fld>
            <a:endParaRPr lang="en-US"/>
          </a:p>
        </p:txBody>
      </p:sp>
      <p:grpSp>
        <p:nvGrpSpPr>
          <p:cNvPr id="18" name="Group 17">
            <a:extLst>
              <a:ext uri="{FF2B5EF4-FFF2-40B4-BE49-F238E27FC236}">
                <a16:creationId xmlns:a16="http://schemas.microsoft.com/office/drawing/2014/main" id="{05974F90-BAE1-35D1-7313-51CC588C0C81}"/>
              </a:ext>
            </a:extLst>
          </p:cNvPr>
          <p:cNvGrpSpPr/>
          <p:nvPr/>
        </p:nvGrpSpPr>
        <p:grpSpPr>
          <a:xfrm>
            <a:off x="5181703" y="1764657"/>
            <a:ext cx="5045916" cy="4219827"/>
            <a:chOff x="5181703" y="1764657"/>
            <a:chExt cx="5045916" cy="4219827"/>
          </a:xfrm>
        </p:grpSpPr>
        <p:sp>
          <p:nvSpPr>
            <p:cNvPr id="15" name="Rectangle: Rounded Corners 14">
              <a:extLst>
                <a:ext uri="{FF2B5EF4-FFF2-40B4-BE49-F238E27FC236}">
                  <a16:creationId xmlns:a16="http://schemas.microsoft.com/office/drawing/2014/main" id="{138FE278-863F-EFD4-572B-9D49C4EA42C8}"/>
                </a:ext>
              </a:extLst>
            </p:cNvPr>
            <p:cNvSpPr/>
            <p:nvPr/>
          </p:nvSpPr>
          <p:spPr>
            <a:xfrm>
              <a:off x="5503668" y="1989555"/>
              <a:ext cx="4401988" cy="1572765"/>
            </a:xfrm>
            <a:prstGeom prst="roundRect">
              <a:avLst/>
            </a:prstGeom>
            <a:solidFill>
              <a:srgbClr val="4E95D9"/>
            </a:solidFill>
            <a:ln w="28575">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latin typeface="Montserrat" panose="00000500000000000000" pitchFamily="2" charset="0"/>
                </a:rPr>
                <a:t>“Change is always good.”</a:t>
              </a:r>
            </a:p>
            <a:p>
              <a:pPr algn="ctr"/>
              <a:endParaRPr lang="en-US" sz="100">
                <a:latin typeface="Montserrat" panose="00000500000000000000" pitchFamily="2" charset="0"/>
              </a:endParaRPr>
            </a:p>
            <a:p>
              <a:pPr algn="ctr"/>
              <a:endParaRPr lang="en-US" sz="700">
                <a:latin typeface="Montserrat" panose="00000500000000000000" pitchFamily="2" charset="0"/>
              </a:endParaRPr>
            </a:p>
            <a:p>
              <a:pPr algn="ctr"/>
              <a:r>
                <a:rPr lang="en-US" sz="1400">
                  <a:latin typeface="Montserrat" panose="00000500000000000000" pitchFamily="2" charset="0"/>
                </a:rPr>
                <a:t>“If they’re trying to make everything all fancy… it doesn’t make sense. We already did that to Hyde Park, and it’s not fun anymore.”</a:t>
              </a:r>
            </a:p>
          </p:txBody>
        </p:sp>
        <p:sp>
          <p:nvSpPr>
            <p:cNvPr id="14" name="Rectangle 13">
              <a:extLst>
                <a:ext uri="{FF2B5EF4-FFF2-40B4-BE49-F238E27FC236}">
                  <a16:creationId xmlns:a16="http://schemas.microsoft.com/office/drawing/2014/main" id="{DF67AC10-B886-1842-D254-1B2E10450C1E}"/>
                </a:ext>
              </a:extLst>
            </p:cNvPr>
            <p:cNvSpPr/>
            <p:nvPr/>
          </p:nvSpPr>
          <p:spPr>
            <a:xfrm>
              <a:off x="5867395" y="1764657"/>
              <a:ext cx="3674533" cy="365126"/>
            </a:xfrm>
            <a:prstGeom prst="rect">
              <a:avLst/>
            </a:prstGeom>
            <a:solidFill>
              <a:srgbClr val="4E95D9"/>
            </a:solidFill>
            <a:ln w="28575">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Mixed Community Opinions</a:t>
              </a:r>
            </a:p>
          </p:txBody>
        </p:sp>
        <p:sp>
          <p:nvSpPr>
            <p:cNvPr id="16" name="Rectangle 15">
              <a:extLst>
                <a:ext uri="{FF2B5EF4-FFF2-40B4-BE49-F238E27FC236}">
                  <a16:creationId xmlns:a16="http://schemas.microsoft.com/office/drawing/2014/main" id="{08CDD59B-C66C-0C79-1D72-B2BE8E858F2B}"/>
                </a:ext>
              </a:extLst>
            </p:cNvPr>
            <p:cNvSpPr/>
            <p:nvPr/>
          </p:nvSpPr>
          <p:spPr>
            <a:xfrm>
              <a:off x="5860098" y="3965978"/>
              <a:ext cx="3674533" cy="365126"/>
            </a:xfrm>
            <a:prstGeom prst="rect">
              <a:avLst/>
            </a:prstGeom>
            <a:solidFill>
              <a:srgbClr val="4E95D9"/>
            </a:solidFill>
            <a:ln w="28575">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The Buffalo Rise Solution</a:t>
              </a:r>
            </a:p>
          </p:txBody>
        </p:sp>
        <p:grpSp>
          <p:nvGrpSpPr>
            <p:cNvPr id="37" name="Group 36">
              <a:extLst>
                <a:ext uri="{FF2B5EF4-FFF2-40B4-BE49-F238E27FC236}">
                  <a16:creationId xmlns:a16="http://schemas.microsoft.com/office/drawing/2014/main" id="{5CFFA739-4DDB-A642-BEB6-67B4C4B6D37A}"/>
                </a:ext>
              </a:extLst>
            </p:cNvPr>
            <p:cNvGrpSpPr/>
            <p:nvPr/>
          </p:nvGrpSpPr>
          <p:grpSpPr>
            <a:xfrm>
              <a:off x="5181703" y="4536679"/>
              <a:ext cx="1535638" cy="1447805"/>
              <a:chOff x="897026" y="4396557"/>
              <a:chExt cx="1535638" cy="1447805"/>
            </a:xfrm>
          </p:grpSpPr>
          <p:sp>
            <p:nvSpPr>
              <p:cNvPr id="28" name="Rectangle: Rounded Corners 27">
                <a:extLst>
                  <a:ext uri="{FF2B5EF4-FFF2-40B4-BE49-F238E27FC236}">
                    <a16:creationId xmlns:a16="http://schemas.microsoft.com/office/drawing/2014/main" id="{4AF9139F-A692-DE33-5BD9-8F09CCA13FD7}"/>
                  </a:ext>
                </a:extLst>
              </p:cNvPr>
              <p:cNvSpPr/>
              <p:nvPr/>
            </p:nvSpPr>
            <p:spPr>
              <a:xfrm>
                <a:off x="897026" y="4831181"/>
                <a:ext cx="1535638" cy="101318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D3F44D6-45A2-9169-4757-CF9FF26A3E71}"/>
                  </a:ext>
                </a:extLst>
              </p:cNvPr>
              <p:cNvSpPr/>
              <p:nvPr/>
            </p:nvSpPr>
            <p:spPr>
              <a:xfrm>
                <a:off x="1227617" y="4396557"/>
                <a:ext cx="874455" cy="869246"/>
              </a:xfrm>
              <a:prstGeom prst="ellipse">
                <a:avLst/>
              </a:prstGeom>
              <a:solidFill>
                <a:srgbClr val="4E95D9"/>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4B060F8D-EC82-11A4-BB0D-4361A81BC4E7}"/>
                  </a:ext>
                </a:extLst>
              </p:cNvPr>
              <p:cNvSpPr/>
              <p:nvPr/>
            </p:nvSpPr>
            <p:spPr>
              <a:xfrm>
                <a:off x="919780" y="4855171"/>
                <a:ext cx="1490131" cy="965200"/>
              </a:xfrm>
              <a:prstGeom prst="roundRec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latin typeface="Montserrat" panose="00000500000000000000" pitchFamily="2" charset="0"/>
                  </a:rPr>
                  <a:t>Embrace the “change” to lifestyle</a:t>
                </a:r>
              </a:p>
            </p:txBody>
          </p:sp>
        </p:grpSp>
        <p:grpSp>
          <p:nvGrpSpPr>
            <p:cNvPr id="38" name="Group 37">
              <a:extLst>
                <a:ext uri="{FF2B5EF4-FFF2-40B4-BE49-F238E27FC236}">
                  <a16:creationId xmlns:a16="http://schemas.microsoft.com/office/drawing/2014/main" id="{B1ADEFB7-BB56-953C-8A2A-5AAA9EE4C2CB}"/>
                </a:ext>
              </a:extLst>
            </p:cNvPr>
            <p:cNvGrpSpPr/>
            <p:nvPr/>
          </p:nvGrpSpPr>
          <p:grpSpPr>
            <a:xfrm>
              <a:off x="6936842" y="4536679"/>
              <a:ext cx="1535638" cy="1447805"/>
              <a:chOff x="897026" y="4396557"/>
              <a:chExt cx="1535638" cy="1447805"/>
            </a:xfrm>
          </p:grpSpPr>
          <p:sp>
            <p:nvSpPr>
              <p:cNvPr id="39" name="Rectangle: Rounded Corners 38">
                <a:extLst>
                  <a:ext uri="{FF2B5EF4-FFF2-40B4-BE49-F238E27FC236}">
                    <a16:creationId xmlns:a16="http://schemas.microsoft.com/office/drawing/2014/main" id="{41621EE5-91E3-3A29-6C3E-DB4EE25DCCB7}"/>
                  </a:ext>
                </a:extLst>
              </p:cNvPr>
              <p:cNvSpPr/>
              <p:nvPr/>
            </p:nvSpPr>
            <p:spPr>
              <a:xfrm>
                <a:off x="897026" y="4831181"/>
                <a:ext cx="1535638" cy="101318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0A00C0AD-2B53-C246-3151-763C48C68AC8}"/>
                  </a:ext>
                </a:extLst>
              </p:cNvPr>
              <p:cNvSpPr/>
              <p:nvPr/>
            </p:nvSpPr>
            <p:spPr>
              <a:xfrm>
                <a:off x="1227617" y="4396557"/>
                <a:ext cx="874455" cy="869246"/>
              </a:xfrm>
              <a:prstGeom prst="ellipse">
                <a:avLst/>
              </a:prstGeom>
              <a:solidFill>
                <a:srgbClr val="4E95D9"/>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9FCE9873-529D-06ED-68BF-5F30F45DA064}"/>
                  </a:ext>
                </a:extLst>
              </p:cNvPr>
              <p:cNvSpPr/>
              <p:nvPr/>
            </p:nvSpPr>
            <p:spPr>
              <a:xfrm>
                <a:off x="919780" y="4855171"/>
                <a:ext cx="1490131" cy="965200"/>
              </a:xfrm>
              <a:prstGeom prst="roundRec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latin typeface="Montserrat" panose="00000500000000000000" pitchFamily="2" charset="0"/>
                  </a:rPr>
                  <a:t>Keep the affordability &amp; key tenants</a:t>
                </a:r>
              </a:p>
            </p:txBody>
          </p:sp>
        </p:grpSp>
        <p:grpSp>
          <p:nvGrpSpPr>
            <p:cNvPr id="42" name="Group 41">
              <a:extLst>
                <a:ext uri="{FF2B5EF4-FFF2-40B4-BE49-F238E27FC236}">
                  <a16:creationId xmlns:a16="http://schemas.microsoft.com/office/drawing/2014/main" id="{66C3DF23-A2FA-B8D5-C93B-2331F669C888}"/>
                </a:ext>
              </a:extLst>
            </p:cNvPr>
            <p:cNvGrpSpPr/>
            <p:nvPr/>
          </p:nvGrpSpPr>
          <p:grpSpPr>
            <a:xfrm>
              <a:off x="8691981" y="4536679"/>
              <a:ext cx="1535638" cy="1447805"/>
              <a:chOff x="897026" y="4396557"/>
              <a:chExt cx="1535638" cy="1447805"/>
            </a:xfrm>
          </p:grpSpPr>
          <p:sp>
            <p:nvSpPr>
              <p:cNvPr id="43" name="Rectangle: Rounded Corners 42">
                <a:extLst>
                  <a:ext uri="{FF2B5EF4-FFF2-40B4-BE49-F238E27FC236}">
                    <a16:creationId xmlns:a16="http://schemas.microsoft.com/office/drawing/2014/main" id="{7813AEA0-0A21-68C9-091A-627ED9C5D0CA}"/>
                  </a:ext>
                </a:extLst>
              </p:cNvPr>
              <p:cNvSpPr/>
              <p:nvPr/>
            </p:nvSpPr>
            <p:spPr>
              <a:xfrm>
                <a:off x="897026" y="4831181"/>
                <a:ext cx="1535638" cy="101318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69F027A6-14AE-F25C-E8E7-8717998C8936}"/>
                  </a:ext>
                </a:extLst>
              </p:cNvPr>
              <p:cNvSpPr/>
              <p:nvPr/>
            </p:nvSpPr>
            <p:spPr>
              <a:xfrm>
                <a:off x="1227617" y="4396557"/>
                <a:ext cx="874455" cy="869246"/>
              </a:xfrm>
              <a:prstGeom prst="ellipse">
                <a:avLst/>
              </a:prstGeom>
              <a:solidFill>
                <a:srgbClr val="4E95D9"/>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843EC945-DAAC-690C-F313-5291CF9B66BF}"/>
                  </a:ext>
                </a:extLst>
              </p:cNvPr>
              <p:cNvSpPr/>
              <p:nvPr/>
            </p:nvSpPr>
            <p:spPr>
              <a:xfrm>
                <a:off x="919780" y="4855171"/>
                <a:ext cx="1490131" cy="965200"/>
              </a:xfrm>
              <a:prstGeom prst="roundRec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latin typeface="Montserrat" panose="00000500000000000000" pitchFamily="2" charset="0"/>
                  </a:rPr>
                  <a:t>Sacrifice GLA for $PSF in new spaces</a:t>
                </a:r>
              </a:p>
            </p:txBody>
          </p:sp>
        </p:grpSp>
        <p:pic>
          <p:nvPicPr>
            <p:cNvPr id="21" name="Graphic 20" descr="Money with solid fill">
              <a:extLst>
                <a:ext uri="{FF2B5EF4-FFF2-40B4-BE49-F238E27FC236}">
                  <a16:creationId xmlns:a16="http://schemas.microsoft.com/office/drawing/2014/main" id="{92912B0F-DA59-316D-2973-0CFA196A17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64806" y="4572670"/>
              <a:ext cx="589986" cy="589986"/>
            </a:xfrm>
            <a:prstGeom prst="rect">
              <a:avLst/>
            </a:prstGeom>
          </p:spPr>
        </p:pic>
        <p:pic>
          <p:nvPicPr>
            <p:cNvPr id="48" name="Graphic 47" descr="Anchor with solid fill">
              <a:extLst>
                <a:ext uri="{FF2B5EF4-FFF2-40B4-BE49-F238E27FC236}">
                  <a16:creationId xmlns:a16="http://schemas.microsoft.com/office/drawing/2014/main" id="{9B863907-0F76-68A1-DAA1-C5CB8205BC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37266" y="4596267"/>
              <a:ext cx="542791" cy="542791"/>
            </a:xfrm>
            <a:prstGeom prst="rect">
              <a:avLst/>
            </a:prstGeom>
          </p:spPr>
        </p:pic>
        <p:pic>
          <p:nvPicPr>
            <p:cNvPr id="50" name="Graphic 49" descr="Kiosk with solid fill">
              <a:extLst>
                <a:ext uri="{FF2B5EF4-FFF2-40B4-BE49-F238E27FC236}">
                  <a16:creationId xmlns:a16="http://schemas.microsoft.com/office/drawing/2014/main" id="{8F84B304-B3DE-0078-32FF-FD1AC07D394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77842" y="4612425"/>
              <a:ext cx="537621" cy="537621"/>
            </a:xfrm>
            <a:prstGeom prst="rect">
              <a:avLst/>
            </a:prstGeom>
          </p:spPr>
        </p:pic>
      </p:grpSp>
      <p:grpSp>
        <p:nvGrpSpPr>
          <p:cNvPr id="12" name="Group 11">
            <a:extLst>
              <a:ext uri="{FF2B5EF4-FFF2-40B4-BE49-F238E27FC236}">
                <a16:creationId xmlns:a16="http://schemas.microsoft.com/office/drawing/2014/main" id="{DE1DCCD6-6CEF-DA28-5E70-71452222CA09}"/>
              </a:ext>
            </a:extLst>
          </p:cNvPr>
          <p:cNvGrpSpPr/>
          <p:nvPr/>
        </p:nvGrpSpPr>
        <p:grpSpPr>
          <a:xfrm>
            <a:off x="1772093" y="1788889"/>
            <a:ext cx="2938610" cy="4195595"/>
            <a:chOff x="6732925" y="2023654"/>
            <a:chExt cx="2938610" cy="4195595"/>
          </a:xfrm>
          <a:effectLst>
            <a:glow rad="139700">
              <a:schemeClr val="bg1">
                <a:alpha val="40000"/>
              </a:schemeClr>
            </a:glow>
          </a:effectLst>
        </p:grpSpPr>
        <p:pic>
          <p:nvPicPr>
            <p:cNvPr id="1028" name="Picture 4" descr="Britton Plaza in South Tampa redevelopment to begin - Tampa Bay Business  Journal">
              <a:extLst>
                <a:ext uri="{FF2B5EF4-FFF2-40B4-BE49-F238E27FC236}">
                  <a16:creationId xmlns:a16="http://schemas.microsoft.com/office/drawing/2014/main" id="{F589917F-535C-FBD7-93DC-2471C9640B4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10370"/>
            <a:stretch>
              <a:fillRect/>
            </a:stretch>
          </p:blipFill>
          <p:spPr bwMode="auto">
            <a:xfrm>
              <a:off x="6732925" y="2023654"/>
              <a:ext cx="2938610" cy="1975398"/>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1030" name="Picture 6" descr="Britton Plaza redevelopment: Brixmor eyes lifestyle tenants - Tampa Bay  Business Journal">
              <a:extLst>
                <a:ext uri="{FF2B5EF4-FFF2-40B4-BE49-F238E27FC236}">
                  <a16:creationId xmlns:a16="http://schemas.microsoft.com/office/drawing/2014/main" id="{A0A9638F-490D-B24A-C9A7-1074F83456E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5380"/>
            <a:stretch>
              <a:fillRect/>
            </a:stretch>
          </p:blipFill>
          <p:spPr bwMode="auto">
            <a:xfrm>
              <a:off x="6732925" y="4655982"/>
              <a:ext cx="2938610" cy="1563267"/>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1032" name="Picture 8" descr="Brixmor: Find Commercial Retail Space for Lease | Brixmor">
              <a:extLst>
                <a:ext uri="{FF2B5EF4-FFF2-40B4-BE49-F238E27FC236}">
                  <a16:creationId xmlns:a16="http://schemas.microsoft.com/office/drawing/2014/main" id="{063F251B-4229-DF7C-DA82-E71E0EA7D23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b="52324"/>
            <a:stretch>
              <a:fillRect/>
            </a:stretch>
          </p:blipFill>
          <p:spPr bwMode="auto">
            <a:xfrm>
              <a:off x="6732925" y="4089862"/>
              <a:ext cx="2938610" cy="4761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9729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FD563-8F51-1F64-0FC7-1D43BFB1861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9474E47E-01EF-68C4-F037-4DC34D26AA18}"/>
              </a:ext>
            </a:extLst>
          </p:cNvPr>
          <p:cNvSpPr/>
          <p:nvPr/>
        </p:nvSpPr>
        <p:spPr>
          <a:xfrm>
            <a:off x="8681446" y="3556904"/>
            <a:ext cx="2712887" cy="2397790"/>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600">
              <a:latin typeface="Montserrat" panose="00000500000000000000" pitchFamily="2" charset="0"/>
            </a:endParaRPr>
          </a:p>
        </p:txBody>
      </p:sp>
      <p:sp>
        <p:nvSpPr>
          <p:cNvPr id="17" name="Rectangle 16">
            <a:extLst>
              <a:ext uri="{FF2B5EF4-FFF2-40B4-BE49-F238E27FC236}">
                <a16:creationId xmlns:a16="http://schemas.microsoft.com/office/drawing/2014/main" id="{99A346B6-DEC4-900E-1342-029D182080E1}"/>
              </a:ext>
            </a:extLst>
          </p:cNvPr>
          <p:cNvSpPr/>
          <p:nvPr/>
        </p:nvSpPr>
        <p:spPr>
          <a:xfrm>
            <a:off x="8670208" y="2094443"/>
            <a:ext cx="2712887" cy="1064936"/>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b="1">
              <a:latin typeface="Montserrat" panose="00000500000000000000" pitchFamily="2" charset="0"/>
            </a:endParaRPr>
          </a:p>
        </p:txBody>
      </p:sp>
      <p:sp>
        <p:nvSpPr>
          <p:cNvPr id="16" name="Rectangle 15">
            <a:extLst>
              <a:ext uri="{FF2B5EF4-FFF2-40B4-BE49-F238E27FC236}">
                <a16:creationId xmlns:a16="http://schemas.microsoft.com/office/drawing/2014/main" id="{0462A7A4-7A2F-7482-C1AE-3C8CC3789938}"/>
              </a:ext>
            </a:extLst>
          </p:cNvPr>
          <p:cNvSpPr/>
          <p:nvPr/>
        </p:nvSpPr>
        <p:spPr>
          <a:xfrm>
            <a:off x="797667" y="3522476"/>
            <a:ext cx="2712887" cy="2397791"/>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600">
              <a:latin typeface="Montserrat" panose="00000500000000000000" pitchFamily="2" charset="0"/>
            </a:endParaRPr>
          </a:p>
        </p:txBody>
      </p:sp>
      <p:sp>
        <p:nvSpPr>
          <p:cNvPr id="14" name="Rectangle 13">
            <a:extLst>
              <a:ext uri="{FF2B5EF4-FFF2-40B4-BE49-F238E27FC236}">
                <a16:creationId xmlns:a16="http://schemas.microsoft.com/office/drawing/2014/main" id="{1ACA5CB4-7E18-E584-6884-738A059E0BE9}"/>
              </a:ext>
            </a:extLst>
          </p:cNvPr>
          <p:cNvSpPr/>
          <p:nvPr/>
        </p:nvSpPr>
        <p:spPr>
          <a:xfrm>
            <a:off x="797666" y="2119997"/>
            <a:ext cx="2712887" cy="1064936"/>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b="1">
              <a:latin typeface="Montserrat" panose="00000500000000000000" pitchFamily="2" charset="0"/>
            </a:endParaRPr>
          </a:p>
        </p:txBody>
      </p:sp>
      <p:pic>
        <p:nvPicPr>
          <p:cNvPr id="12" name="Picture 11" descr="A map of a mall&#10;&#10;AI-generated content may be incorrect.">
            <a:extLst>
              <a:ext uri="{FF2B5EF4-FFF2-40B4-BE49-F238E27FC236}">
                <a16:creationId xmlns:a16="http://schemas.microsoft.com/office/drawing/2014/main" id="{A6566E38-C856-D619-841F-D0FBB667E6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3579" y="1930441"/>
            <a:ext cx="4533778" cy="4023888"/>
          </a:xfrm>
          <a:prstGeom prst="rect">
            <a:avLst/>
          </a:prstGeom>
          <a:ln w="28575">
            <a:solidFill>
              <a:srgbClr val="4E95D9"/>
            </a:solidFill>
          </a:ln>
          <a:effectLst>
            <a:glow rad="139700">
              <a:schemeClr val="accent1">
                <a:satMod val="175000"/>
                <a:alpha val="40000"/>
              </a:schemeClr>
            </a:glow>
          </a:effectLst>
        </p:spPr>
      </p:pic>
      <p:sp>
        <p:nvSpPr>
          <p:cNvPr id="2" name="Title 1">
            <a:extLst>
              <a:ext uri="{FF2B5EF4-FFF2-40B4-BE49-F238E27FC236}">
                <a16:creationId xmlns:a16="http://schemas.microsoft.com/office/drawing/2014/main" id="{E9274AD8-94D0-529E-567D-31B5ECE110B5}"/>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AFCEE8BF-0B8E-6891-C6FA-5378B36D5924}"/>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F979566C-4BCF-57DA-5D87-E715687FF13B}"/>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D99192AB-F17E-12FA-1D78-5410CF4EF629}"/>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Proposed Lifestyle Conversion</a:t>
            </a:r>
          </a:p>
        </p:txBody>
      </p:sp>
      <p:grpSp>
        <p:nvGrpSpPr>
          <p:cNvPr id="3" name="Group 2">
            <a:extLst>
              <a:ext uri="{FF2B5EF4-FFF2-40B4-BE49-F238E27FC236}">
                <a16:creationId xmlns:a16="http://schemas.microsoft.com/office/drawing/2014/main" id="{CE9FA0BB-F73A-EEE2-06A8-B7B791DD842B}"/>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FF5C6A0E-99B2-F8B5-906C-4822F12BCFB9}"/>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F0948DC5-A485-74D6-C3D1-69A49DD1481D}"/>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C378BB34-70D7-1634-1E44-F6C69DC15C14}"/>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DEF6B2F9-D4E2-3710-CCD3-6D53C6637D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8910EDF8-372A-6338-AB0A-B1DE873DBCD5}"/>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05B4AE3C-9E65-F1D8-2FE9-CECD434F1F33}"/>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17</a:t>
            </a:fld>
            <a:endParaRPr lang="en-US"/>
          </a:p>
        </p:txBody>
      </p:sp>
      <p:sp>
        <p:nvSpPr>
          <p:cNvPr id="125" name="Rectangle 124">
            <a:extLst>
              <a:ext uri="{FF2B5EF4-FFF2-40B4-BE49-F238E27FC236}">
                <a16:creationId xmlns:a16="http://schemas.microsoft.com/office/drawing/2014/main" id="{C040F77D-2786-0D71-BE17-0D103817342C}"/>
              </a:ext>
            </a:extLst>
          </p:cNvPr>
          <p:cNvSpPr/>
          <p:nvPr/>
        </p:nvSpPr>
        <p:spPr>
          <a:xfrm>
            <a:off x="893165" y="2026476"/>
            <a:ext cx="2712887" cy="1064936"/>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Readjust Cluttered South Strip, Mostly Reusing Structures</a:t>
            </a:r>
          </a:p>
        </p:txBody>
      </p:sp>
      <p:sp>
        <p:nvSpPr>
          <p:cNvPr id="126" name="Rectangle 125">
            <a:extLst>
              <a:ext uri="{FF2B5EF4-FFF2-40B4-BE49-F238E27FC236}">
                <a16:creationId xmlns:a16="http://schemas.microsoft.com/office/drawing/2014/main" id="{7E81F421-D5B4-F77F-9A5D-6E2AF7560303}"/>
              </a:ext>
            </a:extLst>
          </p:cNvPr>
          <p:cNvSpPr/>
          <p:nvPr/>
        </p:nvSpPr>
        <p:spPr>
          <a:xfrm>
            <a:off x="8585948" y="2024198"/>
            <a:ext cx="2712887" cy="1064936"/>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Bridge the Gap From South End to the NW Tenants</a:t>
            </a:r>
          </a:p>
        </p:txBody>
      </p:sp>
      <p:sp>
        <p:nvSpPr>
          <p:cNvPr id="137" name="Rectangle 136">
            <a:extLst>
              <a:ext uri="{FF2B5EF4-FFF2-40B4-BE49-F238E27FC236}">
                <a16:creationId xmlns:a16="http://schemas.microsoft.com/office/drawing/2014/main" id="{9E2F6024-60CE-FB29-CC3E-7461DEE80DE3}"/>
              </a:ext>
            </a:extLst>
          </p:cNvPr>
          <p:cNvSpPr/>
          <p:nvPr/>
        </p:nvSpPr>
        <p:spPr>
          <a:xfrm>
            <a:off x="893165" y="3446570"/>
            <a:ext cx="2712887" cy="2397791"/>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Refreshed Green Space and Improved Walkability</a:t>
            </a:r>
          </a:p>
          <a:p>
            <a:endParaRPr lang="en-US" sz="600" b="1">
              <a:latin typeface="Montserrat" panose="00000500000000000000" pitchFamily="2" charset="0"/>
            </a:endParaRPr>
          </a:p>
          <a:p>
            <a:r>
              <a:rPr lang="en-US" sz="1600">
                <a:latin typeface="Montserrat" panose="00000500000000000000" pitchFamily="2" charset="0"/>
              </a:rPr>
              <a:t>Grass areas and patio space will allow outdoor dining, community events, and increase overall dwell times</a:t>
            </a:r>
          </a:p>
        </p:txBody>
      </p:sp>
      <p:sp>
        <p:nvSpPr>
          <p:cNvPr id="138" name="Rectangle 137">
            <a:extLst>
              <a:ext uri="{FF2B5EF4-FFF2-40B4-BE49-F238E27FC236}">
                <a16:creationId xmlns:a16="http://schemas.microsoft.com/office/drawing/2014/main" id="{DA84517C-C026-4A48-5994-E3B65520CC74}"/>
              </a:ext>
            </a:extLst>
          </p:cNvPr>
          <p:cNvSpPr/>
          <p:nvPr/>
        </p:nvSpPr>
        <p:spPr>
          <a:xfrm>
            <a:off x="8585948" y="3446571"/>
            <a:ext cx="2712887" cy="2397790"/>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Relocate Burlington to Smaller SE Space, Keep All Anchors</a:t>
            </a:r>
          </a:p>
          <a:p>
            <a:endParaRPr lang="en-US" sz="600" b="1">
              <a:latin typeface="Montserrat" panose="00000500000000000000" pitchFamily="2" charset="0"/>
            </a:endParaRPr>
          </a:p>
          <a:p>
            <a:r>
              <a:rPr lang="en-US" sz="1600">
                <a:latin typeface="Montserrat" panose="00000500000000000000" pitchFamily="2" charset="0"/>
              </a:rPr>
              <a:t>The lifestyle conversion will adjust parking. There will be no change in available spaces or traffic flow for anchors</a:t>
            </a:r>
          </a:p>
        </p:txBody>
      </p:sp>
    </p:spTree>
    <p:extLst>
      <p:ext uri="{BB962C8B-B14F-4D97-AF65-F5344CB8AC3E}">
        <p14:creationId xmlns:p14="http://schemas.microsoft.com/office/powerpoint/2010/main" val="1637128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5BF3B-5602-07B3-99FB-60AEA12C8CE1}"/>
            </a:ext>
          </a:extLst>
        </p:cNvPr>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7B23831A-9013-A83B-1D29-94DE51B8BEDF}"/>
              </a:ext>
            </a:extLst>
          </p:cNvPr>
          <p:cNvSpPr/>
          <p:nvPr/>
        </p:nvSpPr>
        <p:spPr>
          <a:xfrm>
            <a:off x="6490968" y="3307766"/>
            <a:ext cx="3699251" cy="1721695"/>
          </a:xfrm>
          <a:prstGeom prst="round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5A601E0-847B-EF11-36CC-C31A5BDE845E}"/>
              </a:ext>
            </a:extLst>
          </p:cNvPr>
          <p:cNvSpPr/>
          <p:nvPr/>
        </p:nvSpPr>
        <p:spPr>
          <a:xfrm>
            <a:off x="6480354" y="5232218"/>
            <a:ext cx="3699249" cy="967115"/>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pitchFamily="2" charset="0"/>
            </a:endParaRPr>
          </a:p>
        </p:txBody>
      </p:sp>
      <p:pic>
        <p:nvPicPr>
          <p:cNvPr id="19" name="Picture 18" descr="A map of a mall">
            <a:extLst>
              <a:ext uri="{FF2B5EF4-FFF2-40B4-BE49-F238E27FC236}">
                <a16:creationId xmlns:a16="http://schemas.microsoft.com/office/drawing/2014/main" id="{EC429050-2A1E-DED8-9856-F320019C83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4280" y="2074504"/>
            <a:ext cx="4243118" cy="3765917"/>
          </a:xfrm>
          <a:prstGeom prst="rect">
            <a:avLst/>
          </a:prstGeom>
          <a:ln w="28575">
            <a:solidFill>
              <a:srgbClr val="4E95D9"/>
            </a:solidFill>
          </a:ln>
          <a:effectLst>
            <a:glow rad="139700">
              <a:schemeClr val="accent1">
                <a:satMod val="175000"/>
                <a:alpha val="40000"/>
              </a:schemeClr>
            </a:glow>
          </a:effectLst>
        </p:spPr>
      </p:pic>
      <p:sp>
        <p:nvSpPr>
          <p:cNvPr id="16" name="Rectangle: Rounded Corners 15">
            <a:extLst>
              <a:ext uri="{FF2B5EF4-FFF2-40B4-BE49-F238E27FC236}">
                <a16:creationId xmlns:a16="http://schemas.microsoft.com/office/drawing/2014/main" id="{5C2E7CCF-9BD7-BFE6-0244-5C5AF09BD15D}"/>
              </a:ext>
            </a:extLst>
          </p:cNvPr>
          <p:cNvSpPr/>
          <p:nvPr/>
        </p:nvSpPr>
        <p:spPr>
          <a:xfrm>
            <a:off x="6416040" y="3239149"/>
            <a:ext cx="3699251" cy="1721695"/>
          </a:xfrm>
          <a:prstGeom prst="round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608E89-9B7A-0FC8-3233-D39BB87C453B}"/>
              </a:ext>
            </a:extLst>
          </p:cNvPr>
          <p:cNvSpPr/>
          <p:nvPr/>
        </p:nvSpPr>
        <p:spPr>
          <a:xfrm>
            <a:off x="7142268" y="3089230"/>
            <a:ext cx="2246792" cy="364084"/>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Possible Tenants</a:t>
            </a:r>
          </a:p>
        </p:txBody>
      </p:sp>
      <p:sp>
        <p:nvSpPr>
          <p:cNvPr id="14" name="Rectangle 13">
            <a:extLst>
              <a:ext uri="{FF2B5EF4-FFF2-40B4-BE49-F238E27FC236}">
                <a16:creationId xmlns:a16="http://schemas.microsoft.com/office/drawing/2014/main" id="{55661845-091E-9703-C6F1-4E3122DDD0BA}"/>
              </a:ext>
            </a:extLst>
          </p:cNvPr>
          <p:cNvSpPr/>
          <p:nvPr/>
        </p:nvSpPr>
        <p:spPr>
          <a:xfrm>
            <a:off x="6399638" y="5157559"/>
            <a:ext cx="3699249" cy="967115"/>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latin typeface="Montserrat" panose="00000500000000000000" pitchFamily="2" charset="0"/>
              </a:rPr>
              <a:t>Walkable Shopping Area brings attention to the under-utilized middle portion of property</a:t>
            </a:r>
          </a:p>
        </p:txBody>
      </p:sp>
      <p:sp>
        <p:nvSpPr>
          <p:cNvPr id="2" name="Title 1">
            <a:extLst>
              <a:ext uri="{FF2B5EF4-FFF2-40B4-BE49-F238E27FC236}">
                <a16:creationId xmlns:a16="http://schemas.microsoft.com/office/drawing/2014/main" id="{C2710A56-09E7-8F23-B5E0-39F4B267490A}"/>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3780A6DF-9DD5-C3CC-3887-9A766BB36D41}"/>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5A3DD317-6490-7613-FBAC-EDD4AC918B4E}"/>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EE5B430F-F1C1-DCBE-39DF-E8502E39F721}"/>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Site Breakdown and New Tenants</a:t>
            </a:r>
          </a:p>
        </p:txBody>
      </p:sp>
      <p:grpSp>
        <p:nvGrpSpPr>
          <p:cNvPr id="3" name="Group 2">
            <a:extLst>
              <a:ext uri="{FF2B5EF4-FFF2-40B4-BE49-F238E27FC236}">
                <a16:creationId xmlns:a16="http://schemas.microsoft.com/office/drawing/2014/main" id="{F43B4DFE-989F-2B74-B753-CE90A78936AA}"/>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8BCC638D-68FC-2679-DF54-B2E3135828DD}"/>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EBE2742D-C728-3ADC-4469-8EB38498B302}"/>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9D1B9F88-60A9-4640-2B22-3E9436D030F7}"/>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F31BA2F6-FF6D-6349-D90D-406FEB94BB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17618AB9-4C9D-C2A6-938C-6E1B0E38DC09}"/>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A93CF48D-797B-40BB-DC70-52E56C3975D7}"/>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18</a:t>
            </a:fld>
            <a:endParaRPr lang="en-US"/>
          </a:p>
        </p:txBody>
      </p:sp>
      <p:pic>
        <p:nvPicPr>
          <p:cNvPr id="12" name="Picture 11" descr="A map of a mall">
            <a:extLst>
              <a:ext uri="{FF2B5EF4-FFF2-40B4-BE49-F238E27FC236}">
                <a16:creationId xmlns:a16="http://schemas.microsoft.com/office/drawing/2014/main" id="{8279FACE-904B-76E3-A07A-20D0ED9D9006}"/>
              </a:ext>
            </a:extLst>
          </p:cNvPr>
          <p:cNvPicPr>
            <a:picLocks noChangeAspect="1"/>
          </p:cNvPicPr>
          <p:nvPr/>
        </p:nvPicPr>
        <p:blipFill>
          <a:blip r:embed="rId5">
            <a:extLst>
              <a:ext uri="{28A0092B-C50C-407E-A947-70E740481C1C}">
                <a14:useLocalDpi xmlns:a14="http://schemas.microsoft.com/office/drawing/2010/main" val="0"/>
              </a:ext>
            </a:extLst>
          </a:blip>
          <a:srcRect l="23315" t="50606" r="49894" b="40350"/>
          <a:stretch>
            <a:fillRect/>
          </a:stretch>
        </p:blipFill>
        <p:spPr>
          <a:xfrm>
            <a:off x="6416040" y="1802479"/>
            <a:ext cx="3699250" cy="1108393"/>
          </a:xfrm>
          <a:prstGeom prst="rect">
            <a:avLst/>
          </a:prstGeom>
          <a:ln w="28575">
            <a:solidFill>
              <a:srgbClr val="4E95D9"/>
            </a:solidFill>
          </a:ln>
        </p:spPr>
      </p:pic>
      <p:cxnSp>
        <p:nvCxnSpPr>
          <p:cNvPr id="15" name="Connector: Elbow 14">
            <a:extLst>
              <a:ext uri="{FF2B5EF4-FFF2-40B4-BE49-F238E27FC236}">
                <a16:creationId xmlns:a16="http://schemas.microsoft.com/office/drawing/2014/main" id="{D3128855-6422-19D5-88BD-DBC616D58513}"/>
              </a:ext>
            </a:extLst>
          </p:cNvPr>
          <p:cNvCxnSpPr>
            <a:cxnSpLocks/>
            <a:stCxn id="18" idx="3"/>
            <a:endCxn id="12" idx="1"/>
          </p:cNvCxnSpPr>
          <p:nvPr/>
        </p:nvCxnSpPr>
        <p:spPr>
          <a:xfrm flipV="1">
            <a:off x="3610759" y="2356676"/>
            <a:ext cx="2805281" cy="1784936"/>
          </a:xfrm>
          <a:prstGeom prst="bentConnector3">
            <a:avLst>
              <a:gd name="adj1" fmla="val 50000"/>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CF322D42-A9BB-C22E-5213-A13F150FA177}"/>
              </a:ext>
            </a:extLst>
          </p:cNvPr>
          <p:cNvSpPr/>
          <p:nvPr/>
        </p:nvSpPr>
        <p:spPr>
          <a:xfrm>
            <a:off x="2485538" y="3977782"/>
            <a:ext cx="1125221" cy="327660"/>
          </a:xfrm>
          <a:prstGeom prst="rect">
            <a:avLst/>
          </a:prstGeom>
          <a:solidFill>
            <a:srgbClr val="4E95D9">
              <a:alpha val="25000"/>
            </a:srgbClr>
          </a:solidFill>
          <a:ln w="28575">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descr="Badge 4 with solid fill">
            <a:extLst>
              <a:ext uri="{FF2B5EF4-FFF2-40B4-BE49-F238E27FC236}">
                <a16:creationId xmlns:a16="http://schemas.microsoft.com/office/drawing/2014/main" id="{AFDC2502-0306-CFB7-7478-15A6322DB75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80354" y="4211582"/>
            <a:ext cx="309982" cy="309982"/>
          </a:xfrm>
          <a:prstGeom prst="rect">
            <a:avLst/>
          </a:prstGeom>
        </p:spPr>
      </p:pic>
      <p:pic>
        <p:nvPicPr>
          <p:cNvPr id="32" name="Graphic 31" descr="Badge with solid fill">
            <a:extLst>
              <a:ext uri="{FF2B5EF4-FFF2-40B4-BE49-F238E27FC236}">
                <a16:creationId xmlns:a16="http://schemas.microsoft.com/office/drawing/2014/main" id="{A5F7572A-A673-5F68-E968-8C4C495FDB9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55629" y="3632083"/>
            <a:ext cx="309982" cy="309982"/>
          </a:xfrm>
          <a:prstGeom prst="rect">
            <a:avLst/>
          </a:prstGeom>
        </p:spPr>
      </p:pic>
      <p:pic>
        <p:nvPicPr>
          <p:cNvPr id="34" name="Graphic 33" descr="Badge 3 with solid fill">
            <a:extLst>
              <a:ext uri="{FF2B5EF4-FFF2-40B4-BE49-F238E27FC236}">
                <a16:creationId xmlns:a16="http://schemas.microsoft.com/office/drawing/2014/main" id="{DD67F9C3-103C-6218-980B-DFC56FB22B1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030904" y="3632083"/>
            <a:ext cx="309982" cy="309982"/>
          </a:xfrm>
          <a:prstGeom prst="rect">
            <a:avLst/>
          </a:prstGeom>
        </p:spPr>
      </p:pic>
      <p:pic>
        <p:nvPicPr>
          <p:cNvPr id="36" name="Graphic 35" descr="Badge 1 with solid fill">
            <a:extLst>
              <a:ext uri="{FF2B5EF4-FFF2-40B4-BE49-F238E27FC236}">
                <a16:creationId xmlns:a16="http://schemas.microsoft.com/office/drawing/2014/main" id="{B187B3B0-93C9-E767-0E67-48AF02D5495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480354" y="3632083"/>
            <a:ext cx="309982" cy="309982"/>
          </a:xfrm>
          <a:prstGeom prst="rect">
            <a:avLst/>
          </a:prstGeom>
        </p:spPr>
      </p:pic>
      <p:pic>
        <p:nvPicPr>
          <p:cNvPr id="38" name="Graphic 37" descr="Badge 5 with solid fill">
            <a:extLst>
              <a:ext uri="{FF2B5EF4-FFF2-40B4-BE49-F238E27FC236}">
                <a16:creationId xmlns:a16="http://schemas.microsoft.com/office/drawing/2014/main" id="{7F5C5626-9A62-C3CA-E31C-8D9D9BF1571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756617" y="4211582"/>
            <a:ext cx="309982" cy="309982"/>
          </a:xfrm>
          <a:prstGeom prst="rect">
            <a:avLst/>
          </a:prstGeom>
        </p:spPr>
      </p:pic>
      <p:pic>
        <p:nvPicPr>
          <p:cNvPr id="40" name="Graphic 39" descr="Badge 6 with solid fill">
            <a:extLst>
              <a:ext uri="{FF2B5EF4-FFF2-40B4-BE49-F238E27FC236}">
                <a16:creationId xmlns:a16="http://schemas.microsoft.com/office/drawing/2014/main" id="{0ABF05E5-274C-1955-C90F-9F4168D70E7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32880" y="4213558"/>
            <a:ext cx="306030" cy="306030"/>
          </a:xfrm>
          <a:prstGeom prst="rect">
            <a:avLst/>
          </a:prstGeom>
        </p:spPr>
      </p:pic>
      <p:pic>
        <p:nvPicPr>
          <p:cNvPr id="41" name="Graphic 40" descr="Badge 4 with solid fill">
            <a:extLst>
              <a:ext uri="{FF2B5EF4-FFF2-40B4-BE49-F238E27FC236}">
                <a16:creationId xmlns:a16="http://schemas.microsoft.com/office/drawing/2014/main" id="{418C7B29-C47F-933C-DF15-745BD4B333C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78098" y="2475116"/>
            <a:ext cx="214898" cy="214898"/>
          </a:xfrm>
          <a:prstGeom prst="rect">
            <a:avLst/>
          </a:prstGeom>
        </p:spPr>
      </p:pic>
      <p:pic>
        <p:nvPicPr>
          <p:cNvPr id="42" name="Graphic 41" descr="Badge with solid fill">
            <a:extLst>
              <a:ext uri="{FF2B5EF4-FFF2-40B4-BE49-F238E27FC236}">
                <a16:creationId xmlns:a16="http://schemas.microsoft.com/office/drawing/2014/main" id="{FA01B508-3B4D-A730-AB6F-DF4B2B5C7D3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30491" y="2086104"/>
            <a:ext cx="224321" cy="224321"/>
          </a:xfrm>
          <a:prstGeom prst="rect">
            <a:avLst/>
          </a:prstGeom>
        </p:spPr>
      </p:pic>
      <p:pic>
        <p:nvPicPr>
          <p:cNvPr id="43" name="Graphic 42" descr="Badge 3 with solid fill">
            <a:extLst>
              <a:ext uri="{FF2B5EF4-FFF2-40B4-BE49-F238E27FC236}">
                <a16:creationId xmlns:a16="http://schemas.microsoft.com/office/drawing/2014/main" id="{CBB2997F-F740-FA89-1805-58B5695926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997643" y="2071659"/>
            <a:ext cx="251620" cy="251620"/>
          </a:xfrm>
          <a:prstGeom prst="rect">
            <a:avLst/>
          </a:prstGeom>
        </p:spPr>
      </p:pic>
      <p:pic>
        <p:nvPicPr>
          <p:cNvPr id="44" name="Graphic 43" descr="Badge 1 with solid fill">
            <a:extLst>
              <a:ext uri="{FF2B5EF4-FFF2-40B4-BE49-F238E27FC236}">
                <a16:creationId xmlns:a16="http://schemas.microsoft.com/office/drawing/2014/main" id="{FBC8944D-3F63-68BF-5DD4-7598CB08DFE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84699" y="2174235"/>
            <a:ext cx="309982" cy="309982"/>
          </a:xfrm>
          <a:prstGeom prst="rect">
            <a:avLst/>
          </a:prstGeom>
        </p:spPr>
      </p:pic>
      <p:pic>
        <p:nvPicPr>
          <p:cNvPr id="45" name="Graphic 44" descr="Badge 5 with solid fill">
            <a:extLst>
              <a:ext uri="{FF2B5EF4-FFF2-40B4-BE49-F238E27FC236}">
                <a16:creationId xmlns:a16="http://schemas.microsoft.com/office/drawing/2014/main" id="{D5A81428-B667-D45A-8F9E-D49F6AAEDB8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194361" y="2015429"/>
            <a:ext cx="309982" cy="309982"/>
          </a:xfrm>
          <a:prstGeom prst="rect">
            <a:avLst/>
          </a:prstGeom>
        </p:spPr>
      </p:pic>
      <p:pic>
        <p:nvPicPr>
          <p:cNvPr id="46" name="Graphic 45" descr="Badge 6 with solid fill">
            <a:extLst>
              <a:ext uri="{FF2B5EF4-FFF2-40B4-BE49-F238E27FC236}">
                <a16:creationId xmlns:a16="http://schemas.microsoft.com/office/drawing/2014/main" id="{8D4FD6F1-649D-2128-7EAF-570656D3015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198313" y="2397788"/>
            <a:ext cx="306030" cy="306030"/>
          </a:xfrm>
          <a:prstGeom prst="rect">
            <a:avLst/>
          </a:prstGeom>
        </p:spPr>
      </p:pic>
      <p:pic>
        <p:nvPicPr>
          <p:cNvPr id="1028" name="Picture 4" descr="Lily's Sweet Treats | Ice Cream Shop in Tampa, FL">
            <a:extLst>
              <a:ext uri="{FF2B5EF4-FFF2-40B4-BE49-F238E27FC236}">
                <a16:creationId xmlns:a16="http://schemas.microsoft.com/office/drawing/2014/main" id="{D9686D11-9C6D-11AF-BD8B-7BBE50DE740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151972" y="4101134"/>
            <a:ext cx="826866" cy="5484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rumbl Cookies Logo and PNG, meaning, history brand">
            <a:extLst>
              <a:ext uri="{FF2B5EF4-FFF2-40B4-BE49-F238E27FC236}">
                <a16:creationId xmlns:a16="http://schemas.microsoft.com/office/drawing/2014/main" id="{158AA3B9-B3D1-678D-A2BF-D002F436BD1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318159" y="4146984"/>
            <a:ext cx="776605" cy="43684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 Reasons to Set Up a Pop-Up Shop | MarketSource">
            <a:extLst>
              <a:ext uri="{FF2B5EF4-FFF2-40B4-BE49-F238E27FC236}">
                <a16:creationId xmlns:a16="http://schemas.microsoft.com/office/drawing/2014/main" id="{708C1CDD-B29E-7BF7-6A04-CA9627083AA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815976" y="4192141"/>
            <a:ext cx="915001" cy="36643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urrent Sponsors — RetailROI">
            <a:extLst>
              <a:ext uri="{FF2B5EF4-FFF2-40B4-BE49-F238E27FC236}">
                <a16:creationId xmlns:a16="http://schemas.microsoft.com/office/drawing/2014/main" id="{70531D26-F4FE-F2DB-75AC-6AA23E5B3ED9}"/>
              </a:ext>
            </a:extLst>
          </p:cNvPr>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6499" y="3543352"/>
            <a:ext cx="615648" cy="48880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14324A24-EC6A-38B6-AF8C-CC1D9ADD4D80}"/>
              </a:ext>
            </a:extLst>
          </p:cNvPr>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84699" y="3656349"/>
            <a:ext cx="915001" cy="31296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D737F3F8-6D94-E56A-7FA4-4B5F7C52FD1C}"/>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329607" y="3384204"/>
            <a:ext cx="765157" cy="794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1167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1029D-6D55-04CB-E586-F9072FA60DDF}"/>
            </a:ext>
          </a:extLst>
        </p:cNvPr>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00CC8539-4BF5-DFFC-AFAD-101CA1339EA4}"/>
              </a:ext>
            </a:extLst>
          </p:cNvPr>
          <p:cNvSpPr/>
          <p:nvPr/>
        </p:nvSpPr>
        <p:spPr>
          <a:xfrm>
            <a:off x="6291619" y="3597747"/>
            <a:ext cx="3699251" cy="2654491"/>
          </a:xfrm>
          <a:prstGeom prst="round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B5D28260-3D6A-1EAC-B25D-0BBED444A713}"/>
              </a:ext>
            </a:extLst>
          </p:cNvPr>
          <p:cNvSpPr/>
          <p:nvPr/>
        </p:nvSpPr>
        <p:spPr>
          <a:xfrm>
            <a:off x="6372558" y="3445896"/>
            <a:ext cx="3699251" cy="2654491"/>
          </a:xfrm>
          <a:prstGeom prst="round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EB9C719-3317-9389-8B75-6C5D77C6DE08}"/>
              </a:ext>
            </a:extLst>
          </p:cNvPr>
          <p:cNvSpPr/>
          <p:nvPr/>
        </p:nvSpPr>
        <p:spPr>
          <a:xfrm>
            <a:off x="7082386" y="3285807"/>
            <a:ext cx="2246792" cy="364084"/>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Possible Tenants</a:t>
            </a:r>
          </a:p>
        </p:txBody>
      </p:sp>
      <p:pic>
        <p:nvPicPr>
          <p:cNvPr id="49" name="Picture 48" descr="A map of a mall">
            <a:extLst>
              <a:ext uri="{FF2B5EF4-FFF2-40B4-BE49-F238E27FC236}">
                <a16:creationId xmlns:a16="http://schemas.microsoft.com/office/drawing/2014/main" id="{A00D1F64-2648-9B26-2EA9-C5B167B6AD92}"/>
              </a:ext>
            </a:extLst>
          </p:cNvPr>
          <p:cNvPicPr>
            <a:picLocks noChangeAspect="1"/>
          </p:cNvPicPr>
          <p:nvPr/>
        </p:nvPicPr>
        <p:blipFill>
          <a:blip r:embed="rId2">
            <a:extLst>
              <a:ext uri="{28A0092B-C50C-407E-A947-70E740481C1C}">
                <a14:useLocalDpi xmlns:a14="http://schemas.microsoft.com/office/drawing/2010/main" val="0"/>
              </a:ext>
            </a:extLst>
          </a:blip>
          <a:srcRect l="19647" t="60855" r="42955" b="19367"/>
          <a:stretch>
            <a:fillRect/>
          </a:stretch>
        </p:blipFill>
        <p:spPr>
          <a:xfrm>
            <a:off x="6616458" y="1637054"/>
            <a:ext cx="3211448" cy="1507414"/>
          </a:xfrm>
          <a:prstGeom prst="rect">
            <a:avLst/>
          </a:prstGeom>
          <a:ln w="28575">
            <a:solidFill>
              <a:srgbClr val="4E95D9"/>
            </a:solidFill>
          </a:ln>
          <a:effectLst>
            <a:glow rad="139700">
              <a:schemeClr val="accent1">
                <a:satMod val="175000"/>
                <a:alpha val="40000"/>
              </a:schemeClr>
            </a:glow>
          </a:effectLst>
        </p:spPr>
      </p:pic>
      <p:pic>
        <p:nvPicPr>
          <p:cNvPr id="48" name="Picture 47" descr="A map of a mall">
            <a:extLst>
              <a:ext uri="{FF2B5EF4-FFF2-40B4-BE49-F238E27FC236}">
                <a16:creationId xmlns:a16="http://schemas.microsoft.com/office/drawing/2014/main" id="{087765AF-FE68-0755-4F88-542E6E7CD9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4280" y="2074504"/>
            <a:ext cx="4243118" cy="3765917"/>
          </a:xfrm>
          <a:prstGeom prst="rect">
            <a:avLst/>
          </a:prstGeom>
          <a:ln w="28575">
            <a:solidFill>
              <a:srgbClr val="4E95D9"/>
            </a:solidFill>
          </a:ln>
          <a:effectLst>
            <a:glow rad="139700">
              <a:schemeClr val="accent1">
                <a:satMod val="175000"/>
                <a:alpha val="40000"/>
              </a:schemeClr>
            </a:glow>
          </a:effectLst>
        </p:spPr>
      </p:pic>
      <p:sp>
        <p:nvSpPr>
          <p:cNvPr id="2" name="Title 1">
            <a:extLst>
              <a:ext uri="{FF2B5EF4-FFF2-40B4-BE49-F238E27FC236}">
                <a16:creationId xmlns:a16="http://schemas.microsoft.com/office/drawing/2014/main" id="{F9591695-A6E4-C1D8-DC26-0BE8EB23E1F8}"/>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BED9648F-1428-7D4A-F7DD-DFD41AA06E32}"/>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FA44E0DA-E31F-009D-2B9E-BAB9F4078028}"/>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F0B97159-9097-4ED5-8EF4-83C64A6AC7D1}"/>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Site Breakdown and New Tenants</a:t>
            </a:r>
          </a:p>
        </p:txBody>
      </p:sp>
      <p:grpSp>
        <p:nvGrpSpPr>
          <p:cNvPr id="3" name="Group 2">
            <a:extLst>
              <a:ext uri="{FF2B5EF4-FFF2-40B4-BE49-F238E27FC236}">
                <a16:creationId xmlns:a16="http://schemas.microsoft.com/office/drawing/2014/main" id="{1042FE08-7E4E-0C39-47C6-8993D5CA050D}"/>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617B8A49-F838-D604-4243-A6B88DEE0C80}"/>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CCA0D349-BBDD-B4EE-3403-437BC5257A3A}"/>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E16A6347-EA5E-7B9B-8EBB-A17EF27E654F}"/>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11C8E5C7-4BF1-2A02-4700-10F1722D36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3F810483-0691-CBA3-79E6-AC4B13C589B4}"/>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1772798D-9D2F-F4B4-1E0A-012ABB7A36E4}"/>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19</a:t>
            </a:fld>
            <a:endParaRPr lang="en-US"/>
          </a:p>
        </p:txBody>
      </p:sp>
      <p:cxnSp>
        <p:nvCxnSpPr>
          <p:cNvPr id="15" name="Connector: Elbow 14">
            <a:extLst>
              <a:ext uri="{FF2B5EF4-FFF2-40B4-BE49-F238E27FC236}">
                <a16:creationId xmlns:a16="http://schemas.microsoft.com/office/drawing/2014/main" id="{CFF1470F-E665-A215-D89A-33AF4CEA7191}"/>
              </a:ext>
            </a:extLst>
          </p:cNvPr>
          <p:cNvCxnSpPr>
            <a:cxnSpLocks/>
            <a:stCxn id="18" idx="3"/>
            <a:endCxn id="49" idx="1"/>
          </p:cNvCxnSpPr>
          <p:nvPr/>
        </p:nvCxnSpPr>
        <p:spPr>
          <a:xfrm flipV="1">
            <a:off x="3886200" y="2390761"/>
            <a:ext cx="2730258" cy="2338840"/>
          </a:xfrm>
          <a:prstGeom prst="bentConnector3">
            <a:avLst>
              <a:gd name="adj1" fmla="val 50000"/>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546AC5E7-9C51-89AA-CFBC-B0D39BB9C533}"/>
              </a:ext>
            </a:extLst>
          </p:cNvPr>
          <p:cNvSpPr/>
          <p:nvPr/>
        </p:nvSpPr>
        <p:spPr>
          <a:xfrm>
            <a:off x="2361413" y="4394200"/>
            <a:ext cx="1524787" cy="670801"/>
          </a:xfrm>
          <a:prstGeom prst="rect">
            <a:avLst/>
          </a:prstGeom>
          <a:solidFill>
            <a:srgbClr val="4E95D9">
              <a:alpha val="25000"/>
            </a:srgbClr>
          </a:solidFill>
          <a:ln w="28575">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descr="Badge 4 with solid fill">
            <a:extLst>
              <a:ext uri="{FF2B5EF4-FFF2-40B4-BE49-F238E27FC236}">
                <a16:creationId xmlns:a16="http://schemas.microsoft.com/office/drawing/2014/main" id="{DD8BAC88-143C-A8D1-1C1A-5CDEBAD7B5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36872" y="4406921"/>
            <a:ext cx="309982" cy="309982"/>
          </a:xfrm>
          <a:prstGeom prst="rect">
            <a:avLst/>
          </a:prstGeom>
        </p:spPr>
      </p:pic>
      <p:pic>
        <p:nvPicPr>
          <p:cNvPr id="32" name="Graphic 31" descr="Badge with solid fill">
            <a:extLst>
              <a:ext uri="{FF2B5EF4-FFF2-40B4-BE49-F238E27FC236}">
                <a16:creationId xmlns:a16="http://schemas.microsoft.com/office/drawing/2014/main" id="{97CCEFAC-B561-F9C0-F295-81F5139CEA4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12147" y="3717352"/>
            <a:ext cx="309982" cy="309982"/>
          </a:xfrm>
          <a:prstGeom prst="rect">
            <a:avLst/>
          </a:prstGeom>
        </p:spPr>
      </p:pic>
      <p:pic>
        <p:nvPicPr>
          <p:cNvPr id="34" name="Graphic 33" descr="Badge 3 with solid fill">
            <a:extLst>
              <a:ext uri="{FF2B5EF4-FFF2-40B4-BE49-F238E27FC236}">
                <a16:creationId xmlns:a16="http://schemas.microsoft.com/office/drawing/2014/main" id="{123207BB-8C24-1E32-C0DB-378718F2C45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987422" y="3717352"/>
            <a:ext cx="309982" cy="309982"/>
          </a:xfrm>
          <a:prstGeom prst="rect">
            <a:avLst/>
          </a:prstGeom>
        </p:spPr>
      </p:pic>
      <p:pic>
        <p:nvPicPr>
          <p:cNvPr id="36" name="Graphic 35" descr="Badge 1 with solid fill">
            <a:extLst>
              <a:ext uri="{FF2B5EF4-FFF2-40B4-BE49-F238E27FC236}">
                <a16:creationId xmlns:a16="http://schemas.microsoft.com/office/drawing/2014/main" id="{14550710-04E4-7139-48BD-B2BD3BE7EE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36872" y="3717352"/>
            <a:ext cx="309982" cy="309982"/>
          </a:xfrm>
          <a:prstGeom prst="rect">
            <a:avLst/>
          </a:prstGeom>
        </p:spPr>
      </p:pic>
      <p:pic>
        <p:nvPicPr>
          <p:cNvPr id="38" name="Graphic 37" descr="Badge 5 with solid fill">
            <a:extLst>
              <a:ext uri="{FF2B5EF4-FFF2-40B4-BE49-F238E27FC236}">
                <a16:creationId xmlns:a16="http://schemas.microsoft.com/office/drawing/2014/main" id="{4F10F4E1-F20D-04CD-D0B3-A746C19A381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713135" y="4406921"/>
            <a:ext cx="309982" cy="309982"/>
          </a:xfrm>
          <a:prstGeom prst="rect">
            <a:avLst/>
          </a:prstGeom>
        </p:spPr>
      </p:pic>
      <p:pic>
        <p:nvPicPr>
          <p:cNvPr id="40" name="Graphic 39" descr="Badge 6 with solid fill">
            <a:extLst>
              <a:ext uri="{FF2B5EF4-FFF2-40B4-BE49-F238E27FC236}">
                <a16:creationId xmlns:a16="http://schemas.microsoft.com/office/drawing/2014/main" id="{48F0AFA3-5CD1-A0B2-0C41-2C7FE20028C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989398" y="4408897"/>
            <a:ext cx="306030" cy="306030"/>
          </a:xfrm>
          <a:prstGeom prst="rect">
            <a:avLst/>
          </a:prstGeom>
        </p:spPr>
      </p:pic>
      <p:pic>
        <p:nvPicPr>
          <p:cNvPr id="41" name="Graphic 40" descr="Badge 4 with solid fill">
            <a:extLst>
              <a:ext uri="{FF2B5EF4-FFF2-40B4-BE49-F238E27FC236}">
                <a16:creationId xmlns:a16="http://schemas.microsoft.com/office/drawing/2014/main" id="{EFEA9480-459B-C997-BE6F-7CED24E7B54E}"/>
              </a:ext>
            </a:extLst>
          </p:cNvPr>
          <p:cNvPicPr>
            <a:picLocks noChangeAspect="1"/>
          </p:cNvPicPr>
          <p:nvPr/>
        </p:nvPicPr>
        <p:blipFill>
          <a:blip r:embed="rId4">
            <a:extLst>
              <a:ext uri="{96DAC541-7B7A-43D3-8B79-37D633B846F1}">
                <asvg:svgBlip xmlns:asvg="http://schemas.microsoft.com/office/drawing/2016/SVG/main" r:embed="rId16"/>
              </a:ext>
            </a:extLst>
          </a:blip>
          <a:stretch>
            <a:fillRect/>
          </a:stretch>
        </p:blipFill>
        <p:spPr>
          <a:xfrm>
            <a:off x="8641981" y="2225203"/>
            <a:ext cx="256032" cy="256032"/>
          </a:xfrm>
          <a:prstGeom prst="rect">
            <a:avLst/>
          </a:prstGeom>
        </p:spPr>
      </p:pic>
      <p:pic>
        <p:nvPicPr>
          <p:cNvPr id="42" name="Graphic 41" descr="Badge with solid fill">
            <a:extLst>
              <a:ext uri="{FF2B5EF4-FFF2-40B4-BE49-F238E27FC236}">
                <a16:creationId xmlns:a16="http://schemas.microsoft.com/office/drawing/2014/main" id="{36AA02FC-790A-5B0C-2791-D9ACF5F1BD4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52441" y="2238112"/>
            <a:ext cx="256032" cy="256032"/>
          </a:xfrm>
          <a:prstGeom prst="rect">
            <a:avLst/>
          </a:prstGeom>
        </p:spPr>
      </p:pic>
      <p:pic>
        <p:nvPicPr>
          <p:cNvPr id="43" name="Graphic 42" descr="Badge 3 with solid fill">
            <a:extLst>
              <a:ext uri="{FF2B5EF4-FFF2-40B4-BE49-F238E27FC236}">
                <a16:creationId xmlns:a16="http://schemas.microsoft.com/office/drawing/2014/main" id="{34DE6AFA-8778-7D5E-0683-4738FF17E49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38184" y="1921497"/>
            <a:ext cx="256032" cy="256032"/>
          </a:xfrm>
          <a:prstGeom prst="rect">
            <a:avLst/>
          </a:prstGeom>
        </p:spPr>
      </p:pic>
      <p:pic>
        <p:nvPicPr>
          <p:cNvPr id="44" name="Graphic 43" descr="Badge 1 with solid fill">
            <a:extLst>
              <a:ext uri="{FF2B5EF4-FFF2-40B4-BE49-F238E27FC236}">
                <a16:creationId xmlns:a16="http://schemas.microsoft.com/office/drawing/2014/main" id="{4DCA139E-A3A6-B27B-0C87-8EADBBF0EEE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49157" y="1912256"/>
            <a:ext cx="256032" cy="256032"/>
          </a:xfrm>
          <a:prstGeom prst="rect">
            <a:avLst/>
          </a:prstGeom>
        </p:spPr>
      </p:pic>
      <p:pic>
        <p:nvPicPr>
          <p:cNvPr id="45" name="Graphic 44" descr="Badge 5 with solid fill">
            <a:extLst>
              <a:ext uri="{FF2B5EF4-FFF2-40B4-BE49-F238E27FC236}">
                <a16:creationId xmlns:a16="http://schemas.microsoft.com/office/drawing/2014/main" id="{28B09EFA-62D2-01DF-EAAC-A68EEDD1EC0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93154" y="2671969"/>
            <a:ext cx="256032" cy="256032"/>
          </a:xfrm>
          <a:prstGeom prst="rect">
            <a:avLst/>
          </a:prstGeom>
        </p:spPr>
      </p:pic>
      <p:pic>
        <p:nvPicPr>
          <p:cNvPr id="46" name="Graphic 45" descr="Badge 6 with solid fill">
            <a:extLst>
              <a:ext uri="{FF2B5EF4-FFF2-40B4-BE49-F238E27FC236}">
                <a16:creationId xmlns:a16="http://schemas.microsoft.com/office/drawing/2014/main" id="{AAAE0068-88E8-D1A3-E058-2681FA4BE5E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501838" y="2694778"/>
            <a:ext cx="256032" cy="256032"/>
          </a:xfrm>
          <a:prstGeom prst="rect">
            <a:avLst/>
          </a:prstGeom>
        </p:spPr>
      </p:pic>
      <p:pic>
        <p:nvPicPr>
          <p:cNvPr id="25" name="Graphic 24" descr="Badge 8 with solid fill">
            <a:extLst>
              <a:ext uri="{FF2B5EF4-FFF2-40B4-BE49-F238E27FC236}">
                <a16:creationId xmlns:a16="http://schemas.microsoft.com/office/drawing/2014/main" id="{989B6113-89E3-295C-E9E8-06461422F64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177989" y="2694191"/>
            <a:ext cx="256032" cy="256032"/>
          </a:xfrm>
          <a:prstGeom prst="rect">
            <a:avLst/>
          </a:prstGeom>
        </p:spPr>
      </p:pic>
      <p:pic>
        <p:nvPicPr>
          <p:cNvPr id="29" name="Graphic 28" descr="Badge 9 with solid fill">
            <a:extLst>
              <a:ext uri="{FF2B5EF4-FFF2-40B4-BE49-F238E27FC236}">
                <a16:creationId xmlns:a16="http://schemas.microsoft.com/office/drawing/2014/main" id="{56B7D61B-0DF3-2D17-F854-6A4C1CBC956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038784" y="2701811"/>
            <a:ext cx="256032" cy="256032"/>
          </a:xfrm>
          <a:prstGeom prst="rect">
            <a:avLst/>
          </a:prstGeom>
        </p:spPr>
      </p:pic>
      <p:pic>
        <p:nvPicPr>
          <p:cNvPr id="33" name="Graphic 32" descr="Badge 10 with solid fill">
            <a:extLst>
              <a:ext uri="{FF2B5EF4-FFF2-40B4-BE49-F238E27FC236}">
                <a16:creationId xmlns:a16="http://schemas.microsoft.com/office/drawing/2014/main" id="{F35A6F48-AF9B-949E-ADFB-D9DB96F11B06}"/>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343999" y="2707154"/>
            <a:ext cx="256032" cy="256032"/>
          </a:xfrm>
          <a:prstGeom prst="rect">
            <a:avLst/>
          </a:prstGeom>
        </p:spPr>
      </p:pic>
      <p:pic>
        <p:nvPicPr>
          <p:cNvPr id="37" name="Graphic 36" descr="Badge 7 with solid fill">
            <a:extLst>
              <a:ext uri="{FF2B5EF4-FFF2-40B4-BE49-F238E27FC236}">
                <a16:creationId xmlns:a16="http://schemas.microsoft.com/office/drawing/2014/main" id="{569A9639-871F-868C-707B-E3BCFB764080}"/>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819440" y="2698864"/>
            <a:ext cx="256032" cy="256032"/>
          </a:xfrm>
          <a:prstGeom prst="rect">
            <a:avLst/>
          </a:prstGeom>
        </p:spPr>
      </p:pic>
      <p:pic>
        <p:nvPicPr>
          <p:cNvPr id="51" name="Graphic 50" descr="Badge 8 with solid fill">
            <a:extLst>
              <a:ext uri="{FF2B5EF4-FFF2-40B4-BE49-F238E27FC236}">
                <a16:creationId xmlns:a16="http://schemas.microsoft.com/office/drawing/2014/main" id="{2ADAC97F-C4DB-89F8-475F-CE3DFE73ABC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342858" y="5093502"/>
            <a:ext cx="306030" cy="306030"/>
          </a:xfrm>
          <a:prstGeom prst="rect">
            <a:avLst/>
          </a:prstGeom>
        </p:spPr>
      </p:pic>
      <p:pic>
        <p:nvPicPr>
          <p:cNvPr id="52" name="Graphic 51" descr="Badge 9 with solid fill">
            <a:extLst>
              <a:ext uri="{FF2B5EF4-FFF2-40B4-BE49-F238E27FC236}">
                <a16:creationId xmlns:a16="http://schemas.microsoft.com/office/drawing/2014/main" id="{09D245EF-13FC-05D0-74A5-09B5F8F9760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737035" y="5588468"/>
            <a:ext cx="306030" cy="306030"/>
          </a:xfrm>
          <a:prstGeom prst="rect">
            <a:avLst/>
          </a:prstGeom>
        </p:spPr>
      </p:pic>
      <p:pic>
        <p:nvPicPr>
          <p:cNvPr id="53" name="Graphic 52" descr="Badge 10 with solid fill">
            <a:extLst>
              <a:ext uri="{FF2B5EF4-FFF2-40B4-BE49-F238E27FC236}">
                <a16:creationId xmlns:a16="http://schemas.microsoft.com/office/drawing/2014/main" id="{05A8E12C-4B11-3018-F53C-A0C821BE3977}"/>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346664" y="5588468"/>
            <a:ext cx="306030" cy="306030"/>
          </a:xfrm>
          <a:prstGeom prst="rect">
            <a:avLst/>
          </a:prstGeom>
        </p:spPr>
      </p:pic>
      <p:pic>
        <p:nvPicPr>
          <p:cNvPr id="54" name="Graphic 53" descr="Badge 7 with solid fill">
            <a:extLst>
              <a:ext uri="{FF2B5EF4-FFF2-40B4-BE49-F238E27FC236}">
                <a16:creationId xmlns:a16="http://schemas.microsoft.com/office/drawing/2014/main" id="{3BF33DAE-617A-7D3A-54C7-493C3F30C018}"/>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6737035" y="5093502"/>
            <a:ext cx="306030" cy="306030"/>
          </a:xfrm>
          <a:prstGeom prst="rect">
            <a:avLst/>
          </a:prstGeom>
        </p:spPr>
      </p:pic>
      <p:pic>
        <p:nvPicPr>
          <p:cNvPr id="16" name="Picture 15" descr="American Eagle Logo and symbol, meaning, history, PNG, brand">
            <a:extLst>
              <a:ext uri="{FF2B5EF4-FFF2-40B4-BE49-F238E27FC236}">
                <a16:creationId xmlns:a16="http://schemas.microsoft.com/office/drawing/2014/main" id="{2123FC24-DC0E-4087-C713-F572B91A1C0D}"/>
              </a:ext>
            </a:extLst>
          </p:cNvPr>
          <p:cNvPicPr>
            <a:picLocks noChangeAspect="1"/>
          </p:cNvPicPr>
          <p:nvPr/>
        </p:nvPicPr>
        <p:blipFill>
          <a:blip r:embed="rId25">
            <a:clrChange>
              <a:clrFrom>
                <a:srgbClr val="FFFFFF"/>
              </a:clrFrom>
              <a:clrTo>
                <a:srgbClr val="FFFFFF">
                  <a:alpha val="0"/>
                </a:srgbClr>
              </a:clrTo>
            </a:clrChange>
          </a:blip>
          <a:stretch>
            <a:fillRect/>
          </a:stretch>
        </p:blipFill>
        <p:spPr>
          <a:xfrm>
            <a:off x="8032924" y="3705097"/>
            <a:ext cx="801889" cy="501181"/>
          </a:xfrm>
          <a:prstGeom prst="rect">
            <a:avLst/>
          </a:prstGeom>
        </p:spPr>
      </p:pic>
      <p:pic>
        <p:nvPicPr>
          <p:cNvPr id="2050" name="Picture 2" descr="Warby Parker - Westbend">
            <a:extLst>
              <a:ext uri="{FF2B5EF4-FFF2-40B4-BE49-F238E27FC236}">
                <a16:creationId xmlns:a16="http://schemas.microsoft.com/office/drawing/2014/main" id="{0DE438A4-81B7-1FF8-FA5B-CC4B00F01EBC}"/>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8540072" y="4474091"/>
            <a:ext cx="1487951" cy="148795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Smoothie King | Rule The Day® at Smoothie King - Order Online">
            <a:extLst>
              <a:ext uri="{FF2B5EF4-FFF2-40B4-BE49-F238E27FC236}">
                <a16:creationId xmlns:a16="http://schemas.microsoft.com/office/drawing/2014/main" id="{6AD090B0-6AE1-3988-CC6B-4087F1A63205}"/>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390994" y="3687128"/>
            <a:ext cx="522796" cy="522796"/>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Verizon">
            <a:extLst>
              <a:ext uri="{FF2B5EF4-FFF2-40B4-BE49-F238E27FC236}">
                <a16:creationId xmlns:a16="http://schemas.microsoft.com/office/drawing/2014/main" id="{A18541F7-7318-5683-DC02-C39F621ECCFE}"/>
              </a:ext>
            </a:extLst>
          </p:cNvPr>
          <p:cNvPicPr>
            <a:picLocks noChangeAspect="1" noChangeArrowheads="1"/>
          </p:cNvPicPr>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42693" y="4954172"/>
            <a:ext cx="1029082" cy="537409"/>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Aerie Logo and symbol, meaning, history, PNG, brand">
            <a:extLst>
              <a:ext uri="{FF2B5EF4-FFF2-40B4-BE49-F238E27FC236}">
                <a16:creationId xmlns:a16="http://schemas.microsoft.com/office/drawing/2014/main" id="{E97BE600-46F7-2A64-C8C2-F66C61ADD0D8}"/>
              </a:ext>
            </a:extLst>
          </p:cNvPr>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88095" y="3665866"/>
            <a:ext cx="778156" cy="437713"/>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Bath &amp; Body Works store locations in the USA">
            <a:extLst>
              <a:ext uri="{FF2B5EF4-FFF2-40B4-BE49-F238E27FC236}">
                <a16:creationId xmlns:a16="http://schemas.microsoft.com/office/drawing/2014/main" id="{1DD75B67-5657-501D-E5E5-51EAC0F39768}"/>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7771832" y="3889139"/>
            <a:ext cx="1332804" cy="1332804"/>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Logo Spotlight: Fleet Feet (and Famous Footwear) – At Wood's Edge">
            <a:extLst>
              <a:ext uri="{FF2B5EF4-FFF2-40B4-BE49-F238E27FC236}">
                <a16:creationId xmlns:a16="http://schemas.microsoft.com/office/drawing/2014/main" id="{806188EC-50BB-66CD-92D2-CD2D824F9F5E}"/>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8648888" y="5588468"/>
            <a:ext cx="1164240" cy="38808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ommy Bahama Logo and symbol, meaning, history, PNG, brand">
            <a:extLst>
              <a:ext uri="{FF2B5EF4-FFF2-40B4-BE49-F238E27FC236}">
                <a16:creationId xmlns:a16="http://schemas.microsoft.com/office/drawing/2014/main" id="{5570D9A8-0A1E-C2B7-3CFA-29177B646F41}"/>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7090605" y="5506685"/>
            <a:ext cx="967410" cy="54416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lo Logo, symbol, meaning, history, PNG, brand">
            <a:extLst>
              <a:ext uri="{FF2B5EF4-FFF2-40B4-BE49-F238E27FC236}">
                <a16:creationId xmlns:a16="http://schemas.microsoft.com/office/drawing/2014/main" id="{1589E310-ADB9-FA74-DEED-7B1EE9DF28EB}"/>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9297404" y="4302410"/>
            <a:ext cx="742903" cy="4178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instein Bros Bagels - Mission Yogurt, Inc.">
            <a:extLst>
              <a:ext uri="{FF2B5EF4-FFF2-40B4-BE49-F238E27FC236}">
                <a16:creationId xmlns:a16="http://schemas.microsoft.com/office/drawing/2014/main" id="{968348E8-3E44-D4FE-C5D3-DEAE7D62CF27}"/>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6455785" y="4110850"/>
            <a:ext cx="1546252" cy="927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030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4" name="Rectangle: Diagonal Corners Snipped 33">
            <a:extLst>
              <a:ext uri="{FF2B5EF4-FFF2-40B4-BE49-F238E27FC236}">
                <a16:creationId xmlns:a16="http://schemas.microsoft.com/office/drawing/2014/main" id="{B9099C63-4859-8B3F-D97E-606841CB4F34}"/>
              </a:ext>
            </a:extLst>
          </p:cNvPr>
          <p:cNvSpPr/>
          <p:nvPr/>
        </p:nvSpPr>
        <p:spPr>
          <a:xfrm>
            <a:off x="2656885" y="4904716"/>
            <a:ext cx="3065805" cy="339884"/>
          </a:xfrm>
          <a:prstGeom prst="snip2Diag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33" name="Rectangle: Diagonal Corners Snipped 32">
            <a:extLst>
              <a:ext uri="{FF2B5EF4-FFF2-40B4-BE49-F238E27FC236}">
                <a16:creationId xmlns:a16="http://schemas.microsoft.com/office/drawing/2014/main" id="{91FC26EF-DFCD-CA6C-A428-90009FA4BB42}"/>
              </a:ext>
            </a:extLst>
          </p:cNvPr>
          <p:cNvSpPr/>
          <p:nvPr/>
        </p:nvSpPr>
        <p:spPr>
          <a:xfrm>
            <a:off x="3296062" y="3336145"/>
            <a:ext cx="3065805" cy="339884"/>
          </a:xfrm>
          <a:prstGeom prst="snip2Diag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31" name="Rectangle: Diagonal Corners Snipped 30">
            <a:extLst>
              <a:ext uri="{FF2B5EF4-FFF2-40B4-BE49-F238E27FC236}">
                <a16:creationId xmlns:a16="http://schemas.microsoft.com/office/drawing/2014/main" id="{69F95A22-C1CA-B687-F4A1-B5D64CEEB44F}"/>
              </a:ext>
            </a:extLst>
          </p:cNvPr>
          <p:cNvSpPr/>
          <p:nvPr/>
        </p:nvSpPr>
        <p:spPr>
          <a:xfrm>
            <a:off x="2647220" y="1795115"/>
            <a:ext cx="3065805" cy="339884"/>
          </a:xfrm>
          <a:prstGeom prst="snip2Diag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27" name="Rectangle 26">
            <a:extLst>
              <a:ext uri="{FF2B5EF4-FFF2-40B4-BE49-F238E27FC236}">
                <a16:creationId xmlns:a16="http://schemas.microsoft.com/office/drawing/2014/main" id="{1E7BA016-6075-7FC5-D95F-C9320B625612}"/>
              </a:ext>
            </a:extLst>
          </p:cNvPr>
          <p:cNvSpPr/>
          <p:nvPr/>
        </p:nvSpPr>
        <p:spPr>
          <a:xfrm>
            <a:off x="1709988" y="5171912"/>
            <a:ext cx="3768112" cy="1124896"/>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00">
              <a:latin typeface="Montserrat" panose="00000500000000000000" pitchFamily="2" charset="0"/>
            </a:endParaRPr>
          </a:p>
        </p:txBody>
      </p:sp>
      <p:sp>
        <p:nvSpPr>
          <p:cNvPr id="26" name="Rectangle 25">
            <a:extLst>
              <a:ext uri="{FF2B5EF4-FFF2-40B4-BE49-F238E27FC236}">
                <a16:creationId xmlns:a16="http://schemas.microsoft.com/office/drawing/2014/main" id="{CECCF2D4-5BA6-D58B-EC90-653A08ADD2D9}"/>
              </a:ext>
            </a:extLst>
          </p:cNvPr>
          <p:cNvSpPr/>
          <p:nvPr/>
        </p:nvSpPr>
        <p:spPr>
          <a:xfrm>
            <a:off x="1150779" y="3581462"/>
            <a:ext cx="5022666" cy="1124896"/>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00">
              <a:latin typeface="Montserrat" panose="00000500000000000000" pitchFamily="2" charset="0"/>
            </a:endParaRPr>
          </a:p>
        </p:txBody>
      </p:sp>
      <p:sp>
        <p:nvSpPr>
          <p:cNvPr id="24" name="Rectangle 23">
            <a:extLst>
              <a:ext uri="{FF2B5EF4-FFF2-40B4-BE49-F238E27FC236}">
                <a16:creationId xmlns:a16="http://schemas.microsoft.com/office/drawing/2014/main" id="{AABC9168-CC0C-8B75-BD5D-285F4046C5D2}"/>
              </a:ext>
            </a:extLst>
          </p:cNvPr>
          <p:cNvSpPr/>
          <p:nvPr/>
        </p:nvSpPr>
        <p:spPr>
          <a:xfrm>
            <a:off x="1714901" y="2019648"/>
            <a:ext cx="3731557" cy="1124896"/>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00">
              <a:latin typeface="Montserrat" panose="00000500000000000000" pitchFamily="2" charset="0"/>
            </a:endParaRPr>
          </a:p>
        </p:txBody>
      </p:sp>
      <p:sp>
        <p:nvSpPr>
          <p:cNvPr id="236" name="Rectangle 235">
            <a:extLst>
              <a:ext uri="{FF2B5EF4-FFF2-40B4-BE49-F238E27FC236}">
                <a16:creationId xmlns:a16="http://schemas.microsoft.com/office/drawing/2014/main" id="{562FDE69-CBF6-1DD3-285B-116D97E807F4}"/>
              </a:ext>
            </a:extLst>
          </p:cNvPr>
          <p:cNvSpPr/>
          <p:nvPr/>
        </p:nvSpPr>
        <p:spPr>
          <a:xfrm>
            <a:off x="-13038843" y="-2019420"/>
            <a:ext cx="12191999" cy="6595353"/>
          </a:xfrm>
          <a:prstGeom prst="rect">
            <a:avLst/>
          </a:prstGeom>
          <a:solidFill>
            <a:schemeClr val="tx1">
              <a:lumMod val="85000"/>
              <a:lumOff val="15000"/>
              <a:alpha val="6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9E31C3-8152-1F28-B80D-31C56B0CBD44}"/>
              </a:ext>
            </a:extLst>
          </p:cNvPr>
          <p:cNvSpPr>
            <a:spLocks noGrp="1"/>
          </p:cNvSpPr>
          <p:nvPr>
            <p:ph type="title"/>
          </p:nvPr>
        </p:nvSpPr>
        <p:spPr>
          <a:xfrm>
            <a:off x="457201" y="365125"/>
            <a:ext cx="10515600" cy="815199"/>
          </a:xfrm>
        </p:spPr>
        <p:txBody>
          <a:bodyPr>
            <a:normAutofit/>
          </a:bodyPr>
          <a:lstStyle/>
          <a:p>
            <a:r>
              <a:rPr lang="en-US" b="1">
                <a:solidFill>
                  <a:schemeClr val="bg1"/>
                </a:solidFill>
                <a:latin typeface="Montserrat" panose="00000500000000000000" pitchFamily="2" charset="0"/>
              </a:rPr>
              <a:t>Site Overview</a:t>
            </a:r>
          </a:p>
        </p:txBody>
      </p:sp>
      <p:sp>
        <p:nvSpPr>
          <p:cNvPr id="4" name="Rectangle 3">
            <a:extLst>
              <a:ext uri="{FF2B5EF4-FFF2-40B4-BE49-F238E27FC236}">
                <a16:creationId xmlns:a16="http://schemas.microsoft.com/office/drawing/2014/main" id="{492F8FF9-1A70-362B-D9DA-EA11C44264F0}"/>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D2B2CB56-6AFF-C972-167A-99F3A0A7253B}"/>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8621F266-21AE-5E5D-BDAD-9A99F7665596}"/>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Britton Plaza</a:t>
            </a:r>
          </a:p>
        </p:txBody>
      </p:sp>
      <p:sp>
        <p:nvSpPr>
          <p:cNvPr id="17" name="Slide Number Placeholder 16">
            <a:extLst>
              <a:ext uri="{FF2B5EF4-FFF2-40B4-BE49-F238E27FC236}">
                <a16:creationId xmlns:a16="http://schemas.microsoft.com/office/drawing/2014/main" id="{5AFAA501-7B64-F5CF-9655-C916D8103998}"/>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9" name="Slide Number Placeholder 16">
            <a:extLst>
              <a:ext uri="{FF2B5EF4-FFF2-40B4-BE49-F238E27FC236}">
                <a16:creationId xmlns:a16="http://schemas.microsoft.com/office/drawing/2014/main" id="{7155A07C-F1CB-FAB3-AEB8-21AFCB922BAA}"/>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2</a:t>
            </a:fld>
            <a:endParaRPr lang="en-US"/>
          </a:p>
        </p:txBody>
      </p:sp>
      <p:sp>
        <p:nvSpPr>
          <p:cNvPr id="230" name="Rectangle 229">
            <a:extLst>
              <a:ext uri="{FF2B5EF4-FFF2-40B4-BE49-F238E27FC236}">
                <a16:creationId xmlns:a16="http://schemas.microsoft.com/office/drawing/2014/main" id="{8EB53171-85DC-BE1E-AB02-C64BB83D70D6}"/>
              </a:ext>
            </a:extLst>
          </p:cNvPr>
          <p:cNvSpPr/>
          <p:nvPr/>
        </p:nvSpPr>
        <p:spPr>
          <a:xfrm>
            <a:off x="1643252" y="1970965"/>
            <a:ext cx="3731557" cy="1124896"/>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a:latin typeface="Montserrat" panose="00000500000000000000" pitchFamily="2" charset="0"/>
              </a:rPr>
              <a:t>Lot Size: </a:t>
            </a:r>
            <a:r>
              <a:rPr lang="en-US" sz="1700">
                <a:latin typeface="Montserrat" panose="00000500000000000000" pitchFamily="2" charset="0"/>
              </a:rPr>
              <a:t>31.9 acres</a:t>
            </a:r>
          </a:p>
          <a:p>
            <a:pPr algn="ctr"/>
            <a:r>
              <a:rPr lang="en-US" sz="1700" b="1">
                <a:latin typeface="Montserrat" panose="00000500000000000000" pitchFamily="2" charset="0"/>
              </a:rPr>
              <a:t>Total GLA: </a:t>
            </a:r>
            <a:r>
              <a:rPr lang="en-US" sz="1700">
                <a:latin typeface="Montserrat" panose="00000500000000000000" pitchFamily="2" charset="0"/>
              </a:rPr>
              <a:t>460,000 Sq Ft</a:t>
            </a:r>
          </a:p>
          <a:p>
            <a:pPr algn="ctr"/>
            <a:r>
              <a:rPr lang="en-US" sz="1700" b="1">
                <a:latin typeface="Montserrat" panose="00000500000000000000" pitchFamily="2" charset="0"/>
              </a:rPr>
              <a:t>Anchors: </a:t>
            </a:r>
            <a:r>
              <a:rPr lang="en-US" sz="1700">
                <a:latin typeface="Montserrat" panose="00000500000000000000" pitchFamily="2" charset="0"/>
              </a:rPr>
              <a:t>217,000 Sq Ft</a:t>
            </a:r>
          </a:p>
        </p:txBody>
      </p:sp>
      <p:sp>
        <p:nvSpPr>
          <p:cNvPr id="232" name="Rectangle: Diagonal Corners Snipped 231">
            <a:extLst>
              <a:ext uri="{FF2B5EF4-FFF2-40B4-BE49-F238E27FC236}">
                <a16:creationId xmlns:a16="http://schemas.microsoft.com/office/drawing/2014/main" id="{4845D3C4-493C-0EAB-91D0-77B748DFC7F4}"/>
              </a:ext>
            </a:extLst>
          </p:cNvPr>
          <p:cNvSpPr/>
          <p:nvPr/>
        </p:nvSpPr>
        <p:spPr>
          <a:xfrm>
            <a:off x="2591874" y="1736450"/>
            <a:ext cx="3065805" cy="339884"/>
          </a:xfrm>
          <a:prstGeom prst="snip2DiagRect">
            <a:avLst/>
          </a:prstGeom>
          <a:solidFill>
            <a:schemeClr val="tx2">
              <a:lumMod val="75000"/>
              <a:lumOff val="25000"/>
            </a:schemeClr>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Site Specs</a:t>
            </a:r>
          </a:p>
        </p:txBody>
      </p:sp>
      <p:sp>
        <p:nvSpPr>
          <p:cNvPr id="231" name="Rectangle 230">
            <a:extLst>
              <a:ext uri="{FF2B5EF4-FFF2-40B4-BE49-F238E27FC236}">
                <a16:creationId xmlns:a16="http://schemas.microsoft.com/office/drawing/2014/main" id="{0A5F9570-4B67-5250-FAAE-B1DAFA3E0BF1}"/>
              </a:ext>
            </a:extLst>
          </p:cNvPr>
          <p:cNvSpPr/>
          <p:nvPr/>
        </p:nvSpPr>
        <p:spPr>
          <a:xfrm>
            <a:off x="1009440" y="3531037"/>
            <a:ext cx="5092388" cy="1130932"/>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a:latin typeface="Montserrat" panose="00000500000000000000" pitchFamily="2" charset="0"/>
              </a:rPr>
              <a:t>Redevelop the center into a walkable, community-oriented destination by repositioning underperforming tenants</a:t>
            </a:r>
            <a:endParaRPr lang="en-US" sz="1600">
              <a:latin typeface="Montserrat" panose="00000500000000000000" pitchFamily="2" charset="0"/>
            </a:endParaRPr>
          </a:p>
        </p:txBody>
      </p:sp>
      <p:sp>
        <p:nvSpPr>
          <p:cNvPr id="233" name="Rectangle: Diagonal Corners Snipped 232">
            <a:extLst>
              <a:ext uri="{FF2B5EF4-FFF2-40B4-BE49-F238E27FC236}">
                <a16:creationId xmlns:a16="http://schemas.microsoft.com/office/drawing/2014/main" id="{7ED11EA9-70E3-186D-B8A4-B0F9012B6751}"/>
              </a:ext>
            </a:extLst>
          </p:cNvPr>
          <p:cNvSpPr/>
          <p:nvPr/>
        </p:nvSpPr>
        <p:spPr>
          <a:xfrm>
            <a:off x="3249170" y="3316637"/>
            <a:ext cx="3065805" cy="341709"/>
          </a:xfrm>
          <a:prstGeom prst="snip2DiagRect">
            <a:avLst/>
          </a:prstGeom>
          <a:solidFill>
            <a:schemeClr val="tx2">
              <a:lumMod val="75000"/>
              <a:lumOff val="25000"/>
            </a:schemeClr>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Investment Plan</a:t>
            </a:r>
          </a:p>
        </p:txBody>
      </p:sp>
      <p:sp>
        <p:nvSpPr>
          <p:cNvPr id="235" name="Rectangle 234">
            <a:extLst>
              <a:ext uri="{FF2B5EF4-FFF2-40B4-BE49-F238E27FC236}">
                <a16:creationId xmlns:a16="http://schemas.microsoft.com/office/drawing/2014/main" id="{10A0F533-1738-2E8A-5134-E37AF90709D3}"/>
              </a:ext>
            </a:extLst>
          </p:cNvPr>
          <p:cNvSpPr/>
          <p:nvPr/>
        </p:nvSpPr>
        <p:spPr>
          <a:xfrm>
            <a:off x="1643252" y="5105403"/>
            <a:ext cx="3768113" cy="1136709"/>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a:latin typeface="Montserrat" panose="00000500000000000000" pitchFamily="2" charset="0"/>
              </a:rPr>
              <a:t>Current NOI: </a:t>
            </a:r>
            <a:r>
              <a:rPr lang="en-US" sz="1700">
                <a:latin typeface="Montserrat" panose="00000500000000000000" pitchFamily="2" charset="0"/>
              </a:rPr>
              <a:t>$2,566,164</a:t>
            </a:r>
            <a:endParaRPr lang="en-US" sz="1700" b="1">
              <a:latin typeface="Montserrat" panose="00000500000000000000" pitchFamily="2" charset="0"/>
            </a:endParaRPr>
          </a:p>
          <a:p>
            <a:pPr algn="ctr"/>
            <a:r>
              <a:rPr lang="en-US" sz="1700" b="1">
                <a:latin typeface="Montserrat" panose="00000500000000000000" pitchFamily="2" charset="0"/>
              </a:rPr>
              <a:t>Post-Project NOI: </a:t>
            </a:r>
            <a:r>
              <a:rPr lang="en-US" sz="1700">
                <a:latin typeface="Montserrat" panose="00000500000000000000" pitchFamily="2" charset="0"/>
              </a:rPr>
              <a:t>$4,690,879</a:t>
            </a:r>
            <a:endParaRPr lang="en-US" sz="1700" b="1">
              <a:latin typeface="Montserrat" panose="00000500000000000000" pitchFamily="2" charset="0"/>
            </a:endParaRPr>
          </a:p>
          <a:p>
            <a:pPr algn="ctr"/>
            <a:r>
              <a:rPr lang="en-US" sz="1700" b="1">
                <a:latin typeface="Montserrat" panose="00000500000000000000" pitchFamily="2" charset="0"/>
              </a:rPr>
              <a:t>15-Year MOIC: </a:t>
            </a:r>
            <a:r>
              <a:rPr lang="en-US" sz="1700">
                <a:latin typeface="Montserrat" panose="00000500000000000000" pitchFamily="2" charset="0"/>
              </a:rPr>
              <a:t>5.58x</a:t>
            </a:r>
            <a:r>
              <a:rPr lang="en-US" sz="1700" b="1">
                <a:latin typeface="Montserrat" panose="00000500000000000000" pitchFamily="2" charset="0"/>
              </a:rPr>
              <a:t> </a:t>
            </a:r>
          </a:p>
        </p:txBody>
      </p:sp>
      <p:sp>
        <p:nvSpPr>
          <p:cNvPr id="234" name="Rectangle: Diagonal Corners Snipped 233">
            <a:extLst>
              <a:ext uri="{FF2B5EF4-FFF2-40B4-BE49-F238E27FC236}">
                <a16:creationId xmlns:a16="http://schemas.microsoft.com/office/drawing/2014/main" id="{C838611E-631D-97D3-AA96-FFA2F210D440}"/>
              </a:ext>
            </a:extLst>
          </p:cNvPr>
          <p:cNvSpPr/>
          <p:nvPr/>
        </p:nvSpPr>
        <p:spPr>
          <a:xfrm>
            <a:off x="2590150" y="4891410"/>
            <a:ext cx="3065805" cy="331758"/>
          </a:xfrm>
          <a:prstGeom prst="snip2DiagRect">
            <a:avLst/>
          </a:prstGeom>
          <a:solidFill>
            <a:schemeClr val="tx2">
              <a:lumMod val="75000"/>
              <a:lumOff val="25000"/>
            </a:schemeClr>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Project Analysis</a:t>
            </a:r>
          </a:p>
        </p:txBody>
      </p:sp>
      <p:grpSp>
        <p:nvGrpSpPr>
          <p:cNvPr id="16" name="Group 15">
            <a:extLst>
              <a:ext uri="{FF2B5EF4-FFF2-40B4-BE49-F238E27FC236}">
                <a16:creationId xmlns:a16="http://schemas.microsoft.com/office/drawing/2014/main" id="{2A103AD2-8FD2-130E-6981-DB64C91CD500}"/>
              </a:ext>
            </a:extLst>
          </p:cNvPr>
          <p:cNvGrpSpPr/>
          <p:nvPr/>
        </p:nvGrpSpPr>
        <p:grpSpPr>
          <a:xfrm>
            <a:off x="9913790" y="395831"/>
            <a:ext cx="3254648" cy="1272203"/>
            <a:chOff x="9913790" y="395831"/>
            <a:chExt cx="3254648" cy="1272203"/>
          </a:xfrm>
        </p:grpSpPr>
        <p:sp>
          <p:nvSpPr>
            <p:cNvPr id="18" name="Flowchart: Data 11">
              <a:extLst>
                <a:ext uri="{FF2B5EF4-FFF2-40B4-BE49-F238E27FC236}">
                  <a16:creationId xmlns:a16="http://schemas.microsoft.com/office/drawing/2014/main" id="{705D637B-322A-350D-38D3-4BF3B2D3DAA0}"/>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Data 14">
              <a:extLst>
                <a:ext uri="{FF2B5EF4-FFF2-40B4-BE49-F238E27FC236}">
                  <a16:creationId xmlns:a16="http://schemas.microsoft.com/office/drawing/2014/main" id="{CC9A02ED-BFAB-7B40-3CE0-E5DF10B378E7}"/>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20" descr="A white buffalo and city skyline&#10;&#10;AI-generated content may be incorrect.">
            <a:extLst>
              <a:ext uri="{FF2B5EF4-FFF2-40B4-BE49-F238E27FC236}">
                <a16:creationId xmlns:a16="http://schemas.microsoft.com/office/drawing/2014/main" id="{2C718C5B-FC9D-E926-7724-D93D20C9FD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pic>
        <p:nvPicPr>
          <p:cNvPr id="9" name="Picture 8">
            <a:extLst>
              <a:ext uri="{FF2B5EF4-FFF2-40B4-BE49-F238E27FC236}">
                <a16:creationId xmlns:a16="http://schemas.microsoft.com/office/drawing/2014/main" id="{61F73152-D334-E37F-3C00-CAC0BA0D622F}"/>
              </a:ext>
            </a:extLst>
          </p:cNvPr>
          <p:cNvPicPr>
            <a:picLocks noChangeAspect="1"/>
          </p:cNvPicPr>
          <p:nvPr/>
        </p:nvPicPr>
        <p:blipFill>
          <a:blip r:embed="rId4"/>
          <a:stretch>
            <a:fillRect/>
          </a:stretch>
        </p:blipFill>
        <p:spPr>
          <a:xfrm>
            <a:off x="6712434" y="1990516"/>
            <a:ext cx="4951215" cy="3920993"/>
          </a:xfrm>
          <a:prstGeom prst="rect">
            <a:avLst/>
          </a:prstGeom>
          <a:ln w="28575">
            <a:solidFill>
              <a:schemeClr val="bg1"/>
            </a:solidFill>
          </a:ln>
        </p:spPr>
      </p:pic>
      <p:sp>
        <p:nvSpPr>
          <p:cNvPr id="10" name="Rectangle: Diagonal Corners Snipped 9">
            <a:extLst>
              <a:ext uri="{FF2B5EF4-FFF2-40B4-BE49-F238E27FC236}">
                <a16:creationId xmlns:a16="http://schemas.microsoft.com/office/drawing/2014/main" id="{765653EA-4C15-647B-7786-ABD39DA57A1F}"/>
              </a:ext>
            </a:extLst>
          </p:cNvPr>
          <p:cNvSpPr/>
          <p:nvPr/>
        </p:nvSpPr>
        <p:spPr>
          <a:xfrm>
            <a:off x="8840136" y="5907662"/>
            <a:ext cx="3065805" cy="339884"/>
          </a:xfrm>
          <a:prstGeom prst="snip2Diag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11" name="Rectangle: Diagonal Corners Snipped 10">
            <a:extLst>
              <a:ext uri="{FF2B5EF4-FFF2-40B4-BE49-F238E27FC236}">
                <a16:creationId xmlns:a16="http://schemas.microsoft.com/office/drawing/2014/main" id="{AE3DF069-1BC8-E698-791E-6C3E66501142}"/>
              </a:ext>
            </a:extLst>
          </p:cNvPr>
          <p:cNvSpPr/>
          <p:nvPr/>
        </p:nvSpPr>
        <p:spPr>
          <a:xfrm>
            <a:off x="8784790" y="5848997"/>
            <a:ext cx="3065805" cy="339884"/>
          </a:xfrm>
          <a:prstGeom prst="snip2DiagRect">
            <a:avLst/>
          </a:prstGeom>
          <a:solidFill>
            <a:schemeClr val="tx2">
              <a:lumMod val="75000"/>
              <a:lumOff val="25000"/>
            </a:schemeClr>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Britton Plaza</a:t>
            </a:r>
          </a:p>
        </p:txBody>
      </p:sp>
    </p:spTree>
    <p:extLst>
      <p:ext uri="{BB962C8B-B14F-4D97-AF65-F5344CB8AC3E}">
        <p14:creationId xmlns:p14="http://schemas.microsoft.com/office/powerpoint/2010/main" val="13412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81CEB-3E7D-0178-EDC5-8360233D64BB}"/>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0EDD8812-B176-FDBC-B26B-DBA0C29C154E}"/>
              </a:ext>
            </a:extLst>
          </p:cNvPr>
          <p:cNvSpPr/>
          <p:nvPr/>
        </p:nvSpPr>
        <p:spPr>
          <a:xfrm>
            <a:off x="6555704" y="4877808"/>
            <a:ext cx="3208190" cy="1145853"/>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pitchFamily="2" charset="0"/>
            </a:endParaRPr>
          </a:p>
        </p:txBody>
      </p:sp>
      <p:sp>
        <p:nvSpPr>
          <p:cNvPr id="16" name="Rectangle: Rounded Corners 15">
            <a:extLst>
              <a:ext uri="{FF2B5EF4-FFF2-40B4-BE49-F238E27FC236}">
                <a16:creationId xmlns:a16="http://schemas.microsoft.com/office/drawing/2014/main" id="{FB84EB42-167F-E4D9-2C34-6A422AA2171F}"/>
              </a:ext>
            </a:extLst>
          </p:cNvPr>
          <p:cNvSpPr/>
          <p:nvPr/>
        </p:nvSpPr>
        <p:spPr>
          <a:xfrm>
            <a:off x="6295150" y="3505512"/>
            <a:ext cx="3699251" cy="1224304"/>
          </a:xfrm>
          <a:prstGeom prst="round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map of a mall">
            <a:extLst>
              <a:ext uri="{FF2B5EF4-FFF2-40B4-BE49-F238E27FC236}">
                <a16:creationId xmlns:a16="http://schemas.microsoft.com/office/drawing/2014/main" id="{D4BB6CB6-EF80-E6D7-D5FD-87D3EAA39F33}"/>
              </a:ext>
            </a:extLst>
          </p:cNvPr>
          <p:cNvPicPr>
            <a:picLocks noChangeAspect="1"/>
          </p:cNvPicPr>
          <p:nvPr/>
        </p:nvPicPr>
        <p:blipFill>
          <a:blip r:embed="rId2">
            <a:extLst>
              <a:ext uri="{28A0092B-C50C-407E-A947-70E740481C1C}">
                <a14:useLocalDpi xmlns:a14="http://schemas.microsoft.com/office/drawing/2010/main" val="0"/>
              </a:ext>
            </a:extLst>
          </a:blip>
          <a:srcRect l="12277" t="81592" r="42679"/>
          <a:stretch>
            <a:fillRect/>
          </a:stretch>
        </p:blipFill>
        <p:spPr>
          <a:xfrm>
            <a:off x="6601246" y="1870002"/>
            <a:ext cx="3241874" cy="1175860"/>
          </a:xfrm>
          <a:prstGeom prst="rect">
            <a:avLst/>
          </a:prstGeom>
          <a:ln w="28575">
            <a:solidFill>
              <a:srgbClr val="4E95D9"/>
            </a:solidFill>
          </a:ln>
          <a:effectLst>
            <a:glow rad="139700">
              <a:schemeClr val="accent1">
                <a:satMod val="175000"/>
                <a:alpha val="40000"/>
              </a:schemeClr>
            </a:glow>
          </a:effectLst>
        </p:spPr>
      </p:pic>
      <p:sp>
        <p:nvSpPr>
          <p:cNvPr id="12" name="Rectangle: Rounded Corners 11">
            <a:extLst>
              <a:ext uri="{FF2B5EF4-FFF2-40B4-BE49-F238E27FC236}">
                <a16:creationId xmlns:a16="http://schemas.microsoft.com/office/drawing/2014/main" id="{A4592235-1873-C44C-F9F3-4985FB897E0F}"/>
              </a:ext>
            </a:extLst>
          </p:cNvPr>
          <p:cNvSpPr/>
          <p:nvPr/>
        </p:nvSpPr>
        <p:spPr>
          <a:xfrm>
            <a:off x="6372558" y="3445897"/>
            <a:ext cx="3699251" cy="1224304"/>
          </a:xfrm>
          <a:prstGeom prst="round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F726EEE-624F-2AC5-7008-7A59C256E263}"/>
              </a:ext>
            </a:extLst>
          </p:cNvPr>
          <p:cNvSpPr/>
          <p:nvPr/>
        </p:nvSpPr>
        <p:spPr>
          <a:xfrm>
            <a:off x="7082386" y="3285807"/>
            <a:ext cx="2246792" cy="364084"/>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Possible Tenants</a:t>
            </a:r>
          </a:p>
        </p:txBody>
      </p:sp>
      <p:pic>
        <p:nvPicPr>
          <p:cNvPr id="48" name="Picture 47" descr="A map of a mall">
            <a:extLst>
              <a:ext uri="{FF2B5EF4-FFF2-40B4-BE49-F238E27FC236}">
                <a16:creationId xmlns:a16="http://schemas.microsoft.com/office/drawing/2014/main" id="{9B5A055F-5DAE-D811-076E-13F88E43F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4280" y="2074504"/>
            <a:ext cx="4243118" cy="3765917"/>
          </a:xfrm>
          <a:prstGeom prst="rect">
            <a:avLst/>
          </a:prstGeom>
          <a:ln w="28575">
            <a:solidFill>
              <a:srgbClr val="4E95D9"/>
            </a:solidFill>
          </a:ln>
          <a:effectLst>
            <a:glow rad="139700">
              <a:schemeClr val="accent1">
                <a:satMod val="175000"/>
                <a:alpha val="40000"/>
              </a:schemeClr>
            </a:glow>
          </a:effectLst>
        </p:spPr>
      </p:pic>
      <p:sp>
        <p:nvSpPr>
          <p:cNvPr id="2" name="Title 1">
            <a:extLst>
              <a:ext uri="{FF2B5EF4-FFF2-40B4-BE49-F238E27FC236}">
                <a16:creationId xmlns:a16="http://schemas.microsoft.com/office/drawing/2014/main" id="{02F4AD32-098C-35E5-841C-370A01C75D5E}"/>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1505A323-E973-D0C9-9128-867AF8E98663}"/>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84A6216F-EC7E-91BC-67B3-675E33304D06}"/>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A398DFD7-FF37-C806-800D-2D8504D0FE7A}"/>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Site Breakdown and New Tenants</a:t>
            </a:r>
          </a:p>
        </p:txBody>
      </p:sp>
      <p:grpSp>
        <p:nvGrpSpPr>
          <p:cNvPr id="3" name="Group 2">
            <a:extLst>
              <a:ext uri="{FF2B5EF4-FFF2-40B4-BE49-F238E27FC236}">
                <a16:creationId xmlns:a16="http://schemas.microsoft.com/office/drawing/2014/main" id="{E842D761-FD5B-9B30-427B-99AA9D9EA781}"/>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DC7DC510-62BD-EF52-E57F-053E687BAEE9}"/>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81E2170A-883C-50FC-7D84-56134F0BC190}"/>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A9550BC0-B6B6-39F6-A00A-3E0C0993BA83}"/>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1CFDE424-B29E-A8D5-4021-6498DF244D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22304ED1-C461-4913-BA23-79EA0E348E1A}"/>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687AC0DA-C686-A3A1-50D9-38FDBB604C0B}"/>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20</a:t>
            </a:fld>
            <a:endParaRPr lang="en-US"/>
          </a:p>
        </p:txBody>
      </p:sp>
      <p:cxnSp>
        <p:nvCxnSpPr>
          <p:cNvPr id="15" name="Connector: Elbow 14">
            <a:extLst>
              <a:ext uri="{FF2B5EF4-FFF2-40B4-BE49-F238E27FC236}">
                <a16:creationId xmlns:a16="http://schemas.microsoft.com/office/drawing/2014/main" id="{E367618F-D40B-8D8C-9FDE-28718A891FA3}"/>
              </a:ext>
            </a:extLst>
          </p:cNvPr>
          <p:cNvCxnSpPr>
            <a:cxnSpLocks/>
            <a:stCxn id="18" idx="3"/>
            <a:endCxn id="20" idx="1"/>
          </p:cNvCxnSpPr>
          <p:nvPr/>
        </p:nvCxnSpPr>
        <p:spPr>
          <a:xfrm flipV="1">
            <a:off x="3916681" y="2457932"/>
            <a:ext cx="2684565" cy="3006364"/>
          </a:xfrm>
          <a:prstGeom prst="bentConnector3">
            <a:avLst>
              <a:gd name="adj1" fmla="val 50000"/>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EADD54FB-5524-D842-546E-832B775D405A}"/>
              </a:ext>
            </a:extLst>
          </p:cNvPr>
          <p:cNvSpPr/>
          <p:nvPr/>
        </p:nvSpPr>
        <p:spPr>
          <a:xfrm>
            <a:off x="2023111" y="5215890"/>
            <a:ext cx="1893570" cy="496811"/>
          </a:xfrm>
          <a:prstGeom prst="rect">
            <a:avLst/>
          </a:prstGeom>
          <a:solidFill>
            <a:srgbClr val="4E95D9">
              <a:alpha val="25000"/>
            </a:srgbClr>
          </a:solidFill>
          <a:ln w="28575">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descr="Badge with solid fill">
            <a:extLst>
              <a:ext uri="{FF2B5EF4-FFF2-40B4-BE49-F238E27FC236}">
                <a16:creationId xmlns:a16="http://schemas.microsoft.com/office/drawing/2014/main" id="{31E5E009-5D5E-AE56-E8BF-A01E04A519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97335" y="3716492"/>
            <a:ext cx="309982" cy="309982"/>
          </a:xfrm>
          <a:prstGeom prst="rect">
            <a:avLst/>
          </a:prstGeom>
        </p:spPr>
      </p:pic>
      <p:pic>
        <p:nvPicPr>
          <p:cNvPr id="36" name="Graphic 35" descr="Badge 1 with solid fill">
            <a:extLst>
              <a:ext uri="{FF2B5EF4-FFF2-40B4-BE49-F238E27FC236}">
                <a16:creationId xmlns:a16="http://schemas.microsoft.com/office/drawing/2014/main" id="{E87A57FC-FEEC-A3D9-C6B2-53CDED56310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22862" y="3723845"/>
            <a:ext cx="309982" cy="309982"/>
          </a:xfrm>
          <a:prstGeom prst="rect">
            <a:avLst/>
          </a:prstGeom>
        </p:spPr>
      </p:pic>
      <p:pic>
        <p:nvPicPr>
          <p:cNvPr id="42" name="Graphic 41" descr="Badge with solid fill">
            <a:extLst>
              <a:ext uri="{FF2B5EF4-FFF2-40B4-BE49-F238E27FC236}">
                <a16:creationId xmlns:a16="http://schemas.microsoft.com/office/drawing/2014/main" id="{670BC31B-A935-1E74-4D44-AD1A497F1A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50866" y="2213057"/>
            <a:ext cx="256032" cy="256032"/>
          </a:xfrm>
          <a:prstGeom prst="rect">
            <a:avLst/>
          </a:prstGeom>
        </p:spPr>
      </p:pic>
      <p:pic>
        <p:nvPicPr>
          <p:cNvPr id="44" name="Graphic 43" descr="Badge 1 with solid fill">
            <a:extLst>
              <a:ext uri="{FF2B5EF4-FFF2-40B4-BE49-F238E27FC236}">
                <a16:creationId xmlns:a16="http://schemas.microsoft.com/office/drawing/2014/main" id="{40145029-1998-C81B-3C33-442FBCD5914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24425" y="2336231"/>
            <a:ext cx="256032" cy="256032"/>
          </a:xfrm>
          <a:prstGeom prst="rect">
            <a:avLst/>
          </a:prstGeom>
        </p:spPr>
      </p:pic>
      <p:sp>
        <p:nvSpPr>
          <p:cNvPr id="22" name="Rectangle 21">
            <a:extLst>
              <a:ext uri="{FF2B5EF4-FFF2-40B4-BE49-F238E27FC236}">
                <a16:creationId xmlns:a16="http://schemas.microsoft.com/office/drawing/2014/main" id="{8EE6CFC9-307A-EAA5-DD99-3878A6213B12}"/>
              </a:ext>
            </a:extLst>
          </p:cNvPr>
          <p:cNvSpPr/>
          <p:nvPr/>
        </p:nvSpPr>
        <p:spPr>
          <a:xfrm>
            <a:off x="6618088" y="4830291"/>
            <a:ext cx="3208190" cy="1145853"/>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latin typeface="Montserrat" panose="00000500000000000000" pitchFamily="2" charset="0"/>
              </a:rPr>
              <a:t>Relocation of parking here and west of new Burlington creates net zero change in space availability or car flow</a:t>
            </a:r>
          </a:p>
        </p:txBody>
      </p:sp>
      <p:pic>
        <p:nvPicPr>
          <p:cNvPr id="3076" name="Picture 4" descr="Dollar Tree logo and symbol, meaning, history, PNG">
            <a:extLst>
              <a:ext uri="{FF2B5EF4-FFF2-40B4-BE49-F238E27FC236}">
                <a16:creationId xmlns:a16="http://schemas.microsoft.com/office/drawing/2014/main" id="{01943C0E-B244-F9A9-5371-0F1626DC89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43620" y="3781827"/>
            <a:ext cx="1299500" cy="730969"/>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5C9BCAE5-53DD-7334-0F57-8DF9F0FB8965}"/>
              </a:ext>
            </a:extLst>
          </p:cNvPr>
          <p:cNvSpPr/>
          <p:nvPr/>
        </p:nvSpPr>
        <p:spPr>
          <a:xfrm>
            <a:off x="4786418" y="-859895"/>
            <a:ext cx="595646" cy="628650"/>
          </a:xfrm>
          <a:prstGeom prst="rect">
            <a:avLst/>
          </a:prstGeom>
          <a:solidFill>
            <a:srgbClr val="4E95D9">
              <a:alpha val="25000"/>
            </a:srgbClr>
          </a:solidFill>
          <a:ln w="28575">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94249F6-3F58-FC7F-3E0E-A7221BB9A784}"/>
              </a:ext>
            </a:extLst>
          </p:cNvPr>
          <p:cNvSpPr/>
          <p:nvPr/>
        </p:nvSpPr>
        <p:spPr>
          <a:xfrm>
            <a:off x="3292498" y="-921578"/>
            <a:ext cx="379495" cy="591273"/>
          </a:xfrm>
          <a:prstGeom prst="rect">
            <a:avLst/>
          </a:prstGeom>
          <a:solidFill>
            <a:srgbClr val="4E95D9">
              <a:alpha val="25000"/>
            </a:srgbClr>
          </a:solidFill>
          <a:ln w="28575">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8" name="Picture 14" descr="New adidas Performance logo">
            <a:extLst>
              <a:ext uri="{FF2B5EF4-FFF2-40B4-BE49-F238E27FC236}">
                <a16:creationId xmlns:a16="http://schemas.microsoft.com/office/drawing/2014/main" id="{568D00EE-25DA-A3AC-C36C-A1EC218EB52E}"/>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77853" y="3486297"/>
            <a:ext cx="1616077" cy="1212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1097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01BD4-CC85-34D6-259A-4FAAF360BA70}"/>
            </a:ext>
          </a:extLst>
        </p:cNvPr>
        <p:cNvGrpSpPr/>
        <p:nvPr/>
      </p:nvGrpSpPr>
      <p:grpSpPr>
        <a:xfrm>
          <a:off x="0" y="0"/>
          <a:ext cx="0" cy="0"/>
          <a:chOff x="0" y="0"/>
          <a:chExt cx="0" cy="0"/>
        </a:xfrm>
      </p:grpSpPr>
      <p:sp>
        <p:nvSpPr>
          <p:cNvPr id="108" name="Rectangle: Rounded Corners 107">
            <a:extLst>
              <a:ext uri="{FF2B5EF4-FFF2-40B4-BE49-F238E27FC236}">
                <a16:creationId xmlns:a16="http://schemas.microsoft.com/office/drawing/2014/main" id="{02F3DEDA-E489-3FF3-05D7-39976218CFD3}"/>
              </a:ext>
            </a:extLst>
          </p:cNvPr>
          <p:cNvSpPr/>
          <p:nvPr/>
        </p:nvSpPr>
        <p:spPr>
          <a:xfrm>
            <a:off x="9435732" y="2590124"/>
            <a:ext cx="2619153" cy="2864156"/>
          </a:xfrm>
          <a:prstGeom prst="round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Rounded Corners 106">
            <a:extLst>
              <a:ext uri="{FF2B5EF4-FFF2-40B4-BE49-F238E27FC236}">
                <a16:creationId xmlns:a16="http://schemas.microsoft.com/office/drawing/2014/main" id="{2896C4A1-ABDE-0E21-3C73-F469995A8B46}"/>
              </a:ext>
            </a:extLst>
          </p:cNvPr>
          <p:cNvSpPr/>
          <p:nvPr/>
        </p:nvSpPr>
        <p:spPr>
          <a:xfrm>
            <a:off x="517378" y="4113585"/>
            <a:ext cx="2743200" cy="1224304"/>
          </a:xfrm>
          <a:prstGeom prst="roundRect">
            <a:avLst/>
          </a:prstGeom>
          <a:solidFill>
            <a:srgbClr val="FFFFFF"/>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descr="A map of a mall">
            <a:extLst>
              <a:ext uri="{FF2B5EF4-FFF2-40B4-BE49-F238E27FC236}">
                <a16:creationId xmlns:a16="http://schemas.microsoft.com/office/drawing/2014/main" id="{DA43CE92-337F-4B68-C40E-94C4FA8F6F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1002" y="1856039"/>
            <a:ext cx="4243118" cy="3765917"/>
          </a:xfrm>
          <a:prstGeom prst="rect">
            <a:avLst/>
          </a:prstGeom>
          <a:ln w="28575">
            <a:solidFill>
              <a:srgbClr val="4E95D9"/>
            </a:solidFill>
          </a:ln>
          <a:effectLst>
            <a:glow rad="139700">
              <a:schemeClr val="accent1">
                <a:satMod val="175000"/>
                <a:alpha val="40000"/>
              </a:schemeClr>
            </a:glow>
          </a:effectLst>
        </p:spPr>
      </p:pic>
      <p:sp>
        <p:nvSpPr>
          <p:cNvPr id="2" name="Title 1">
            <a:extLst>
              <a:ext uri="{FF2B5EF4-FFF2-40B4-BE49-F238E27FC236}">
                <a16:creationId xmlns:a16="http://schemas.microsoft.com/office/drawing/2014/main" id="{5E04596E-6854-F7C4-0362-F00306DAEBB5}"/>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3838EECD-AE58-E607-AFB4-A8FD949C2E5C}"/>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641CF11D-3746-A592-24D2-5E91C58E9A11}"/>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8C168888-9D65-8EC2-58CB-C45A4C174CF6}"/>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Remaining Tenants and Vacancy</a:t>
            </a:r>
          </a:p>
        </p:txBody>
      </p:sp>
      <p:grpSp>
        <p:nvGrpSpPr>
          <p:cNvPr id="3" name="Group 2">
            <a:extLst>
              <a:ext uri="{FF2B5EF4-FFF2-40B4-BE49-F238E27FC236}">
                <a16:creationId xmlns:a16="http://schemas.microsoft.com/office/drawing/2014/main" id="{6CC041BE-6046-E528-86E6-ABAF24B55E54}"/>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955F4904-0134-AB97-235E-8972806F8557}"/>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863097B9-3196-9FD3-BC12-2555235B169A}"/>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196C2635-1A64-5325-70D3-B7B58DAB3168}"/>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2F2CD12B-FCBF-423B-1B55-C3DBEC3823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9FAD6539-66C1-7C9D-E2B8-783BAC892733}"/>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6E2E9507-F826-5297-DDB0-B194B4AE7594}"/>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21</a:t>
            </a:fld>
            <a:endParaRPr lang="en-US"/>
          </a:p>
        </p:txBody>
      </p:sp>
      <p:sp>
        <p:nvSpPr>
          <p:cNvPr id="47" name="Rectangle 46">
            <a:extLst>
              <a:ext uri="{FF2B5EF4-FFF2-40B4-BE49-F238E27FC236}">
                <a16:creationId xmlns:a16="http://schemas.microsoft.com/office/drawing/2014/main" id="{59E48977-DC55-C651-3471-3640922741B5}"/>
              </a:ext>
            </a:extLst>
          </p:cNvPr>
          <p:cNvSpPr/>
          <p:nvPr/>
        </p:nvSpPr>
        <p:spPr>
          <a:xfrm>
            <a:off x="6595648" y="2380084"/>
            <a:ext cx="677561" cy="2242185"/>
          </a:xfrm>
          <a:prstGeom prst="rect">
            <a:avLst/>
          </a:prstGeom>
          <a:solidFill>
            <a:srgbClr val="4E95D9">
              <a:alpha val="25000"/>
            </a:srgbClr>
          </a:solidFill>
          <a:ln w="28575">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6197916E-9806-8204-773A-142BD6595E39}"/>
              </a:ext>
            </a:extLst>
          </p:cNvPr>
          <p:cNvSpPr/>
          <p:nvPr/>
        </p:nvSpPr>
        <p:spPr>
          <a:xfrm>
            <a:off x="4386701" y="2344375"/>
            <a:ext cx="1165860" cy="591273"/>
          </a:xfrm>
          <a:prstGeom prst="rect">
            <a:avLst/>
          </a:prstGeom>
          <a:solidFill>
            <a:srgbClr val="4E95D9">
              <a:alpha val="25000"/>
            </a:srgbClr>
          </a:solidFill>
          <a:ln w="28575">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67" descr="A map of a mall">
            <a:extLst>
              <a:ext uri="{FF2B5EF4-FFF2-40B4-BE49-F238E27FC236}">
                <a16:creationId xmlns:a16="http://schemas.microsoft.com/office/drawing/2014/main" id="{6D1DA600-0A35-7838-9934-4F3636D03A4E}"/>
              </a:ext>
            </a:extLst>
          </p:cNvPr>
          <p:cNvPicPr>
            <a:picLocks noChangeAspect="1"/>
          </p:cNvPicPr>
          <p:nvPr/>
        </p:nvPicPr>
        <p:blipFill>
          <a:blip r:embed="rId2">
            <a:extLst>
              <a:ext uri="{28A0092B-C50C-407E-A947-70E740481C1C}">
                <a14:useLocalDpi xmlns:a14="http://schemas.microsoft.com/office/drawing/2010/main" val="0"/>
              </a:ext>
            </a:extLst>
          </a:blip>
          <a:srcRect l="73870" t="14175" r="9443" b="25389"/>
          <a:stretch>
            <a:fillRect/>
          </a:stretch>
        </p:blipFill>
        <p:spPr>
          <a:xfrm>
            <a:off x="7939255" y="1877281"/>
            <a:ext cx="1301819" cy="3786449"/>
          </a:xfrm>
          <a:prstGeom prst="rect">
            <a:avLst/>
          </a:prstGeom>
          <a:ln w="28575">
            <a:solidFill>
              <a:srgbClr val="4E95D9"/>
            </a:solidFill>
          </a:ln>
          <a:effectLst>
            <a:glow rad="139700">
              <a:schemeClr val="accent1">
                <a:satMod val="175000"/>
                <a:alpha val="40000"/>
              </a:schemeClr>
            </a:glow>
          </a:effectLst>
        </p:spPr>
      </p:pic>
      <p:pic>
        <p:nvPicPr>
          <p:cNvPr id="69" name="Picture 68" descr="A map of a mall">
            <a:extLst>
              <a:ext uri="{FF2B5EF4-FFF2-40B4-BE49-F238E27FC236}">
                <a16:creationId xmlns:a16="http://schemas.microsoft.com/office/drawing/2014/main" id="{80160BB3-6A3B-AEF0-7E77-73929DDBC3B6}"/>
              </a:ext>
            </a:extLst>
          </p:cNvPr>
          <p:cNvPicPr>
            <a:picLocks noChangeAspect="1"/>
          </p:cNvPicPr>
          <p:nvPr/>
        </p:nvPicPr>
        <p:blipFill>
          <a:blip r:embed="rId2">
            <a:extLst>
              <a:ext uri="{28A0092B-C50C-407E-A947-70E740481C1C}">
                <a14:useLocalDpi xmlns:a14="http://schemas.microsoft.com/office/drawing/2010/main" val="0"/>
              </a:ext>
            </a:extLst>
          </a:blip>
          <a:srcRect l="22026" t="12193" r="49555" b="70305"/>
          <a:stretch>
            <a:fillRect/>
          </a:stretch>
        </p:blipFill>
        <p:spPr>
          <a:xfrm>
            <a:off x="921126" y="2096595"/>
            <a:ext cx="1851849" cy="1012226"/>
          </a:xfrm>
          <a:prstGeom prst="rect">
            <a:avLst/>
          </a:prstGeom>
          <a:ln w="28575">
            <a:solidFill>
              <a:srgbClr val="4E95D9"/>
            </a:solidFill>
          </a:ln>
          <a:effectLst>
            <a:glow rad="139700">
              <a:schemeClr val="accent1">
                <a:satMod val="175000"/>
                <a:alpha val="40000"/>
              </a:schemeClr>
            </a:glow>
          </a:effectLst>
        </p:spPr>
      </p:pic>
      <p:sp>
        <p:nvSpPr>
          <p:cNvPr id="16" name="Rectangle: Rounded Corners 15">
            <a:extLst>
              <a:ext uri="{FF2B5EF4-FFF2-40B4-BE49-F238E27FC236}">
                <a16:creationId xmlns:a16="http://schemas.microsoft.com/office/drawing/2014/main" id="{BD95E5E3-A92E-E260-1062-C856E08F7B3D}"/>
              </a:ext>
            </a:extLst>
          </p:cNvPr>
          <p:cNvSpPr/>
          <p:nvPr/>
        </p:nvSpPr>
        <p:spPr>
          <a:xfrm>
            <a:off x="543318" y="4026773"/>
            <a:ext cx="2743200" cy="1224304"/>
          </a:xfrm>
          <a:prstGeom prst="round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687D559-BD4D-21A9-1E0E-A9939339B85B}"/>
              </a:ext>
            </a:extLst>
          </p:cNvPr>
          <p:cNvSpPr/>
          <p:nvPr/>
        </p:nvSpPr>
        <p:spPr>
          <a:xfrm>
            <a:off x="791522" y="3795559"/>
            <a:ext cx="2246792" cy="364084"/>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Possible Tenant</a:t>
            </a:r>
          </a:p>
        </p:txBody>
      </p:sp>
      <p:sp>
        <p:nvSpPr>
          <p:cNvPr id="24" name="Rectangle 23">
            <a:extLst>
              <a:ext uri="{FF2B5EF4-FFF2-40B4-BE49-F238E27FC236}">
                <a16:creationId xmlns:a16="http://schemas.microsoft.com/office/drawing/2014/main" id="{EE652813-281E-1662-C621-1106CDA20D24}"/>
              </a:ext>
            </a:extLst>
          </p:cNvPr>
          <p:cNvSpPr/>
          <p:nvPr/>
        </p:nvSpPr>
        <p:spPr>
          <a:xfrm>
            <a:off x="2169795" y="2139316"/>
            <a:ext cx="546117" cy="901616"/>
          </a:xfrm>
          <a:prstGeom prst="rect">
            <a:avLst/>
          </a:prstGeom>
          <a:solidFill>
            <a:schemeClr val="tx2">
              <a:lumMod val="25000"/>
              <a:lumOff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Badge 1 with solid fill">
            <a:extLst>
              <a:ext uri="{FF2B5EF4-FFF2-40B4-BE49-F238E27FC236}">
                <a16:creationId xmlns:a16="http://schemas.microsoft.com/office/drawing/2014/main" id="{14F1F993-8675-F491-3B80-035171AD32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033" y="4444891"/>
            <a:ext cx="256032" cy="256032"/>
          </a:xfrm>
          <a:prstGeom prst="rect">
            <a:avLst/>
          </a:prstGeom>
        </p:spPr>
      </p:pic>
      <p:pic>
        <p:nvPicPr>
          <p:cNvPr id="26" name="Graphic 25" descr="Badge 1 with solid fill">
            <a:extLst>
              <a:ext uri="{FF2B5EF4-FFF2-40B4-BE49-F238E27FC236}">
                <a16:creationId xmlns:a16="http://schemas.microsoft.com/office/drawing/2014/main" id="{1E59C302-379F-12EB-4283-20FFDCF420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91517" y="6595353"/>
            <a:ext cx="256032" cy="256032"/>
          </a:xfrm>
          <a:prstGeom prst="rect">
            <a:avLst/>
          </a:prstGeom>
        </p:spPr>
      </p:pic>
      <p:pic>
        <p:nvPicPr>
          <p:cNvPr id="5128" name="Picture 8" descr="Ashley Furniture HomeStore Logo, symbol, meaning, history, PNG, brand">
            <a:extLst>
              <a:ext uri="{FF2B5EF4-FFF2-40B4-BE49-F238E27FC236}">
                <a16:creationId xmlns:a16="http://schemas.microsoft.com/office/drawing/2014/main" id="{18CE53E7-A10C-6896-33BE-40E98C1717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5284" y="4167921"/>
            <a:ext cx="1439948" cy="809971"/>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Rounded Corners 29">
            <a:extLst>
              <a:ext uri="{FF2B5EF4-FFF2-40B4-BE49-F238E27FC236}">
                <a16:creationId xmlns:a16="http://schemas.microsoft.com/office/drawing/2014/main" id="{80ED0AB1-EE17-8A9A-1D7D-1387E5F031FE}"/>
              </a:ext>
            </a:extLst>
          </p:cNvPr>
          <p:cNvSpPr/>
          <p:nvPr/>
        </p:nvSpPr>
        <p:spPr>
          <a:xfrm>
            <a:off x="9396711" y="2502674"/>
            <a:ext cx="2619153" cy="2864156"/>
          </a:xfrm>
          <a:prstGeom prst="round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66881B0-22E8-236F-925A-DFC64A6EFC28}"/>
              </a:ext>
            </a:extLst>
          </p:cNvPr>
          <p:cNvSpPr/>
          <p:nvPr/>
        </p:nvSpPr>
        <p:spPr>
          <a:xfrm>
            <a:off x="9619533" y="2419176"/>
            <a:ext cx="2246792" cy="364084"/>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Montserrat" panose="00000500000000000000" pitchFamily="2" charset="0"/>
              </a:rPr>
              <a:t>Possible Tenants</a:t>
            </a:r>
          </a:p>
        </p:txBody>
      </p:sp>
      <p:sp>
        <p:nvSpPr>
          <p:cNvPr id="33" name="Rectangle 32">
            <a:extLst>
              <a:ext uri="{FF2B5EF4-FFF2-40B4-BE49-F238E27FC236}">
                <a16:creationId xmlns:a16="http://schemas.microsoft.com/office/drawing/2014/main" id="{B5D59B9F-3F5D-16BB-B92E-CA3CC1259F81}"/>
              </a:ext>
            </a:extLst>
          </p:cNvPr>
          <p:cNvSpPr/>
          <p:nvPr/>
        </p:nvSpPr>
        <p:spPr>
          <a:xfrm>
            <a:off x="8577378" y="4367443"/>
            <a:ext cx="594795" cy="77448"/>
          </a:xfrm>
          <a:prstGeom prst="rect">
            <a:avLst/>
          </a:prstGeom>
          <a:solidFill>
            <a:schemeClr val="tx2">
              <a:lumMod val="25000"/>
              <a:lumOff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9AFABE2-5C80-BEEE-02A4-ACED1E67F5D3}"/>
              </a:ext>
            </a:extLst>
          </p:cNvPr>
          <p:cNvSpPr/>
          <p:nvPr/>
        </p:nvSpPr>
        <p:spPr>
          <a:xfrm>
            <a:off x="7982583" y="4444892"/>
            <a:ext cx="1189590" cy="385716"/>
          </a:xfrm>
          <a:prstGeom prst="rect">
            <a:avLst/>
          </a:prstGeom>
          <a:solidFill>
            <a:schemeClr val="tx2">
              <a:lumMod val="25000"/>
              <a:lumOff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DD8C0F5-1137-59E5-57B3-CA08A47182FA}"/>
              </a:ext>
            </a:extLst>
          </p:cNvPr>
          <p:cNvSpPr/>
          <p:nvPr/>
        </p:nvSpPr>
        <p:spPr>
          <a:xfrm>
            <a:off x="8140202" y="5128601"/>
            <a:ext cx="780062" cy="122476"/>
          </a:xfrm>
          <a:prstGeom prst="rect">
            <a:avLst/>
          </a:prstGeom>
          <a:solidFill>
            <a:schemeClr val="tx2">
              <a:lumMod val="25000"/>
              <a:lumOff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CB79A3B7-0D6F-C441-814E-95BA3312B673}"/>
              </a:ext>
            </a:extLst>
          </p:cNvPr>
          <p:cNvSpPr/>
          <p:nvPr/>
        </p:nvSpPr>
        <p:spPr>
          <a:xfrm>
            <a:off x="8583770" y="4424371"/>
            <a:ext cx="582009" cy="8390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6339074-6C76-920B-0370-E2479421ED03}"/>
              </a:ext>
            </a:extLst>
          </p:cNvPr>
          <p:cNvSpPr/>
          <p:nvPr/>
        </p:nvSpPr>
        <p:spPr>
          <a:xfrm>
            <a:off x="8942499" y="1926077"/>
            <a:ext cx="223280" cy="264673"/>
          </a:xfrm>
          <a:prstGeom prst="rect">
            <a:avLst/>
          </a:prstGeom>
          <a:solidFill>
            <a:schemeClr val="tx2">
              <a:lumMod val="25000"/>
              <a:lumOff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Graphic 39" descr="Badge 1 with solid fill">
            <a:extLst>
              <a:ext uri="{FF2B5EF4-FFF2-40B4-BE49-F238E27FC236}">
                <a16:creationId xmlns:a16="http://schemas.microsoft.com/office/drawing/2014/main" id="{C2BE2B57-FAFF-CBBF-C50A-4AA2E590D2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28786" y="2462960"/>
            <a:ext cx="256032" cy="256032"/>
          </a:xfrm>
          <a:prstGeom prst="rect">
            <a:avLst/>
          </a:prstGeom>
        </p:spPr>
      </p:pic>
      <p:sp>
        <p:nvSpPr>
          <p:cNvPr id="41" name="Rectangle 40">
            <a:extLst>
              <a:ext uri="{FF2B5EF4-FFF2-40B4-BE49-F238E27FC236}">
                <a16:creationId xmlns:a16="http://schemas.microsoft.com/office/drawing/2014/main" id="{0B4F5200-FC82-1F2B-4DD9-416F533D8B35}"/>
              </a:ext>
            </a:extLst>
          </p:cNvPr>
          <p:cNvSpPr/>
          <p:nvPr/>
        </p:nvSpPr>
        <p:spPr>
          <a:xfrm>
            <a:off x="8675222" y="1922131"/>
            <a:ext cx="245042" cy="395019"/>
          </a:xfrm>
          <a:prstGeom prst="rect">
            <a:avLst/>
          </a:prstGeom>
          <a:solidFill>
            <a:schemeClr val="tx2">
              <a:lumMod val="25000"/>
              <a:lumOff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F5F0073-4003-DF88-7C93-8B6917D03077}"/>
              </a:ext>
            </a:extLst>
          </p:cNvPr>
          <p:cNvSpPr/>
          <p:nvPr/>
        </p:nvSpPr>
        <p:spPr>
          <a:xfrm>
            <a:off x="8781107" y="2204942"/>
            <a:ext cx="384672" cy="214702"/>
          </a:xfrm>
          <a:prstGeom prst="rect">
            <a:avLst/>
          </a:prstGeom>
          <a:solidFill>
            <a:schemeClr val="tx2">
              <a:lumMod val="25000"/>
              <a:lumOff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CCEA50F-B155-E8F6-0F41-1E76A493602F}"/>
              </a:ext>
            </a:extLst>
          </p:cNvPr>
          <p:cNvSpPr/>
          <p:nvPr/>
        </p:nvSpPr>
        <p:spPr>
          <a:xfrm>
            <a:off x="8719219" y="2174732"/>
            <a:ext cx="187299" cy="12903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Graphic 48" descr="Badge with solid fill">
            <a:extLst>
              <a:ext uri="{FF2B5EF4-FFF2-40B4-BE49-F238E27FC236}">
                <a16:creationId xmlns:a16="http://schemas.microsoft.com/office/drawing/2014/main" id="{F30AD2D5-01D7-0F88-3400-43238F5C39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54934" y="1958437"/>
            <a:ext cx="206587" cy="206587"/>
          </a:xfrm>
          <a:prstGeom prst="rect">
            <a:avLst/>
          </a:prstGeom>
        </p:spPr>
      </p:pic>
      <p:pic>
        <p:nvPicPr>
          <p:cNvPr id="51" name="Graphic 50" descr="Badge 3 with solid fill">
            <a:extLst>
              <a:ext uri="{FF2B5EF4-FFF2-40B4-BE49-F238E27FC236}">
                <a16:creationId xmlns:a16="http://schemas.microsoft.com/office/drawing/2014/main" id="{E4880EA2-6CE1-906D-BDDB-54E32B74F5A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670964" y="1997119"/>
            <a:ext cx="245042" cy="245042"/>
          </a:xfrm>
          <a:prstGeom prst="rect">
            <a:avLst/>
          </a:prstGeom>
        </p:spPr>
      </p:pic>
      <p:pic>
        <p:nvPicPr>
          <p:cNvPr id="59" name="Graphic 58" descr="Badge with solid fill">
            <a:extLst>
              <a:ext uri="{FF2B5EF4-FFF2-40B4-BE49-F238E27FC236}">
                <a16:creationId xmlns:a16="http://schemas.microsoft.com/office/drawing/2014/main" id="{4CFDB829-BECA-A2A0-1586-76BEF69083F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43652" y="3077549"/>
            <a:ext cx="309982" cy="309982"/>
          </a:xfrm>
          <a:prstGeom prst="rect">
            <a:avLst/>
          </a:prstGeom>
        </p:spPr>
      </p:pic>
      <p:pic>
        <p:nvPicPr>
          <p:cNvPr id="60" name="Graphic 59" descr="Badge 3 with solid fill">
            <a:extLst>
              <a:ext uri="{FF2B5EF4-FFF2-40B4-BE49-F238E27FC236}">
                <a16:creationId xmlns:a16="http://schemas.microsoft.com/office/drawing/2014/main" id="{4FF3F647-022C-7FF6-1666-392FBF8F632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710256" y="3069821"/>
            <a:ext cx="309982" cy="309982"/>
          </a:xfrm>
          <a:prstGeom prst="rect">
            <a:avLst/>
          </a:prstGeom>
        </p:spPr>
      </p:pic>
      <p:pic>
        <p:nvPicPr>
          <p:cNvPr id="61" name="Graphic 60" descr="Badge 4 with solid fill">
            <a:extLst>
              <a:ext uri="{FF2B5EF4-FFF2-40B4-BE49-F238E27FC236}">
                <a16:creationId xmlns:a16="http://schemas.microsoft.com/office/drawing/2014/main" id="{46627288-3670-A2B4-624D-37FC85E6956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543652" y="3990670"/>
            <a:ext cx="309982" cy="309982"/>
          </a:xfrm>
          <a:prstGeom prst="rect">
            <a:avLst/>
          </a:prstGeom>
        </p:spPr>
      </p:pic>
      <p:pic>
        <p:nvPicPr>
          <p:cNvPr id="62" name="Graphic 61" descr="Badge 5 with solid fill">
            <a:extLst>
              <a:ext uri="{FF2B5EF4-FFF2-40B4-BE49-F238E27FC236}">
                <a16:creationId xmlns:a16="http://schemas.microsoft.com/office/drawing/2014/main" id="{D586D42F-1E72-9637-01A9-8F024E34F63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710256" y="3991268"/>
            <a:ext cx="309982" cy="309982"/>
          </a:xfrm>
          <a:prstGeom prst="rect">
            <a:avLst/>
          </a:prstGeom>
        </p:spPr>
      </p:pic>
      <p:pic>
        <p:nvPicPr>
          <p:cNvPr id="5134" name="Picture 14" descr="Auntie Anne's">
            <a:extLst>
              <a:ext uri="{FF2B5EF4-FFF2-40B4-BE49-F238E27FC236}">
                <a16:creationId xmlns:a16="http://schemas.microsoft.com/office/drawing/2014/main" id="{C9F8600B-DD2A-6F53-A7C9-77778DE2A1E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773360" y="3806235"/>
            <a:ext cx="910956" cy="910956"/>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descr="A yellow and brown shield with a letter on it&#10;&#10;AI-generated content may be incorrect.">
            <a:extLst>
              <a:ext uri="{FF2B5EF4-FFF2-40B4-BE49-F238E27FC236}">
                <a16:creationId xmlns:a16="http://schemas.microsoft.com/office/drawing/2014/main" id="{720ECF3A-2D4D-EFFE-8355-5F908ADB9AE2}"/>
              </a:ext>
            </a:extLst>
          </p:cNvPr>
          <p:cNvPicPr>
            <a:picLocks noChangeAspect="1"/>
          </p:cNvPicPr>
          <p:nvPr/>
        </p:nvPicPr>
        <p:blipFill>
          <a:blip r:embed="rId16">
            <a:extLst>
              <a:ext uri="{28A0092B-C50C-407E-A947-70E740481C1C}">
                <a14:useLocalDpi xmlns:a14="http://schemas.microsoft.com/office/drawing/2010/main" val="0"/>
              </a:ext>
              <a:ext uri="{837473B0-CC2E-450A-ABE3-18F120FF3D39}">
                <a1611:picAttrSrcUrl xmlns:a1611="http://schemas.microsoft.com/office/drawing/2016/11/main" r:id="rId17"/>
              </a:ext>
            </a:extLst>
          </a:blip>
          <a:stretch>
            <a:fillRect/>
          </a:stretch>
        </p:blipFill>
        <p:spPr>
          <a:xfrm>
            <a:off x="10009271" y="2971747"/>
            <a:ext cx="476715" cy="563682"/>
          </a:xfrm>
          <a:prstGeom prst="rect">
            <a:avLst/>
          </a:prstGeom>
        </p:spPr>
      </p:pic>
      <p:sp>
        <p:nvSpPr>
          <p:cNvPr id="73" name="TextBox 72">
            <a:extLst>
              <a:ext uri="{FF2B5EF4-FFF2-40B4-BE49-F238E27FC236}">
                <a16:creationId xmlns:a16="http://schemas.microsoft.com/office/drawing/2014/main" id="{B9EC877B-9C20-EA80-BCC9-E56E0855BD35}"/>
              </a:ext>
            </a:extLst>
          </p:cNvPr>
          <p:cNvSpPr txBox="1"/>
          <p:nvPr/>
        </p:nvSpPr>
        <p:spPr>
          <a:xfrm>
            <a:off x="6458212" y="-12138961"/>
            <a:ext cx="185415" cy="6878806"/>
          </a:xfrm>
          <a:prstGeom prst="rect">
            <a:avLst/>
          </a:prstGeom>
          <a:noFill/>
        </p:spPr>
        <p:txBody>
          <a:bodyPr wrap="square" rtlCol="0">
            <a:spAutoFit/>
          </a:bodyPr>
          <a:lstStyle/>
          <a:p>
            <a:r>
              <a:rPr lang="en-US" sz="900">
                <a:hlinkClick r:id="rId17" tooltip="https://windytheplaneh.deviantart.com/art/Ups-Logo-the-1-that-comes-from-the-official-site-612047519"/>
              </a:rPr>
              <a:t>This Photo</a:t>
            </a:r>
            <a:r>
              <a:rPr lang="en-US" sz="900"/>
              <a:t> by Unknown Author is licensed under </a:t>
            </a:r>
            <a:r>
              <a:rPr lang="en-US" sz="900">
                <a:hlinkClick r:id="rId18" tooltip="https://creativecommons.org/licenses/by-nc-nd/3.0/"/>
              </a:rPr>
              <a:t>CC BY-NC-ND</a:t>
            </a:r>
            <a:endParaRPr lang="en-US" sz="900"/>
          </a:p>
        </p:txBody>
      </p:sp>
      <p:cxnSp>
        <p:nvCxnSpPr>
          <p:cNvPr id="85" name="Connector: Elbow 84">
            <a:extLst>
              <a:ext uri="{FF2B5EF4-FFF2-40B4-BE49-F238E27FC236}">
                <a16:creationId xmlns:a16="http://schemas.microsoft.com/office/drawing/2014/main" id="{6B56FFC7-B5BE-D807-C494-60232F1B0970}"/>
              </a:ext>
            </a:extLst>
          </p:cNvPr>
          <p:cNvCxnSpPr>
            <a:cxnSpLocks/>
            <a:stCxn id="63" idx="1"/>
            <a:endCxn id="69" idx="3"/>
          </p:cNvCxnSpPr>
          <p:nvPr/>
        </p:nvCxnSpPr>
        <p:spPr>
          <a:xfrm rot="10800000">
            <a:off x="2772975" y="2602708"/>
            <a:ext cx="1613726" cy="37304"/>
          </a:xfrm>
          <a:prstGeom prst="bentConnector3">
            <a:avLst>
              <a:gd name="adj1" fmla="val 53673"/>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cxnSp>
        <p:nvCxnSpPr>
          <p:cNvPr id="91" name="Connector: Elbow 90">
            <a:extLst>
              <a:ext uri="{FF2B5EF4-FFF2-40B4-BE49-F238E27FC236}">
                <a16:creationId xmlns:a16="http://schemas.microsoft.com/office/drawing/2014/main" id="{55541D96-7DED-3190-DA83-1A931B775E2F}"/>
              </a:ext>
            </a:extLst>
          </p:cNvPr>
          <p:cNvCxnSpPr>
            <a:cxnSpLocks/>
            <a:endCxn id="68" idx="1"/>
          </p:cNvCxnSpPr>
          <p:nvPr/>
        </p:nvCxnSpPr>
        <p:spPr>
          <a:xfrm>
            <a:off x="7287954" y="3478130"/>
            <a:ext cx="651301" cy="292376"/>
          </a:xfrm>
          <a:prstGeom prst="bentConnector3">
            <a:avLst>
              <a:gd name="adj1" fmla="val 34401"/>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12" name="Freeform: Shape 11">
            <a:extLst>
              <a:ext uri="{FF2B5EF4-FFF2-40B4-BE49-F238E27FC236}">
                <a16:creationId xmlns:a16="http://schemas.microsoft.com/office/drawing/2014/main" id="{65B099BD-8C3D-6E5B-1F37-0E9B664EAA27}"/>
              </a:ext>
            </a:extLst>
          </p:cNvPr>
          <p:cNvSpPr/>
          <p:nvPr/>
        </p:nvSpPr>
        <p:spPr>
          <a:xfrm>
            <a:off x="8774430" y="2419350"/>
            <a:ext cx="398145" cy="209550"/>
          </a:xfrm>
          <a:custGeom>
            <a:avLst/>
            <a:gdLst>
              <a:gd name="connsiteX0" fmla="*/ 0 w 398145"/>
              <a:gd name="connsiteY0" fmla="*/ 0 h 209550"/>
              <a:gd name="connsiteX1" fmla="*/ 0 w 398145"/>
              <a:gd name="connsiteY1" fmla="*/ 209550 h 209550"/>
              <a:gd name="connsiteX2" fmla="*/ 291465 w 398145"/>
              <a:gd name="connsiteY2" fmla="*/ 209550 h 209550"/>
              <a:gd name="connsiteX3" fmla="*/ 291465 w 398145"/>
              <a:gd name="connsiteY3" fmla="*/ 148590 h 209550"/>
              <a:gd name="connsiteX4" fmla="*/ 398145 w 398145"/>
              <a:gd name="connsiteY4" fmla="*/ 148590 h 209550"/>
              <a:gd name="connsiteX5" fmla="*/ 398145 w 398145"/>
              <a:gd name="connsiteY5" fmla="*/ 7620 h 209550"/>
              <a:gd name="connsiteX6" fmla="*/ 0 w 398145"/>
              <a:gd name="connsiteY6" fmla="*/ 0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8145" h="209550">
                <a:moveTo>
                  <a:pt x="0" y="0"/>
                </a:moveTo>
                <a:lnTo>
                  <a:pt x="0" y="209550"/>
                </a:lnTo>
                <a:lnTo>
                  <a:pt x="291465" y="209550"/>
                </a:lnTo>
                <a:lnTo>
                  <a:pt x="291465" y="148590"/>
                </a:lnTo>
                <a:lnTo>
                  <a:pt x="398145" y="148590"/>
                </a:lnTo>
                <a:lnTo>
                  <a:pt x="398145" y="7620"/>
                </a:lnTo>
                <a:lnTo>
                  <a:pt x="0" y="0"/>
                </a:lnTo>
                <a:close/>
              </a:path>
            </a:pathLst>
          </a:custGeom>
          <a:solidFill>
            <a:srgbClr val="A6CAE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Graphic 51" descr="Badge 4 with solid fill">
            <a:extLst>
              <a:ext uri="{FF2B5EF4-FFF2-40B4-BE49-F238E27FC236}">
                <a16:creationId xmlns:a16="http://schemas.microsoft.com/office/drawing/2014/main" id="{71C51FE8-B32D-4F78-BB7C-A6222558329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17080" y="2425674"/>
            <a:ext cx="197851" cy="197851"/>
          </a:xfrm>
          <a:prstGeom prst="rect">
            <a:avLst/>
          </a:prstGeom>
        </p:spPr>
      </p:pic>
      <p:sp>
        <p:nvSpPr>
          <p:cNvPr id="14" name="Freeform: Shape 13">
            <a:extLst>
              <a:ext uri="{FF2B5EF4-FFF2-40B4-BE49-F238E27FC236}">
                <a16:creationId xmlns:a16="http://schemas.microsoft.com/office/drawing/2014/main" id="{EEDD6957-D15B-BC5A-A4E2-DC6EADB3C02F}"/>
              </a:ext>
            </a:extLst>
          </p:cNvPr>
          <p:cNvSpPr/>
          <p:nvPr/>
        </p:nvSpPr>
        <p:spPr>
          <a:xfrm>
            <a:off x="8774430" y="2566035"/>
            <a:ext cx="400050" cy="196215"/>
          </a:xfrm>
          <a:custGeom>
            <a:avLst/>
            <a:gdLst>
              <a:gd name="connsiteX0" fmla="*/ 0 w 400050"/>
              <a:gd name="connsiteY0" fmla="*/ 60960 h 196215"/>
              <a:gd name="connsiteX1" fmla="*/ 0 w 400050"/>
              <a:gd name="connsiteY1" fmla="*/ 196215 h 196215"/>
              <a:gd name="connsiteX2" fmla="*/ 400050 w 400050"/>
              <a:gd name="connsiteY2" fmla="*/ 196215 h 196215"/>
              <a:gd name="connsiteX3" fmla="*/ 400050 w 400050"/>
              <a:gd name="connsiteY3" fmla="*/ 0 h 196215"/>
              <a:gd name="connsiteX4" fmla="*/ 293370 w 400050"/>
              <a:gd name="connsiteY4" fmla="*/ 0 h 196215"/>
              <a:gd name="connsiteX5" fmla="*/ 293370 w 400050"/>
              <a:gd name="connsiteY5" fmla="*/ 60960 h 196215"/>
              <a:gd name="connsiteX6" fmla="*/ 0 w 400050"/>
              <a:gd name="connsiteY6" fmla="*/ 60960 h 196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0050" h="196215">
                <a:moveTo>
                  <a:pt x="0" y="60960"/>
                </a:moveTo>
                <a:lnTo>
                  <a:pt x="0" y="196215"/>
                </a:lnTo>
                <a:lnTo>
                  <a:pt x="400050" y="196215"/>
                </a:lnTo>
                <a:lnTo>
                  <a:pt x="400050" y="0"/>
                </a:lnTo>
                <a:lnTo>
                  <a:pt x="293370" y="0"/>
                </a:lnTo>
                <a:lnTo>
                  <a:pt x="293370" y="60960"/>
                </a:lnTo>
                <a:lnTo>
                  <a:pt x="0" y="60960"/>
                </a:lnTo>
                <a:close/>
              </a:path>
            </a:pathLst>
          </a:custGeom>
          <a:solidFill>
            <a:srgbClr val="A6CAE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descr="Badge 5 with solid fill">
            <a:extLst>
              <a:ext uri="{FF2B5EF4-FFF2-40B4-BE49-F238E27FC236}">
                <a16:creationId xmlns:a16="http://schemas.microsoft.com/office/drawing/2014/main" id="{48121091-4FB3-A3B5-7506-E227F65CFFC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029674" y="2614295"/>
            <a:ext cx="149085" cy="149085"/>
          </a:xfrm>
          <a:prstGeom prst="rect">
            <a:avLst/>
          </a:prstGeom>
        </p:spPr>
      </p:pic>
      <p:pic>
        <p:nvPicPr>
          <p:cNvPr id="1026" name="Picture 2">
            <a:extLst>
              <a:ext uri="{FF2B5EF4-FFF2-40B4-BE49-F238E27FC236}">
                <a16:creationId xmlns:a16="http://schemas.microsoft.com/office/drawing/2014/main" id="{9CE0708E-112E-F3AC-D6AE-8A57B60F747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035564" y="3966568"/>
            <a:ext cx="884322" cy="493021"/>
          </a:xfrm>
          <a:prstGeom prst="rect">
            <a:avLst/>
          </a:prstGeom>
          <a:noFill/>
          <a:extLst>
            <a:ext uri="{909E8E84-426E-40DD-AFC4-6F175D3DCCD1}">
              <a14:hiddenFill xmlns:a14="http://schemas.microsoft.com/office/drawing/2010/main">
                <a:solidFill>
                  <a:srgbClr val="FFFFFF"/>
                </a:solidFill>
              </a14:hiddenFill>
            </a:ext>
          </a:extLst>
        </p:spPr>
      </p:pic>
      <p:pic>
        <p:nvPicPr>
          <p:cNvPr id="15" name="Graphic 14" descr="Badge 6 with solid fill">
            <a:extLst>
              <a:ext uri="{FF2B5EF4-FFF2-40B4-BE49-F238E27FC236}">
                <a16:creationId xmlns:a16="http://schemas.microsoft.com/office/drawing/2014/main" id="{6BDEAA16-5D93-6A32-0B93-05B332815B9E}"/>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545628" y="4753561"/>
            <a:ext cx="306030" cy="306030"/>
          </a:xfrm>
          <a:prstGeom prst="rect">
            <a:avLst/>
          </a:prstGeom>
        </p:spPr>
      </p:pic>
      <p:pic>
        <p:nvPicPr>
          <p:cNvPr id="18" name="Graphic 17" descr="Badge 7 with solid fill">
            <a:extLst>
              <a:ext uri="{FF2B5EF4-FFF2-40B4-BE49-F238E27FC236}">
                <a16:creationId xmlns:a16="http://schemas.microsoft.com/office/drawing/2014/main" id="{DB55D10F-B0A8-4266-5B38-A66A77762199}"/>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714208" y="4753561"/>
            <a:ext cx="306030" cy="306030"/>
          </a:xfrm>
          <a:prstGeom prst="rect">
            <a:avLst/>
          </a:prstGeom>
        </p:spPr>
      </p:pic>
      <p:pic>
        <p:nvPicPr>
          <p:cNvPr id="19" name="Graphic 18" descr="Badge 6 with solid fill">
            <a:extLst>
              <a:ext uri="{FF2B5EF4-FFF2-40B4-BE49-F238E27FC236}">
                <a16:creationId xmlns:a16="http://schemas.microsoft.com/office/drawing/2014/main" id="{817E3C76-B390-60AB-8256-04B7F4DA9F7F}"/>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457625" y="4464521"/>
            <a:ext cx="306030" cy="306030"/>
          </a:xfrm>
          <a:prstGeom prst="rect">
            <a:avLst/>
          </a:prstGeom>
        </p:spPr>
      </p:pic>
      <p:pic>
        <p:nvPicPr>
          <p:cNvPr id="20" name="Graphic 19" descr="Badge 7 with solid fill">
            <a:extLst>
              <a:ext uri="{FF2B5EF4-FFF2-40B4-BE49-F238E27FC236}">
                <a16:creationId xmlns:a16="http://schemas.microsoft.com/office/drawing/2014/main" id="{7BF521A3-03C7-4302-A538-F2F6C27EA267}"/>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8457625" y="5110060"/>
            <a:ext cx="153015" cy="153015"/>
          </a:xfrm>
          <a:prstGeom prst="rect">
            <a:avLst/>
          </a:prstGeom>
        </p:spPr>
      </p:pic>
      <p:pic>
        <p:nvPicPr>
          <p:cNvPr id="1028" name="Picture 4">
            <a:extLst>
              <a:ext uri="{FF2B5EF4-FFF2-40B4-BE49-F238E27FC236}">
                <a16:creationId xmlns:a16="http://schemas.microsoft.com/office/drawing/2014/main" id="{14EFBE48-F3B5-AC30-FC12-9F7133BCBDE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1109123" y="4571659"/>
            <a:ext cx="751700" cy="751700"/>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102" descr="A pink whale with a smiling face&#10;&#10;AI-generated content may be incorrect.">
            <a:extLst>
              <a:ext uri="{FF2B5EF4-FFF2-40B4-BE49-F238E27FC236}">
                <a16:creationId xmlns:a16="http://schemas.microsoft.com/office/drawing/2014/main" id="{C848F472-3EDD-D233-2F07-F21B07902843}"/>
              </a:ext>
            </a:extLst>
          </p:cNvPr>
          <p:cNvPicPr>
            <a:picLocks noChangeAspect="1"/>
          </p:cNvPicPr>
          <p:nvPr/>
        </p:nvPicPr>
        <p:blipFill>
          <a:blip r:embed="rId25">
            <a:extLst>
              <a:ext uri="{28A0092B-C50C-407E-A947-70E740481C1C}">
                <a14:useLocalDpi xmlns:a14="http://schemas.microsoft.com/office/drawing/2010/main" val="0"/>
              </a:ext>
              <a:ext uri="{837473B0-CC2E-450A-ABE3-18F120FF3D39}">
                <a1611:picAttrSrcUrl xmlns:a1611="http://schemas.microsoft.com/office/drawing/2016/11/main" r:id="rId26"/>
              </a:ext>
            </a:extLst>
          </a:blip>
          <a:stretch>
            <a:fillRect/>
          </a:stretch>
        </p:blipFill>
        <p:spPr>
          <a:xfrm>
            <a:off x="11035564" y="3012310"/>
            <a:ext cx="776786" cy="554107"/>
          </a:xfrm>
          <a:prstGeom prst="rect">
            <a:avLst/>
          </a:prstGeom>
        </p:spPr>
      </p:pic>
      <p:pic>
        <p:nvPicPr>
          <p:cNvPr id="2052" name="Picture 4">
            <a:extLst>
              <a:ext uri="{FF2B5EF4-FFF2-40B4-BE49-F238E27FC236}">
                <a16:creationId xmlns:a16="http://schemas.microsoft.com/office/drawing/2014/main" id="{24D3F5E9-B6BA-9F40-AABA-9EF1B75D5524}"/>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931139" y="4711224"/>
            <a:ext cx="712773" cy="491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111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C4E4D-F43F-C3F3-7024-33740C21DDC4}"/>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2F945E54-B625-9EE1-F08F-DD2EC0E456E0}"/>
              </a:ext>
            </a:extLst>
          </p:cNvPr>
          <p:cNvSpPr/>
          <p:nvPr/>
        </p:nvSpPr>
        <p:spPr>
          <a:xfrm>
            <a:off x="4909281" y="3561292"/>
            <a:ext cx="2791589" cy="364084"/>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Montserrat" panose="00000500000000000000" pitchFamily="2" charset="0"/>
            </a:endParaRPr>
          </a:p>
        </p:txBody>
      </p:sp>
      <p:sp>
        <p:nvSpPr>
          <p:cNvPr id="16" name="Rectangle 15">
            <a:extLst>
              <a:ext uri="{FF2B5EF4-FFF2-40B4-BE49-F238E27FC236}">
                <a16:creationId xmlns:a16="http://schemas.microsoft.com/office/drawing/2014/main" id="{5C36060B-5020-B30C-9A7C-1F6E8882BC27}"/>
              </a:ext>
            </a:extLst>
          </p:cNvPr>
          <p:cNvSpPr/>
          <p:nvPr/>
        </p:nvSpPr>
        <p:spPr>
          <a:xfrm>
            <a:off x="8584977" y="4552444"/>
            <a:ext cx="3208190" cy="983476"/>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pitchFamily="2" charset="0"/>
            </a:endParaRPr>
          </a:p>
        </p:txBody>
      </p:sp>
      <p:sp>
        <p:nvSpPr>
          <p:cNvPr id="12" name="Rectangle 11">
            <a:extLst>
              <a:ext uri="{FF2B5EF4-FFF2-40B4-BE49-F238E27FC236}">
                <a16:creationId xmlns:a16="http://schemas.microsoft.com/office/drawing/2014/main" id="{0A3FCE50-9EDD-E322-50A6-46742C6DCE23}"/>
              </a:ext>
            </a:extLst>
          </p:cNvPr>
          <p:cNvSpPr/>
          <p:nvPr/>
        </p:nvSpPr>
        <p:spPr>
          <a:xfrm>
            <a:off x="936777" y="2055866"/>
            <a:ext cx="3208190" cy="983476"/>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pitchFamily="2" charset="0"/>
            </a:endParaRPr>
          </a:p>
        </p:txBody>
      </p:sp>
      <p:sp>
        <p:nvSpPr>
          <p:cNvPr id="2" name="Title 1">
            <a:extLst>
              <a:ext uri="{FF2B5EF4-FFF2-40B4-BE49-F238E27FC236}">
                <a16:creationId xmlns:a16="http://schemas.microsoft.com/office/drawing/2014/main" id="{B160C644-B34B-683C-BAB3-27CB36B88357}"/>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6CABFD4D-E31D-BE53-F056-026598FB8525}"/>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24EC4F47-658C-8DC5-B2F6-D8E644C2D29C}"/>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3A83B351-B6B6-D465-7566-F2EA97D90A5E}"/>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Community Space</a:t>
            </a:r>
          </a:p>
        </p:txBody>
      </p:sp>
      <p:grpSp>
        <p:nvGrpSpPr>
          <p:cNvPr id="3" name="Group 2">
            <a:extLst>
              <a:ext uri="{FF2B5EF4-FFF2-40B4-BE49-F238E27FC236}">
                <a16:creationId xmlns:a16="http://schemas.microsoft.com/office/drawing/2014/main" id="{AD307513-CCD2-63A7-F0F5-4ADC0018F37B}"/>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52314ABE-63F9-8C44-EC90-29FEEFB0C4A5}"/>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27194E19-1BA2-7776-3F48-421D6FB81DE8}"/>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7FE9A141-C83A-4E10-CB76-617FD5E7D089}"/>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1F8FD19F-7759-CA43-FB85-267E6D2F33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85ACA117-633A-13B2-75F7-094A057BF99F}"/>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A5DA613F-9C65-8389-60D1-26864EFE72B7}"/>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22</a:t>
            </a:fld>
            <a:endParaRPr lang="en-US"/>
          </a:p>
        </p:txBody>
      </p:sp>
      <p:pic>
        <p:nvPicPr>
          <p:cNvPr id="14" name="Picture 13" descr="A map of a mall">
            <a:extLst>
              <a:ext uri="{FF2B5EF4-FFF2-40B4-BE49-F238E27FC236}">
                <a16:creationId xmlns:a16="http://schemas.microsoft.com/office/drawing/2014/main" id="{CAEDF2C7-54A6-7F70-53E6-F7F81160A6B9}"/>
              </a:ext>
            </a:extLst>
          </p:cNvPr>
          <p:cNvPicPr>
            <a:picLocks noChangeAspect="1"/>
          </p:cNvPicPr>
          <p:nvPr/>
        </p:nvPicPr>
        <p:blipFill>
          <a:blip r:embed="rId3">
            <a:extLst>
              <a:ext uri="{28A0092B-C50C-407E-A947-70E740481C1C}">
                <a14:useLocalDpi xmlns:a14="http://schemas.microsoft.com/office/drawing/2010/main" val="0"/>
              </a:ext>
            </a:extLst>
          </a:blip>
          <a:srcRect l="19647" t="60855" r="42955" b="19367"/>
          <a:stretch>
            <a:fillRect/>
          </a:stretch>
        </p:blipFill>
        <p:spPr>
          <a:xfrm>
            <a:off x="8930126" y="3165203"/>
            <a:ext cx="2372022" cy="1113398"/>
          </a:xfrm>
          <a:prstGeom prst="rect">
            <a:avLst/>
          </a:prstGeom>
          <a:ln w="28575">
            <a:solidFill>
              <a:srgbClr val="4E95D9"/>
            </a:solidFill>
          </a:ln>
          <a:effectLst>
            <a:glow rad="139700">
              <a:schemeClr val="accent1">
                <a:satMod val="175000"/>
                <a:alpha val="40000"/>
              </a:schemeClr>
            </a:glow>
          </a:effectLst>
        </p:spPr>
      </p:pic>
      <p:pic>
        <p:nvPicPr>
          <p:cNvPr id="15" name="Picture 14" descr="A map of a mall">
            <a:extLst>
              <a:ext uri="{FF2B5EF4-FFF2-40B4-BE49-F238E27FC236}">
                <a16:creationId xmlns:a16="http://schemas.microsoft.com/office/drawing/2014/main" id="{3F2943B2-3B06-21B9-FAF1-97DEDBC58014}"/>
              </a:ext>
            </a:extLst>
          </p:cNvPr>
          <p:cNvPicPr>
            <a:picLocks noChangeAspect="1"/>
          </p:cNvPicPr>
          <p:nvPr/>
        </p:nvPicPr>
        <p:blipFill>
          <a:blip r:embed="rId4">
            <a:extLst>
              <a:ext uri="{28A0092B-C50C-407E-A947-70E740481C1C}">
                <a14:useLocalDpi xmlns:a14="http://schemas.microsoft.com/office/drawing/2010/main" val="0"/>
              </a:ext>
            </a:extLst>
          </a:blip>
          <a:srcRect l="23315" t="50606" r="49894" b="40350"/>
          <a:stretch>
            <a:fillRect/>
          </a:stretch>
        </p:blipFill>
        <p:spPr>
          <a:xfrm>
            <a:off x="936777" y="3267353"/>
            <a:ext cx="3034104" cy="909098"/>
          </a:xfrm>
          <a:prstGeom prst="rect">
            <a:avLst/>
          </a:prstGeom>
          <a:ln w="28575">
            <a:solidFill>
              <a:srgbClr val="4E95D9"/>
            </a:solidFill>
          </a:ln>
          <a:effectLst>
            <a:glow rad="139700">
              <a:schemeClr val="accent1">
                <a:satMod val="175000"/>
                <a:alpha val="40000"/>
              </a:schemeClr>
            </a:glow>
          </a:effectLst>
        </p:spPr>
      </p:pic>
      <p:cxnSp>
        <p:nvCxnSpPr>
          <p:cNvPr id="18" name="Connector: Elbow 17">
            <a:extLst>
              <a:ext uri="{FF2B5EF4-FFF2-40B4-BE49-F238E27FC236}">
                <a16:creationId xmlns:a16="http://schemas.microsoft.com/office/drawing/2014/main" id="{CF7816BE-57D6-733E-708C-74046EA46303}"/>
              </a:ext>
            </a:extLst>
          </p:cNvPr>
          <p:cNvCxnSpPr>
            <a:cxnSpLocks/>
            <a:stCxn id="24" idx="4"/>
            <a:endCxn id="3078" idx="1"/>
          </p:cNvCxnSpPr>
          <p:nvPr/>
        </p:nvCxnSpPr>
        <p:spPr>
          <a:xfrm rot="16200000" flipH="1">
            <a:off x="2977283" y="3564169"/>
            <a:ext cx="1382865" cy="1809332"/>
          </a:xfrm>
          <a:prstGeom prst="bentConnector2">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24" name="Oval 23">
            <a:extLst>
              <a:ext uri="{FF2B5EF4-FFF2-40B4-BE49-F238E27FC236}">
                <a16:creationId xmlns:a16="http://schemas.microsoft.com/office/drawing/2014/main" id="{5B301332-DC3F-87D2-EC00-B65BBE7DEA36}"/>
              </a:ext>
            </a:extLst>
          </p:cNvPr>
          <p:cNvSpPr/>
          <p:nvPr/>
        </p:nvSpPr>
        <p:spPr>
          <a:xfrm>
            <a:off x="2714519" y="3662864"/>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CD294D6-E2B1-9412-28EE-1A607489B89F}"/>
              </a:ext>
            </a:extLst>
          </p:cNvPr>
          <p:cNvSpPr/>
          <p:nvPr/>
        </p:nvSpPr>
        <p:spPr>
          <a:xfrm>
            <a:off x="1776118" y="3612709"/>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Connector: Elbow 26">
            <a:extLst>
              <a:ext uri="{FF2B5EF4-FFF2-40B4-BE49-F238E27FC236}">
                <a16:creationId xmlns:a16="http://schemas.microsoft.com/office/drawing/2014/main" id="{8ECECF03-5CE6-D2D6-382A-1F33EEB23DE3}"/>
              </a:ext>
            </a:extLst>
          </p:cNvPr>
          <p:cNvCxnSpPr>
            <a:cxnSpLocks/>
            <a:stCxn id="25" idx="4"/>
            <a:endCxn id="3078" idx="1"/>
          </p:cNvCxnSpPr>
          <p:nvPr/>
        </p:nvCxnSpPr>
        <p:spPr>
          <a:xfrm rot="16200000" flipH="1">
            <a:off x="2483004" y="3069891"/>
            <a:ext cx="1433020" cy="2747733"/>
          </a:xfrm>
          <a:prstGeom prst="bentConnector2">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pic>
        <p:nvPicPr>
          <p:cNvPr id="3078" name="Picture 6" descr="The 5 Most Important Landscape Enhancements for Retail Centers">
            <a:extLst>
              <a:ext uri="{FF2B5EF4-FFF2-40B4-BE49-F238E27FC236}">
                <a16:creationId xmlns:a16="http://schemas.microsoft.com/office/drawing/2014/main" id="{2F290C1B-92B0-B336-4152-DBB3878E8D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3381" y="4027945"/>
            <a:ext cx="3396968" cy="2264645"/>
          </a:xfrm>
          <a:prstGeom prst="rect">
            <a:avLst/>
          </a:prstGeom>
          <a:noFill/>
          <a:ln w="19050">
            <a:solidFill>
              <a:schemeClr val="bg1"/>
            </a:solidFill>
          </a:ln>
          <a:effectLst>
            <a:glow rad="139700">
              <a:srgbClr val="FFFFFF">
                <a:alpha val="40000"/>
              </a:srgbClr>
            </a:glow>
          </a:effectLst>
          <a:extLst>
            <a:ext uri="{909E8E84-426E-40DD-AFC4-6F175D3DCCD1}">
              <a14:hiddenFill xmlns:a14="http://schemas.microsoft.com/office/drawing/2010/main">
                <a:solidFill>
                  <a:srgbClr val="FFFFFF"/>
                </a:solidFill>
              </a14:hiddenFill>
            </a:ext>
          </a:extLst>
        </p:spPr>
      </p:pic>
      <p:pic>
        <p:nvPicPr>
          <p:cNvPr id="3080" name="Picture 8" descr="Is King of Prussia the New Promised Land? | Property">
            <a:extLst>
              <a:ext uri="{FF2B5EF4-FFF2-40B4-BE49-F238E27FC236}">
                <a16:creationId xmlns:a16="http://schemas.microsoft.com/office/drawing/2014/main" id="{5D9B00A5-AF56-2403-A6BE-14812DDA87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2431" y="1356677"/>
            <a:ext cx="3559155" cy="2044621"/>
          </a:xfrm>
          <a:prstGeom prst="rect">
            <a:avLst/>
          </a:prstGeom>
          <a:noFill/>
          <a:ln w="19050">
            <a:solidFill>
              <a:schemeClr val="bg1"/>
            </a:solidFill>
          </a:ln>
          <a:effectLst>
            <a:glow rad="139700">
              <a:schemeClr val="bg1">
                <a:alpha val="40000"/>
              </a:schemeClr>
            </a:glow>
          </a:effectLst>
          <a:extLst>
            <a:ext uri="{909E8E84-426E-40DD-AFC4-6F175D3DCCD1}">
              <a14:hiddenFill xmlns:a14="http://schemas.microsoft.com/office/drawing/2010/main">
                <a:solidFill>
                  <a:srgbClr val="FFFFFF"/>
                </a:solidFill>
              </a14:hiddenFill>
            </a:ext>
          </a:extLst>
        </p:spPr>
      </p:pic>
      <p:sp>
        <p:nvSpPr>
          <p:cNvPr id="40" name="Rectangle 39">
            <a:extLst>
              <a:ext uri="{FF2B5EF4-FFF2-40B4-BE49-F238E27FC236}">
                <a16:creationId xmlns:a16="http://schemas.microsoft.com/office/drawing/2014/main" id="{BCB528B6-5DEB-F1A0-1324-D07CEF830964}"/>
              </a:ext>
            </a:extLst>
          </p:cNvPr>
          <p:cNvSpPr/>
          <p:nvPr/>
        </p:nvSpPr>
        <p:spPr>
          <a:xfrm>
            <a:off x="4886214" y="3539860"/>
            <a:ext cx="2791589" cy="364084"/>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SW Redevelopment</a:t>
            </a:r>
          </a:p>
        </p:txBody>
      </p:sp>
      <p:cxnSp>
        <p:nvCxnSpPr>
          <p:cNvPr id="41" name="Connector: Elbow 40">
            <a:extLst>
              <a:ext uri="{FF2B5EF4-FFF2-40B4-BE49-F238E27FC236}">
                <a16:creationId xmlns:a16="http://schemas.microsoft.com/office/drawing/2014/main" id="{9BAC349A-3303-1ED3-E316-0BA0C9F38C35}"/>
              </a:ext>
            </a:extLst>
          </p:cNvPr>
          <p:cNvCxnSpPr>
            <a:cxnSpLocks/>
            <a:stCxn id="42" idx="0"/>
            <a:endCxn id="3080" idx="3"/>
          </p:cNvCxnSpPr>
          <p:nvPr/>
        </p:nvCxnSpPr>
        <p:spPr>
          <a:xfrm rot="16200000" flipV="1">
            <a:off x="8463180" y="1977395"/>
            <a:ext cx="1040901" cy="1844088"/>
          </a:xfrm>
          <a:prstGeom prst="bentConnector2">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42" name="Oval 41">
            <a:extLst>
              <a:ext uri="{FF2B5EF4-FFF2-40B4-BE49-F238E27FC236}">
                <a16:creationId xmlns:a16="http://schemas.microsoft.com/office/drawing/2014/main" id="{7433929C-950D-E73E-65ED-1D34ADBE9396}"/>
              </a:ext>
            </a:extLst>
          </p:cNvPr>
          <p:cNvSpPr/>
          <p:nvPr/>
        </p:nvSpPr>
        <p:spPr>
          <a:xfrm>
            <a:off x="9856144" y="3419889"/>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2719F10A-4901-3EC9-B50C-D9F5D0EE410C}"/>
              </a:ext>
            </a:extLst>
          </p:cNvPr>
          <p:cNvSpPr/>
          <p:nvPr/>
        </p:nvSpPr>
        <p:spPr>
          <a:xfrm>
            <a:off x="8512042" y="4476488"/>
            <a:ext cx="3208190" cy="983476"/>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latin typeface="Montserrat" panose="00000500000000000000" pitchFamily="2" charset="0"/>
              </a:rPr>
              <a:t>Large central space used for community engagement through events</a:t>
            </a:r>
          </a:p>
        </p:txBody>
      </p:sp>
      <p:sp>
        <p:nvSpPr>
          <p:cNvPr id="48" name="Rectangle 47">
            <a:extLst>
              <a:ext uri="{FF2B5EF4-FFF2-40B4-BE49-F238E27FC236}">
                <a16:creationId xmlns:a16="http://schemas.microsoft.com/office/drawing/2014/main" id="{73B88436-5861-AC5C-6D7C-C8EFB71D388B}"/>
              </a:ext>
            </a:extLst>
          </p:cNvPr>
          <p:cNvSpPr/>
          <p:nvPr/>
        </p:nvSpPr>
        <p:spPr>
          <a:xfrm>
            <a:off x="864996" y="2112418"/>
            <a:ext cx="3208190" cy="983476"/>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latin typeface="Montserrat" panose="00000500000000000000" pitchFamily="2" charset="0"/>
              </a:rPr>
              <a:t>Smaller greenspace used to create flow between stores &amp; maximize overall dwell times</a:t>
            </a:r>
          </a:p>
        </p:txBody>
      </p:sp>
    </p:spTree>
    <p:extLst>
      <p:ext uri="{BB962C8B-B14F-4D97-AF65-F5344CB8AC3E}">
        <p14:creationId xmlns:p14="http://schemas.microsoft.com/office/powerpoint/2010/main" val="510556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D3483-846D-F791-9C9A-41FB26066D69}"/>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B21A9FA1-D86E-5B77-70A2-6E057F6824C8}"/>
              </a:ext>
            </a:extLst>
          </p:cNvPr>
          <p:cNvSpPr/>
          <p:nvPr/>
        </p:nvSpPr>
        <p:spPr>
          <a:xfrm>
            <a:off x="8267812" y="3527577"/>
            <a:ext cx="2603977" cy="599806"/>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a:latin typeface="Montserrat" panose="00000500000000000000" pitchFamily="2" charset="0"/>
            </a:endParaRPr>
          </a:p>
        </p:txBody>
      </p:sp>
      <p:sp>
        <p:nvSpPr>
          <p:cNvPr id="15" name="Rectangle 14">
            <a:extLst>
              <a:ext uri="{FF2B5EF4-FFF2-40B4-BE49-F238E27FC236}">
                <a16:creationId xmlns:a16="http://schemas.microsoft.com/office/drawing/2014/main" id="{3C891C97-F15A-F7F2-5496-C0E9AB3F2B44}"/>
              </a:ext>
            </a:extLst>
          </p:cNvPr>
          <p:cNvSpPr/>
          <p:nvPr/>
        </p:nvSpPr>
        <p:spPr>
          <a:xfrm>
            <a:off x="4582450" y="5116036"/>
            <a:ext cx="3134866" cy="368427"/>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a:latin typeface="Montserrat" panose="00000500000000000000" pitchFamily="2" charset="0"/>
            </a:endParaRPr>
          </a:p>
        </p:txBody>
      </p:sp>
      <p:sp>
        <p:nvSpPr>
          <p:cNvPr id="14" name="Rectangle 13">
            <a:extLst>
              <a:ext uri="{FF2B5EF4-FFF2-40B4-BE49-F238E27FC236}">
                <a16:creationId xmlns:a16="http://schemas.microsoft.com/office/drawing/2014/main" id="{70E5D0F2-13D5-B07D-100A-318B219F14B5}"/>
              </a:ext>
            </a:extLst>
          </p:cNvPr>
          <p:cNvSpPr/>
          <p:nvPr/>
        </p:nvSpPr>
        <p:spPr>
          <a:xfrm>
            <a:off x="1025526" y="4583078"/>
            <a:ext cx="3134866" cy="700035"/>
          </a:xfrm>
          <a:prstGeom prst="rect">
            <a:avLst/>
          </a:prstGeom>
          <a:solidFill>
            <a:schemeClr val="bg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a:latin typeface="Montserrat" panose="00000500000000000000" pitchFamily="2" charset="0"/>
            </a:endParaRPr>
          </a:p>
        </p:txBody>
      </p:sp>
      <p:sp>
        <p:nvSpPr>
          <p:cNvPr id="2" name="Title 1">
            <a:extLst>
              <a:ext uri="{FF2B5EF4-FFF2-40B4-BE49-F238E27FC236}">
                <a16:creationId xmlns:a16="http://schemas.microsoft.com/office/drawing/2014/main" id="{B5EF4138-430E-97A3-B3CC-76DA1351A5BB}"/>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9FD07BE6-397E-250E-9689-8F4F07B67017}"/>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0EA07506-09BA-6E04-F334-2A1095AD3FCE}"/>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4F9AC2F6-CED3-B3C0-4013-BF64B7843DC2}"/>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Community Space</a:t>
            </a:r>
          </a:p>
        </p:txBody>
      </p:sp>
      <p:grpSp>
        <p:nvGrpSpPr>
          <p:cNvPr id="3" name="Group 2">
            <a:extLst>
              <a:ext uri="{FF2B5EF4-FFF2-40B4-BE49-F238E27FC236}">
                <a16:creationId xmlns:a16="http://schemas.microsoft.com/office/drawing/2014/main" id="{BB407BFD-DE03-BF19-BEB5-DF5FACAB2FE5}"/>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659FCE60-FF1D-BC6B-B10A-BD2865F3B828}"/>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402E8296-32FC-6117-4C15-1AD5574C8A51}"/>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714E3AE9-67B8-97F9-1445-58B21037437D}"/>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AE4D587F-DEDC-FB24-65B3-11239B3E94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0207858E-3D07-C46C-3DFD-D0A58F1FCCF5}"/>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B0F0D80F-096A-5D53-8D27-49E62B198B75}"/>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23</a:t>
            </a:fld>
            <a:endParaRPr lang="en-US"/>
          </a:p>
        </p:txBody>
      </p:sp>
      <p:pic>
        <p:nvPicPr>
          <p:cNvPr id="12" name="Picture 11" descr="A map of a mall">
            <a:extLst>
              <a:ext uri="{FF2B5EF4-FFF2-40B4-BE49-F238E27FC236}">
                <a16:creationId xmlns:a16="http://schemas.microsoft.com/office/drawing/2014/main" id="{8CA1E1E8-63FA-D85A-C6B3-793430EC6BC2}"/>
              </a:ext>
            </a:extLst>
          </p:cNvPr>
          <p:cNvPicPr>
            <a:picLocks noChangeAspect="1"/>
          </p:cNvPicPr>
          <p:nvPr/>
        </p:nvPicPr>
        <p:blipFill>
          <a:blip r:embed="rId3">
            <a:extLst>
              <a:ext uri="{28A0092B-C50C-407E-A947-70E740481C1C}">
                <a14:useLocalDpi xmlns:a14="http://schemas.microsoft.com/office/drawing/2010/main" val="0"/>
              </a:ext>
            </a:extLst>
          </a:blip>
          <a:srcRect l="74330" t="13659" r="9597" b="68990"/>
          <a:stretch>
            <a:fillRect/>
          </a:stretch>
        </p:blipFill>
        <p:spPr>
          <a:xfrm>
            <a:off x="4818904" y="2522746"/>
            <a:ext cx="2554191" cy="2447179"/>
          </a:xfrm>
          <a:prstGeom prst="rect">
            <a:avLst/>
          </a:prstGeom>
          <a:ln w="28575">
            <a:solidFill>
              <a:srgbClr val="4E95D9"/>
            </a:solidFill>
          </a:ln>
          <a:effectLst>
            <a:glow rad="139700">
              <a:schemeClr val="accent1">
                <a:satMod val="175000"/>
                <a:alpha val="40000"/>
              </a:schemeClr>
            </a:glow>
          </a:effectLst>
        </p:spPr>
      </p:pic>
      <p:cxnSp>
        <p:nvCxnSpPr>
          <p:cNvPr id="18" name="Connector: Elbow 17">
            <a:extLst>
              <a:ext uri="{FF2B5EF4-FFF2-40B4-BE49-F238E27FC236}">
                <a16:creationId xmlns:a16="http://schemas.microsoft.com/office/drawing/2014/main" id="{B0ADEEF7-2753-195A-98A2-B0D1E872BAD8}"/>
              </a:ext>
            </a:extLst>
          </p:cNvPr>
          <p:cNvCxnSpPr>
            <a:cxnSpLocks/>
            <a:stCxn id="19" idx="2"/>
            <a:endCxn id="4098" idx="3"/>
          </p:cNvCxnSpPr>
          <p:nvPr/>
        </p:nvCxnSpPr>
        <p:spPr>
          <a:xfrm rot="10800000">
            <a:off x="4144957" y="3404556"/>
            <a:ext cx="1363563" cy="685546"/>
          </a:xfrm>
          <a:prstGeom prst="bentConnector3">
            <a:avLst>
              <a:gd name="adj1" fmla="val 68628"/>
            </a:avLst>
          </a:prstGeom>
          <a:ln w="28575">
            <a:solidFill>
              <a:srgbClr val="4E95D9"/>
            </a:solidFill>
          </a:ln>
        </p:spPr>
        <p:style>
          <a:lnRef idx="2">
            <a:schemeClr val="accent1"/>
          </a:lnRef>
          <a:fillRef idx="0">
            <a:schemeClr val="accent1"/>
          </a:fillRef>
          <a:effectRef idx="1">
            <a:schemeClr val="accent1"/>
          </a:effectRef>
          <a:fontRef idx="minor">
            <a:schemeClr val="tx1"/>
          </a:fontRef>
        </p:style>
      </p:cxnSp>
      <p:sp>
        <p:nvSpPr>
          <p:cNvPr id="19" name="Oval 18">
            <a:extLst>
              <a:ext uri="{FF2B5EF4-FFF2-40B4-BE49-F238E27FC236}">
                <a16:creationId xmlns:a16="http://schemas.microsoft.com/office/drawing/2014/main" id="{0401875F-5594-CEF4-6A48-726F9129BE56}"/>
              </a:ext>
            </a:extLst>
          </p:cNvPr>
          <p:cNvSpPr/>
          <p:nvPr/>
        </p:nvSpPr>
        <p:spPr>
          <a:xfrm>
            <a:off x="5508519" y="4032832"/>
            <a:ext cx="99060" cy="114539"/>
          </a:xfrm>
          <a:prstGeom prst="ellipse">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Broadway Plaza - Apple Store - Apple">
            <a:extLst>
              <a:ext uri="{FF2B5EF4-FFF2-40B4-BE49-F238E27FC236}">
                <a16:creationId xmlns:a16="http://schemas.microsoft.com/office/drawing/2014/main" id="{ED1BF63E-8EAC-68EB-60C7-6DF8CD8A6A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290" y="2487503"/>
            <a:ext cx="3259666" cy="1834106"/>
          </a:xfrm>
          <a:prstGeom prst="rect">
            <a:avLst/>
          </a:prstGeom>
          <a:noFill/>
          <a:ln w="19050">
            <a:solidFill>
              <a:schemeClr val="bg1"/>
            </a:solidFill>
          </a:ln>
          <a:effectLst>
            <a:glow rad="139700">
              <a:schemeClr val="bg1">
                <a:alpha val="40000"/>
              </a:schemeClr>
            </a:glow>
          </a:effectLst>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CEEC0762-1514-2FC4-DA8F-7699443912B3}"/>
              </a:ext>
            </a:extLst>
          </p:cNvPr>
          <p:cNvSpPr/>
          <p:nvPr/>
        </p:nvSpPr>
        <p:spPr>
          <a:xfrm>
            <a:off x="947690" y="4503291"/>
            <a:ext cx="3134866" cy="700035"/>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2" charset="0"/>
              </a:rPr>
              <a:t>Simple courtyard refresh to increase visual appeal</a:t>
            </a:r>
          </a:p>
        </p:txBody>
      </p:sp>
      <p:sp>
        <p:nvSpPr>
          <p:cNvPr id="29" name="Rectangle 28">
            <a:extLst>
              <a:ext uri="{FF2B5EF4-FFF2-40B4-BE49-F238E27FC236}">
                <a16:creationId xmlns:a16="http://schemas.microsoft.com/office/drawing/2014/main" id="{9A88F021-3FEB-3ACB-B6D0-B19FC699732E}"/>
              </a:ext>
            </a:extLst>
          </p:cNvPr>
          <p:cNvSpPr/>
          <p:nvPr/>
        </p:nvSpPr>
        <p:spPr>
          <a:xfrm>
            <a:off x="4528566" y="5056421"/>
            <a:ext cx="3134866" cy="368427"/>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2" charset="0"/>
              </a:rPr>
              <a:t>NE Façade Refresh</a:t>
            </a:r>
          </a:p>
        </p:txBody>
      </p:sp>
      <p:pic>
        <p:nvPicPr>
          <p:cNvPr id="36" name="Picture 35" descr="A building with a red roof&#10;&#10;AI-generated content may be incorrect.">
            <a:extLst>
              <a:ext uri="{FF2B5EF4-FFF2-40B4-BE49-F238E27FC236}">
                <a16:creationId xmlns:a16="http://schemas.microsoft.com/office/drawing/2014/main" id="{74489858-9533-6D3B-1197-36B52005E95F}"/>
              </a:ext>
            </a:extLst>
          </p:cNvPr>
          <p:cNvPicPr>
            <a:picLocks noChangeAspect="1"/>
          </p:cNvPicPr>
          <p:nvPr/>
        </p:nvPicPr>
        <p:blipFill>
          <a:blip r:embed="rId5">
            <a:extLst>
              <a:ext uri="{28A0092B-C50C-407E-A947-70E740481C1C}">
                <a14:useLocalDpi xmlns:a14="http://schemas.microsoft.com/office/drawing/2010/main" val="0"/>
              </a:ext>
            </a:extLst>
          </a:blip>
          <a:srcRect t="8153" b="4367"/>
          <a:stretch>
            <a:fillRect/>
          </a:stretch>
        </p:blipFill>
        <p:spPr>
          <a:xfrm>
            <a:off x="8129541" y="4279786"/>
            <a:ext cx="2743199" cy="1599832"/>
          </a:xfrm>
          <a:prstGeom prst="rect">
            <a:avLst/>
          </a:prstGeom>
          <a:ln w="19050">
            <a:solidFill>
              <a:schemeClr val="bg1"/>
            </a:solidFill>
          </a:ln>
          <a:effectLst>
            <a:glow rad="139700">
              <a:schemeClr val="bg1">
                <a:alpha val="40000"/>
              </a:schemeClr>
            </a:glow>
          </a:effectLst>
        </p:spPr>
      </p:pic>
      <p:pic>
        <p:nvPicPr>
          <p:cNvPr id="32" name="Picture 31">
            <a:extLst>
              <a:ext uri="{FF2B5EF4-FFF2-40B4-BE49-F238E27FC236}">
                <a16:creationId xmlns:a16="http://schemas.microsoft.com/office/drawing/2014/main" id="{91D5C241-C65C-26CE-F5BD-6A3EE0B40AA6}"/>
              </a:ext>
            </a:extLst>
          </p:cNvPr>
          <p:cNvPicPr>
            <a:picLocks noChangeAspect="1"/>
          </p:cNvPicPr>
          <p:nvPr/>
        </p:nvPicPr>
        <p:blipFill>
          <a:blip r:embed="rId6"/>
          <a:stretch>
            <a:fillRect/>
          </a:stretch>
        </p:blipFill>
        <p:spPr>
          <a:xfrm>
            <a:off x="8129541" y="1919125"/>
            <a:ext cx="2803067" cy="1369175"/>
          </a:xfrm>
          <a:prstGeom prst="rect">
            <a:avLst/>
          </a:prstGeom>
          <a:ln w="19050">
            <a:solidFill>
              <a:schemeClr val="bg1"/>
            </a:solidFill>
          </a:ln>
          <a:effectLst>
            <a:glow rad="139700">
              <a:schemeClr val="bg1">
                <a:alpha val="40000"/>
              </a:schemeClr>
            </a:glow>
          </a:effectLst>
        </p:spPr>
      </p:pic>
      <p:sp>
        <p:nvSpPr>
          <p:cNvPr id="33" name="Rectangle 32">
            <a:extLst>
              <a:ext uri="{FF2B5EF4-FFF2-40B4-BE49-F238E27FC236}">
                <a16:creationId xmlns:a16="http://schemas.microsoft.com/office/drawing/2014/main" id="{9AC26209-6C54-1DB7-D915-6AB9EF323597}"/>
              </a:ext>
            </a:extLst>
          </p:cNvPr>
          <p:cNvSpPr/>
          <p:nvPr/>
        </p:nvSpPr>
        <p:spPr>
          <a:xfrm>
            <a:off x="8208987" y="3476084"/>
            <a:ext cx="2603977" cy="599806"/>
          </a:xfrm>
          <a:prstGeom prst="rect">
            <a:avLst/>
          </a:prstGeom>
          <a:solidFill>
            <a:srgbClr val="4E95D9"/>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2" charset="0"/>
              </a:rPr>
              <a:t>Full Façade Refresh For All Existing Units</a:t>
            </a:r>
          </a:p>
        </p:txBody>
      </p:sp>
    </p:spTree>
    <p:extLst>
      <p:ext uri="{BB962C8B-B14F-4D97-AF65-F5344CB8AC3E}">
        <p14:creationId xmlns:p14="http://schemas.microsoft.com/office/powerpoint/2010/main" val="2941830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33EBC-E789-72F7-7C58-9479C07594DC}"/>
            </a:ext>
          </a:extLst>
        </p:cNvPr>
        <p:cNvGrpSpPr/>
        <p:nvPr/>
      </p:nvGrpSpPr>
      <p:grpSpPr>
        <a:xfrm>
          <a:off x="0" y="0"/>
          <a:ext cx="0" cy="0"/>
          <a:chOff x="0" y="0"/>
          <a:chExt cx="0" cy="0"/>
        </a:xfrm>
      </p:grpSpPr>
      <p:cxnSp>
        <p:nvCxnSpPr>
          <p:cNvPr id="4130" name="Straight Connector 4129">
            <a:extLst>
              <a:ext uri="{FF2B5EF4-FFF2-40B4-BE49-F238E27FC236}">
                <a16:creationId xmlns:a16="http://schemas.microsoft.com/office/drawing/2014/main" id="{119732BB-60F6-04E3-17DB-DC0FEDC67400}"/>
              </a:ext>
            </a:extLst>
          </p:cNvPr>
          <p:cNvCxnSpPr>
            <a:cxnSpLocks/>
          </p:cNvCxnSpPr>
          <p:nvPr/>
        </p:nvCxnSpPr>
        <p:spPr>
          <a:xfrm flipV="1">
            <a:off x="7032642" y="2192437"/>
            <a:ext cx="0" cy="374642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131" name="Straight Connector 4130">
            <a:extLst>
              <a:ext uri="{FF2B5EF4-FFF2-40B4-BE49-F238E27FC236}">
                <a16:creationId xmlns:a16="http://schemas.microsoft.com/office/drawing/2014/main" id="{6CB152D9-E748-9735-B88F-061577D7A76C}"/>
              </a:ext>
            </a:extLst>
          </p:cNvPr>
          <p:cNvCxnSpPr>
            <a:cxnSpLocks/>
          </p:cNvCxnSpPr>
          <p:nvPr/>
        </p:nvCxnSpPr>
        <p:spPr>
          <a:xfrm flipV="1">
            <a:off x="6465382" y="2192437"/>
            <a:ext cx="0" cy="374642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111" name="Straight Connector 4110">
            <a:extLst>
              <a:ext uri="{FF2B5EF4-FFF2-40B4-BE49-F238E27FC236}">
                <a16:creationId xmlns:a16="http://schemas.microsoft.com/office/drawing/2014/main" id="{426F678A-DB84-1BA9-1654-DF215C55F727}"/>
              </a:ext>
            </a:extLst>
          </p:cNvPr>
          <p:cNvCxnSpPr>
            <a:cxnSpLocks/>
          </p:cNvCxnSpPr>
          <p:nvPr/>
        </p:nvCxnSpPr>
        <p:spPr>
          <a:xfrm flipV="1">
            <a:off x="3959243" y="2203747"/>
            <a:ext cx="0" cy="374642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097" name="Straight Connector 4096">
            <a:extLst>
              <a:ext uri="{FF2B5EF4-FFF2-40B4-BE49-F238E27FC236}">
                <a16:creationId xmlns:a16="http://schemas.microsoft.com/office/drawing/2014/main" id="{9A92A94A-1677-4CF0-9A2A-1F0D0B1BA9DE}"/>
              </a:ext>
            </a:extLst>
          </p:cNvPr>
          <p:cNvCxnSpPr>
            <a:cxnSpLocks/>
          </p:cNvCxnSpPr>
          <p:nvPr/>
        </p:nvCxnSpPr>
        <p:spPr>
          <a:xfrm flipV="1">
            <a:off x="4441844" y="2192437"/>
            <a:ext cx="0" cy="374642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D8F4CA0F-AAB1-5A8D-4313-207F72471C2C}"/>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Development Plan</a:t>
            </a:r>
          </a:p>
        </p:txBody>
      </p:sp>
      <p:sp>
        <p:nvSpPr>
          <p:cNvPr id="4" name="Rectangle 3">
            <a:extLst>
              <a:ext uri="{FF2B5EF4-FFF2-40B4-BE49-F238E27FC236}">
                <a16:creationId xmlns:a16="http://schemas.microsoft.com/office/drawing/2014/main" id="{553CAF33-A4D8-3166-604D-93F5D654E90E}"/>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641DECC9-03C2-AB8F-DC5C-AF1DC15FE0A2}"/>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2B29B478-D85C-2585-442C-29169A90B9A0}"/>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Project Timeline </a:t>
            </a:r>
          </a:p>
        </p:txBody>
      </p:sp>
      <p:grpSp>
        <p:nvGrpSpPr>
          <p:cNvPr id="3" name="Group 2">
            <a:extLst>
              <a:ext uri="{FF2B5EF4-FFF2-40B4-BE49-F238E27FC236}">
                <a16:creationId xmlns:a16="http://schemas.microsoft.com/office/drawing/2014/main" id="{4A9F0589-1B28-BD67-5061-9A35CEB8840B}"/>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8CE9F915-9A42-E4AE-54E8-3D157E1403E3}"/>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90522153-DD0B-DA09-8C9F-EE51BCEF9C6F}"/>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9ECA1980-7D15-C5B0-BCE5-5AD15AC1D0AA}"/>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DF55E58A-34A4-7AFF-687C-CDB22FFA9A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538EA31D-7E06-7409-ED6E-CF1A0D066024}"/>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C4B2A159-1E5E-CCB2-E9AB-84BD42D5AFCC}"/>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24</a:t>
            </a:fld>
            <a:endParaRPr lang="en-US"/>
          </a:p>
        </p:txBody>
      </p:sp>
      <p:cxnSp>
        <p:nvCxnSpPr>
          <p:cNvPr id="14" name="Straight Connector 13">
            <a:extLst>
              <a:ext uri="{FF2B5EF4-FFF2-40B4-BE49-F238E27FC236}">
                <a16:creationId xmlns:a16="http://schemas.microsoft.com/office/drawing/2014/main" id="{F13ACE67-C965-09EB-EF37-0FADE9637544}"/>
              </a:ext>
            </a:extLst>
          </p:cNvPr>
          <p:cNvCxnSpPr>
            <a:cxnSpLocks/>
          </p:cNvCxnSpPr>
          <p:nvPr/>
        </p:nvCxnSpPr>
        <p:spPr>
          <a:xfrm>
            <a:off x="2606108" y="3309526"/>
            <a:ext cx="768665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24" name="Group 23">
            <a:extLst>
              <a:ext uri="{FF2B5EF4-FFF2-40B4-BE49-F238E27FC236}">
                <a16:creationId xmlns:a16="http://schemas.microsoft.com/office/drawing/2014/main" id="{0874D433-D869-249C-7774-FC6ACEC82150}"/>
              </a:ext>
            </a:extLst>
          </p:cNvPr>
          <p:cNvGrpSpPr/>
          <p:nvPr/>
        </p:nvGrpSpPr>
        <p:grpSpPr>
          <a:xfrm>
            <a:off x="763568" y="3038131"/>
            <a:ext cx="1602092" cy="542791"/>
            <a:chOff x="654987" y="1786878"/>
            <a:chExt cx="1258478" cy="663559"/>
          </a:xfrm>
        </p:grpSpPr>
        <p:sp>
          <p:nvSpPr>
            <p:cNvPr id="22" name="Rectangle 21">
              <a:extLst>
                <a:ext uri="{FF2B5EF4-FFF2-40B4-BE49-F238E27FC236}">
                  <a16:creationId xmlns:a16="http://schemas.microsoft.com/office/drawing/2014/main" id="{2672E345-2C80-6816-397B-864E9A52ED4B}"/>
                </a:ext>
              </a:extLst>
            </p:cNvPr>
            <p:cNvSpPr/>
            <p:nvPr/>
          </p:nvSpPr>
          <p:spPr>
            <a:xfrm>
              <a:off x="702406" y="1834879"/>
              <a:ext cx="1211059" cy="6155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8F63C54D-B059-8E6C-F1D2-82FEBCF95363}"/>
                </a:ext>
              </a:extLst>
            </p:cNvPr>
            <p:cNvSpPr/>
            <p:nvPr/>
          </p:nvSpPr>
          <p:spPr>
            <a:xfrm>
              <a:off x="654987" y="1786878"/>
              <a:ext cx="1211059" cy="615558"/>
            </a:xfrm>
            <a:prstGeom prst="rect">
              <a:avLst/>
            </a:prstGeom>
            <a:solidFill>
              <a:srgbClr val="4F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2" charset="0"/>
                </a:rPr>
                <a:t>Phase 1</a:t>
              </a:r>
            </a:p>
          </p:txBody>
        </p:sp>
      </p:grpSp>
      <p:grpSp>
        <p:nvGrpSpPr>
          <p:cNvPr id="25" name="Group 24">
            <a:extLst>
              <a:ext uri="{FF2B5EF4-FFF2-40B4-BE49-F238E27FC236}">
                <a16:creationId xmlns:a16="http://schemas.microsoft.com/office/drawing/2014/main" id="{87D0DA5A-1D70-7400-4E14-1401A9C0C10D}"/>
              </a:ext>
            </a:extLst>
          </p:cNvPr>
          <p:cNvGrpSpPr/>
          <p:nvPr/>
        </p:nvGrpSpPr>
        <p:grpSpPr>
          <a:xfrm>
            <a:off x="763568" y="3914623"/>
            <a:ext cx="1602092" cy="542791"/>
            <a:chOff x="654987" y="1786878"/>
            <a:chExt cx="1258478" cy="663559"/>
          </a:xfrm>
        </p:grpSpPr>
        <p:sp>
          <p:nvSpPr>
            <p:cNvPr id="26" name="Rectangle 25">
              <a:extLst>
                <a:ext uri="{FF2B5EF4-FFF2-40B4-BE49-F238E27FC236}">
                  <a16:creationId xmlns:a16="http://schemas.microsoft.com/office/drawing/2014/main" id="{4B6F0EB2-E3D5-5DA9-F3CF-88D770DDAEDC}"/>
                </a:ext>
              </a:extLst>
            </p:cNvPr>
            <p:cNvSpPr/>
            <p:nvPr/>
          </p:nvSpPr>
          <p:spPr>
            <a:xfrm>
              <a:off x="702406" y="1834879"/>
              <a:ext cx="1211059" cy="6155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ectangle 26">
              <a:extLst>
                <a:ext uri="{FF2B5EF4-FFF2-40B4-BE49-F238E27FC236}">
                  <a16:creationId xmlns:a16="http://schemas.microsoft.com/office/drawing/2014/main" id="{E5F522A3-BF22-8A5E-2973-D1034129AFA2}"/>
                </a:ext>
              </a:extLst>
            </p:cNvPr>
            <p:cNvSpPr/>
            <p:nvPr/>
          </p:nvSpPr>
          <p:spPr>
            <a:xfrm>
              <a:off x="654987" y="1786878"/>
              <a:ext cx="1211059" cy="615558"/>
            </a:xfrm>
            <a:prstGeom prst="rect">
              <a:avLst/>
            </a:prstGeom>
            <a:solidFill>
              <a:srgbClr val="4F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2" charset="0"/>
                </a:rPr>
                <a:t>Phase 2</a:t>
              </a:r>
            </a:p>
          </p:txBody>
        </p:sp>
      </p:grpSp>
      <p:grpSp>
        <p:nvGrpSpPr>
          <p:cNvPr id="30" name="Group 29">
            <a:extLst>
              <a:ext uri="{FF2B5EF4-FFF2-40B4-BE49-F238E27FC236}">
                <a16:creationId xmlns:a16="http://schemas.microsoft.com/office/drawing/2014/main" id="{66F01BB8-4CD5-B454-DE9D-1FD76058A447}"/>
              </a:ext>
            </a:extLst>
          </p:cNvPr>
          <p:cNvGrpSpPr/>
          <p:nvPr/>
        </p:nvGrpSpPr>
        <p:grpSpPr>
          <a:xfrm>
            <a:off x="763568" y="4791115"/>
            <a:ext cx="1602092" cy="542791"/>
            <a:chOff x="654987" y="1786878"/>
            <a:chExt cx="1258478" cy="663559"/>
          </a:xfrm>
        </p:grpSpPr>
        <p:sp>
          <p:nvSpPr>
            <p:cNvPr id="31" name="Rectangle 30">
              <a:extLst>
                <a:ext uri="{FF2B5EF4-FFF2-40B4-BE49-F238E27FC236}">
                  <a16:creationId xmlns:a16="http://schemas.microsoft.com/office/drawing/2014/main" id="{9680B94B-2CB9-22A8-B20D-400EC24F8FB0}"/>
                </a:ext>
              </a:extLst>
            </p:cNvPr>
            <p:cNvSpPr/>
            <p:nvPr/>
          </p:nvSpPr>
          <p:spPr>
            <a:xfrm>
              <a:off x="702406" y="1834879"/>
              <a:ext cx="1211059" cy="6155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4" name="Rectangle 33">
              <a:extLst>
                <a:ext uri="{FF2B5EF4-FFF2-40B4-BE49-F238E27FC236}">
                  <a16:creationId xmlns:a16="http://schemas.microsoft.com/office/drawing/2014/main" id="{E5C68887-53AE-8A54-7B4F-0B4F4A1E670B}"/>
                </a:ext>
              </a:extLst>
            </p:cNvPr>
            <p:cNvSpPr/>
            <p:nvPr/>
          </p:nvSpPr>
          <p:spPr>
            <a:xfrm>
              <a:off x="654987" y="1786878"/>
              <a:ext cx="1211059" cy="615558"/>
            </a:xfrm>
            <a:prstGeom prst="rect">
              <a:avLst/>
            </a:prstGeom>
            <a:solidFill>
              <a:srgbClr val="4F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2" charset="0"/>
                </a:rPr>
                <a:t>Phase 3</a:t>
              </a:r>
            </a:p>
          </p:txBody>
        </p:sp>
      </p:grpSp>
      <p:grpSp>
        <p:nvGrpSpPr>
          <p:cNvPr id="35" name="Group 34">
            <a:extLst>
              <a:ext uri="{FF2B5EF4-FFF2-40B4-BE49-F238E27FC236}">
                <a16:creationId xmlns:a16="http://schemas.microsoft.com/office/drawing/2014/main" id="{1A87AB9D-38F2-7E63-8E33-70E33DEE03E4}"/>
              </a:ext>
            </a:extLst>
          </p:cNvPr>
          <p:cNvGrpSpPr/>
          <p:nvPr/>
        </p:nvGrpSpPr>
        <p:grpSpPr>
          <a:xfrm>
            <a:off x="763568" y="2161639"/>
            <a:ext cx="1602092" cy="542791"/>
            <a:chOff x="654987" y="1786878"/>
            <a:chExt cx="1258478" cy="663559"/>
          </a:xfrm>
        </p:grpSpPr>
        <p:sp>
          <p:nvSpPr>
            <p:cNvPr id="37" name="Rectangle 36">
              <a:extLst>
                <a:ext uri="{FF2B5EF4-FFF2-40B4-BE49-F238E27FC236}">
                  <a16:creationId xmlns:a16="http://schemas.microsoft.com/office/drawing/2014/main" id="{F55F8512-5546-9D0C-A30A-407F54CFBCF4}"/>
                </a:ext>
              </a:extLst>
            </p:cNvPr>
            <p:cNvSpPr/>
            <p:nvPr/>
          </p:nvSpPr>
          <p:spPr>
            <a:xfrm>
              <a:off x="702406" y="1834879"/>
              <a:ext cx="1211059" cy="6155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8" name="Rectangle 37">
              <a:extLst>
                <a:ext uri="{FF2B5EF4-FFF2-40B4-BE49-F238E27FC236}">
                  <a16:creationId xmlns:a16="http://schemas.microsoft.com/office/drawing/2014/main" id="{73A3DA73-7C0C-C061-DDD3-B5EEB3E2C3B1}"/>
                </a:ext>
              </a:extLst>
            </p:cNvPr>
            <p:cNvSpPr/>
            <p:nvPr/>
          </p:nvSpPr>
          <p:spPr>
            <a:xfrm>
              <a:off x="654987" y="1786878"/>
              <a:ext cx="1211059" cy="615558"/>
            </a:xfrm>
            <a:prstGeom prst="rect">
              <a:avLst/>
            </a:prstGeom>
            <a:solidFill>
              <a:srgbClr val="4F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2" charset="0"/>
                </a:rPr>
                <a:t>Regulatory</a:t>
              </a:r>
            </a:p>
          </p:txBody>
        </p:sp>
      </p:grpSp>
      <p:grpSp>
        <p:nvGrpSpPr>
          <p:cNvPr id="39" name="Group 38">
            <a:extLst>
              <a:ext uri="{FF2B5EF4-FFF2-40B4-BE49-F238E27FC236}">
                <a16:creationId xmlns:a16="http://schemas.microsoft.com/office/drawing/2014/main" id="{9A243919-7A8B-2F3F-551A-0CCA2DA57F55}"/>
              </a:ext>
            </a:extLst>
          </p:cNvPr>
          <p:cNvGrpSpPr/>
          <p:nvPr/>
        </p:nvGrpSpPr>
        <p:grpSpPr>
          <a:xfrm>
            <a:off x="763568" y="5667606"/>
            <a:ext cx="1602092" cy="542791"/>
            <a:chOff x="654987" y="1786878"/>
            <a:chExt cx="1258478" cy="663559"/>
          </a:xfrm>
        </p:grpSpPr>
        <p:sp>
          <p:nvSpPr>
            <p:cNvPr id="40" name="Rectangle 39">
              <a:extLst>
                <a:ext uri="{FF2B5EF4-FFF2-40B4-BE49-F238E27FC236}">
                  <a16:creationId xmlns:a16="http://schemas.microsoft.com/office/drawing/2014/main" id="{5A85DA6D-B1BD-1A55-598A-3449239E8BD2}"/>
                </a:ext>
              </a:extLst>
            </p:cNvPr>
            <p:cNvSpPr/>
            <p:nvPr/>
          </p:nvSpPr>
          <p:spPr>
            <a:xfrm>
              <a:off x="702406" y="1834879"/>
              <a:ext cx="1211059" cy="6155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1" name="Rectangle 40">
              <a:extLst>
                <a:ext uri="{FF2B5EF4-FFF2-40B4-BE49-F238E27FC236}">
                  <a16:creationId xmlns:a16="http://schemas.microsoft.com/office/drawing/2014/main" id="{C314157B-F300-C048-85A5-840E21201572}"/>
                </a:ext>
              </a:extLst>
            </p:cNvPr>
            <p:cNvSpPr/>
            <p:nvPr/>
          </p:nvSpPr>
          <p:spPr>
            <a:xfrm>
              <a:off x="654987" y="1786878"/>
              <a:ext cx="1211059" cy="615558"/>
            </a:xfrm>
            <a:prstGeom prst="rect">
              <a:avLst/>
            </a:prstGeom>
            <a:solidFill>
              <a:srgbClr val="4F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2" charset="0"/>
                </a:rPr>
                <a:t>Stabilization</a:t>
              </a:r>
            </a:p>
          </p:txBody>
        </p:sp>
      </p:grpSp>
      <p:cxnSp>
        <p:nvCxnSpPr>
          <p:cNvPr id="42" name="Straight Connector 41">
            <a:extLst>
              <a:ext uri="{FF2B5EF4-FFF2-40B4-BE49-F238E27FC236}">
                <a16:creationId xmlns:a16="http://schemas.microsoft.com/office/drawing/2014/main" id="{E7A1684B-A3E3-EA17-72DB-3BAA64ECDD5E}"/>
              </a:ext>
            </a:extLst>
          </p:cNvPr>
          <p:cNvCxnSpPr>
            <a:cxnSpLocks/>
          </p:cNvCxnSpPr>
          <p:nvPr/>
        </p:nvCxnSpPr>
        <p:spPr>
          <a:xfrm>
            <a:off x="2597641" y="4186018"/>
            <a:ext cx="7695121" cy="832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1446ADE9-06B6-F350-32DB-A82160FE1BF0}"/>
              </a:ext>
            </a:extLst>
          </p:cNvPr>
          <p:cNvCxnSpPr>
            <a:cxnSpLocks/>
          </p:cNvCxnSpPr>
          <p:nvPr/>
        </p:nvCxnSpPr>
        <p:spPr>
          <a:xfrm>
            <a:off x="2597641" y="5062510"/>
            <a:ext cx="769512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6F834E3D-09D2-B690-0FCF-684F997A401D}"/>
              </a:ext>
            </a:extLst>
          </p:cNvPr>
          <p:cNvCxnSpPr>
            <a:cxnSpLocks/>
            <a:endCxn id="4105" idx="3"/>
          </p:cNvCxnSpPr>
          <p:nvPr/>
        </p:nvCxnSpPr>
        <p:spPr>
          <a:xfrm>
            <a:off x="2597641" y="5939001"/>
            <a:ext cx="7695121" cy="832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9F7306BF-B83C-55E3-509D-49A0E662AF9D}"/>
              </a:ext>
            </a:extLst>
          </p:cNvPr>
          <p:cNvCxnSpPr>
            <a:cxnSpLocks/>
          </p:cNvCxnSpPr>
          <p:nvPr/>
        </p:nvCxnSpPr>
        <p:spPr>
          <a:xfrm>
            <a:off x="2606108" y="2433034"/>
            <a:ext cx="768665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48" name="Rectangle 47">
            <a:extLst>
              <a:ext uri="{FF2B5EF4-FFF2-40B4-BE49-F238E27FC236}">
                <a16:creationId xmlns:a16="http://schemas.microsoft.com/office/drawing/2014/main" id="{AC321279-7AEE-66BE-7877-D7CABDAF83A1}"/>
              </a:ext>
            </a:extLst>
          </p:cNvPr>
          <p:cNvSpPr/>
          <p:nvPr/>
        </p:nvSpPr>
        <p:spPr>
          <a:xfrm>
            <a:off x="2610484" y="2182134"/>
            <a:ext cx="860741" cy="503526"/>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Montserrat" panose="00000500000000000000" pitchFamily="2" charset="0"/>
              </a:rPr>
              <a:t>Negotiate Leases</a:t>
            </a:r>
          </a:p>
        </p:txBody>
      </p:sp>
      <p:sp>
        <p:nvSpPr>
          <p:cNvPr id="55" name="Rectangle 54">
            <a:extLst>
              <a:ext uri="{FF2B5EF4-FFF2-40B4-BE49-F238E27FC236}">
                <a16:creationId xmlns:a16="http://schemas.microsoft.com/office/drawing/2014/main" id="{F13A9CB6-5EEA-1A1C-9233-5A94A8831DD6}"/>
              </a:ext>
            </a:extLst>
          </p:cNvPr>
          <p:cNvSpPr/>
          <p:nvPr/>
        </p:nvSpPr>
        <p:spPr>
          <a:xfrm>
            <a:off x="3473169" y="3056789"/>
            <a:ext cx="2995354" cy="503526"/>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a:latin typeface="Montserrat" panose="00000500000000000000" pitchFamily="2" charset="0"/>
              </a:rPr>
              <a:t>Build Center Units &amp; Reno Unit 3916, Move Burlington &amp; Greenberg Dental</a:t>
            </a:r>
          </a:p>
        </p:txBody>
      </p:sp>
      <p:sp>
        <p:nvSpPr>
          <p:cNvPr id="56" name="Rectangle 55">
            <a:extLst>
              <a:ext uri="{FF2B5EF4-FFF2-40B4-BE49-F238E27FC236}">
                <a16:creationId xmlns:a16="http://schemas.microsoft.com/office/drawing/2014/main" id="{19AE1989-4872-BEE2-6C10-B94AB16318D5}"/>
              </a:ext>
            </a:extLst>
          </p:cNvPr>
          <p:cNvSpPr/>
          <p:nvPr/>
        </p:nvSpPr>
        <p:spPr>
          <a:xfrm>
            <a:off x="4441844" y="4804486"/>
            <a:ext cx="4580858" cy="503526"/>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a:latin typeface="Montserrat" panose="00000500000000000000" pitchFamily="2" charset="0"/>
              </a:rPr>
              <a:t>Construct New South Units &amp; Renovate Others, Demolish the Remainder &amp; Re-Circulate Parking Flow/Re-Stripe spots</a:t>
            </a:r>
          </a:p>
        </p:txBody>
      </p:sp>
      <p:cxnSp>
        <p:nvCxnSpPr>
          <p:cNvPr id="58" name="Straight Connector 57">
            <a:extLst>
              <a:ext uri="{FF2B5EF4-FFF2-40B4-BE49-F238E27FC236}">
                <a16:creationId xmlns:a16="http://schemas.microsoft.com/office/drawing/2014/main" id="{6D9B477B-6BAC-D9CF-1E99-0BE0F2A9F3BD}"/>
              </a:ext>
            </a:extLst>
          </p:cNvPr>
          <p:cNvCxnSpPr>
            <a:cxnSpLocks/>
            <a:endCxn id="48" idx="1"/>
          </p:cNvCxnSpPr>
          <p:nvPr/>
        </p:nvCxnSpPr>
        <p:spPr>
          <a:xfrm flipV="1">
            <a:off x="2610484" y="2433897"/>
            <a:ext cx="0" cy="3505104"/>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096" name="Straight Connector 4095">
            <a:extLst>
              <a:ext uri="{FF2B5EF4-FFF2-40B4-BE49-F238E27FC236}">
                <a16:creationId xmlns:a16="http://schemas.microsoft.com/office/drawing/2014/main" id="{1A68E860-5310-BE1D-0306-C96DE0B138DA}"/>
              </a:ext>
            </a:extLst>
          </p:cNvPr>
          <p:cNvCxnSpPr>
            <a:cxnSpLocks/>
          </p:cNvCxnSpPr>
          <p:nvPr/>
        </p:nvCxnSpPr>
        <p:spPr>
          <a:xfrm flipV="1">
            <a:off x="3473161" y="2437427"/>
            <a:ext cx="0" cy="3505104"/>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4100" name="Rectangle 4099">
            <a:extLst>
              <a:ext uri="{FF2B5EF4-FFF2-40B4-BE49-F238E27FC236}">
                <a16:creationId xmlns:a16="http://schemas.microsoft.com/office/drawing/2014/main" id="{46C23AA7-7EDC-3972-BC76-12C7A9097752}"/>
              </a:ext>
            </a:extLst>
          </p:cNvPr>
          <p:cNvSpPr/>
          <p:nvPr/>
        </p:nvSpPr>
        <p:spPr>
          <a:xfrm>
            <a:off x="3959237" y="3944071"/>
            <a:ext cx="3078394" cy="503526"/>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a:latin typeface="Montserrat" panose="00000500000000000000" pitchFamily="2" charset="0"/>
              </a:rPr>
              <a:t>Reconfigure NW Portion, Touch-Up Facades Through Whole Shopping Center </a:t>
            </a:r>
          </a:p>
        </p:txBody>
      </p:sp>
      <p:sp>
        <p:nvSpPr>
          <p:cNvPr id="4102" name="TextBox 4101">
            <a:extLst>
              <a:ext uri="{FF2B5EF4-FFF2-40B4-BE49-F238E27FC236}">
                <a16:creationId xmlns:a16="http://schemas.microsoft.com/office/drawing/2014/main" id="{A624D613-5E3A-210C-FBAD-9CD8B0B6603F}"/>
              </a:ext>
            </a:extLst>
          </p:cNvPr>
          <p:cNvSpPr txBox="1"/>
          <p:nvPr/>
        </p:nvSpPr>
        <p:spPr>
          <a:xfrm>
            <a:off x="9927123" y="1747338"/>
            <a:ext cx="731279" cy="400110"/>
          </a:xfrm>
          <a:prstGeom prst="rect">
            <a:avLst/>
          </a:prstGeom>
          <a:noFill/>
        </p:spPr>
        <p:txBody>
          <a:bodyPr wrap="square" rtlCol="0">
            <a:spAutoFit/>
          </a:bodyPr>
          <a:lstStyle/>
          <a:p>
            <a:pPr algn="ctr"/>
            <a:r>
              <a:rPr lang="en-US" sz="1000">
                <a:solidFill>
                  <a:schemeClr val="bg1"/>
                </a:solidFill>
                <a:latin typeface="Montserrat" panose="00000500000000000000" pitchFamily="2" charset="0"/>
              </a:rPr>
              <a:t>Jan 2028</a:t>
            </a:r>
          </a:p>
        </p:txBody>
      </p:sp>
      <p:sp>
        <p:nvSpPr>
          <p:cNvPr id="4103" name="TextBox 4102">
            <a:extLst>
              <a:ext uri="{FF2B5EF4-FFF2-40B4-BE49-F238E27FC236}">
                <a16:creationId xmlns:a16="http://schemas.microsoft.com/office/drawing/2014/main" id="{995A887D-C5FB-4935-2315-EEA654629307}"/>
              </a:ext>
            </a:extLst>
          </p:cNvPr>
          <p:cNvSpPr txBox="1"/>
          <p:nvPr/>
        </p:nvSpPr>
        <p:spPr>
          <a:xfrm>
            <a:off x="4078691" y="1747338"/>
            <a:ext cx="731279" cy="400110"/>
          </a:xfrm>
          <a:prstGeom prst="rect">
            <a:avLst/>
          </a:prstGeom>
          <a:noFill/>
        </p:spPr>
        <p:txBody>
          <a:bodyPr wrap="square" rtlCol="0">
            <a:spAutoFit/>
          </a:bodyPr>
          <a:lstStyle/>
          <a:p>
            <a:pPr algn="ctr"/>
            <a:r>
              <a:rPr lang="en-US" sz="1000">
                <a:solidFill>
                  <a:schemeClr val="bg1"/>
                </a:solidFill>
                <a:latin typeface="Montserrat" panose="00000500000000000000" pitchFamily="2" charset="0"/>
              </a:rPr>
              <a:t>May 2026</a:t>
            </a:r>
          </a:p>
        </p:txBody>
      </p:sp>
      <p:sp>
        <p:nvSpPr>
          <p:cNvPr id="4104" name="TextBox 4103">
            <a:extLst>
              <a:ext uri="{FF2B5EF4-FFF2-40B4-BE49-F238E27FC236}">
                <a16:creationId xmlns:a16="http://schemas.microsoft.com/office/drawing/2014/main" id="{23FF65C6-709E-9845-5050-81934C8DE3F7}"/>
              </a:ext>
            </a:extLst>
          </p:cNvPr>
          <p:cNvSpPr txBox="1"/>
          <p:nvPr/>
        </p:nvSpPr>
        <p:spPr>
          <a:xfrm>
            <a:off x="2295713" y="1747338"/>
            <a:ext cx="731279" cy="400110"/>
          </a:xfrm>
          <a:prstGeom prst="rect">
            <a:avLst/>
          </a:prstGeom>
          <a:noFill/>
        </p:spPr>
        <p:txBody>
          <a:bodyPr wrap="square" rtlCol="0">
            <a:spAutoFit/>
          </a:bodyPr>
          <a:lstStyle/>
          <a:p>
            <a:pPr algn="ctr"/>
            <a:r>
              <a:rPr lang="en-US" sz="1000">
                <a:solidFill>
                  <a:schemeClr val="bg1"/>
                </a:solidFill>
                <a:latin typeface="Montserrat" panose="00000500000000000000" pitchFamily="2" charset="0"/>
              </a:rPr>
              <a:t>Dec 2025</a:t>
            </a:r>
          </a:p>
        </p:txBody>
      </p:sp>
      <p:sp>
        <p:nvSpPr>
          <p:cNvPr id="4105" name="Rectangle 4104">
            <a:extLst>
              <a:ext uri="{FF2B5EF4-FFF2-40B4-BE49-F238E27FC236}">
                <a16:creationId xmlns:a16="http://schemas.microsoft.com/office/drawing/2014/main" id="{58F2A83C-95E0-326D-27C1-21E58749B48B}"/>
              </a:ext>
            </a:extLst>
          </p:cNvPr>
          <p:cNvSpPr/>
          <p:nvPr/>
        </p:nvSpPr>
        <p:spPr>
          <a:xfrm>
            <a:off x="9022703" y="5695561"/>
            <a:ext cx="1270059" cy="503526"/>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a:latin typeface="Montserrat" panose="00000500000000000000" pitchFamily="2" charset="0"/>
              </a:rPr>
              <a:t>Complete Lease Up &amp; Stabilize</a:t>
            </a:r>
          </a:p>
        </p:txBody>
      </p:sp>
      <p:sp>
        <p:nvSpPr>
          <p:cNvPr id="4116" name="TextBox 4115">
            <a:extLst>
              <a:ext uri="{FF2B5EF4-FFF2-40B4-BE49-F238E27FC236}">
                <a16:creationId xmlns:a16="http://schemas.microsoft.com/office/drawing/2014/main" id="{96FECCE8-0A64-B9C1-9119-7243B883AF23}"/>
              </a:ext>
            </a:extLst>
          </p:cNvPr>
          <p:cNvSpPr txBox="1"/>
          <p:nvPr/>
        </p:nvSpPr>
        <p:spPr>
          <a:xfrm>
            <a:off x="3601631" y="1747338"/>
            <a:ext cx="731279" cy="400110"/>
          </a:xfrm>
          <a:prstGeom prst="rect">
            <a:avLst/>
          </a:prstGeom>
          <a:noFill/>
        </p:spPr>
        <p:txBody>
          <a:bodyPr wrap="square" rtlCol="0">
            <a:spAutoFit/>
          </a:bodyPr>
          <a:lstStyle/>
          <a:p>
            <a:pPr algn="ctr"/>
            <a:r>
              <a:rPr lang="en-US" sz="1000">
                <a:solidFill>
                  <a:schemeClr val="bg1"/>
                </a:solidFill>
                <a:latin typeface="Montserrat" panose="00000500000000000000" pitchFamily="2" charset="0"/>
              </a:rPr>
              <a:t>Apr 2026</a:t>
            </a:r>
          </a:p>
        </p:txBody>
      </p:sp>
      <p:sp>
        <p:nvSpPr>
          <p:cNvPr id="4118" name="TextBox 4117">
            <a:extLst>
              <a:ext uri="{FF2B5EF4-FFF2-40B4-BE49-F238E27FC236}">
                <a16:creationId xmlns:a16="http://schemas.microsoft.com/office/drawing/2014/main" id="{C805062B-FD68-8A77-903B-5260E92FCD9A}"/>
              </a:ext>
            </a:extLst>
          </p:cNvPr>
          <p:cNvSpPr txBox="1"/>
          <p:nvPr/>
        </p:nvSpPr>
        <p:spPr>
          <a:xfrm>
            <a:off x="3099390" y="1747338"/>
            <a:ext cx="731279" cy="400110"/>
          </a:xfrm>
          <a:prstGeom prst="rect">
            <a:avLst/>
          </a:prstGeom>
          <a:noFill/>
        </p:spPr>
        <p:txBody>
          <a:bodyPr wrap="square" rtlCol="0">
            <a:spAutoFit/>
          </a:bodyPr>
          <a:lstStyle/>
          <a:p>
            <a:pPr algn="ctr"/>
            <a:r>
              <a:rPr lang="en-US" sz="1000">
                <a:solidFill>
                  <a:schemeClr val="bg1"/>
                </a:solidFill>
                <a:latin typeface="Montserrat" panose="00000500000000000000" pitchFamily="2" charset="0"/>
              </a:rPr>
              <a:t>Mar 2026</a:t>
            </a:r>
          </a:p>
        </p:txBody>
      </p:sp>
      <p:cxnSp>
        <p:nvCxnSpPr>
          <p:cNvPr id="4122" name="Straight Connector 4121">
            <a:extLst>
              <a:ext uri="{FF2B5EF4-FFF2-40B4-BE49-F238E27FC236}">
                <a16:creationId xmlns:a16="http://schemas.microsoft.com/office/drawing/2014/main" id="{11E6898F-33ED-F0D8-E58C-41CB1CD45B53}"/>
              </a:ext>
            </a:extLst>
          </p:cNvPr>
          <p:cNvCxnSpPr>
            <a:cxnSpLocks/>
          </p:cNvCxnSpPr>
          <p:nvPr/>
        </p:nvCxnSpPr>
        <p:spPr>
          <a:xfrm flipV="1">
            <a:off x="10292763" y="2194270"/>
            <a:ext cx="0" cy="374642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124" name="Straight Connector 4123">
            <a:extLst>
              <a:ext uri="{FF2B5EF4-FFF2-40B4-BE49-F238E27FC236}">
                <a16:creationId xmlns:a16="http://schemas.microsoft.com/office/drawing/2014/main" id="{2A3A47C0-7BD0-0E13-DD4A-2A9DC5B58FF4}"/>
              </a:ext>
            </a:extLst>
          </p:cNvPr>
          <p:cNvCxnSpPr>
            <a:cxnSpLocks/>
          </p:cNvCxnSpPr>
          <p:nvPr/>
        </p:nvCxnSpPr>
        <p:spPr>
          <a:xfrm flipV="1">
            <a:off x="9022318" y="2200904"/>
            <a:ext cx="0" cy="374642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4132" name="TextBox 4131">
            <a:extLst>
              <a:ext uri="{FF2B5EF4-FFF2-40B4-BE49-F238E27FC236}">
                <a16:creationId xmlns:a16="http://schemas.microsoft.com/office/drawing/2014/main" id="{DB550787-E20F-6840-A0B3-43DB6E5E1787}"/>
              </a:ext>
            </a:extLst>
          </p:cNvPr>
          <p:cNvSpPr txBox="1"/>
          <p:nvPr/>
        </p:nvSpPr>
        <p:spPr>
          <a:xfrm>
            <a:off x="6099742" y="1747338"/>
            <a:ext cx="731279" cy="400110"/>
          </a:xfrm>
          <a:prstGeom prst="rect">
            <a:avLst/>
          </a:prstGeom>
          <a:noFill/>
        </p:spPr>
        <p:txBody>
          <a:bodyPr wrap="square" rtlCol="0">
            <a:spAutoFit/>
          </a:bodyPr>
          <a:lstStyle/>
          <a:p>
            <a:pPr algn="ctr"/>
            <a:r>
              <a:rPr lang="en-US" sz="1000">
                <a:solidFill>
                  <a:schemeClr val="bg1"/>
                </a:solidFill>
                <a:latin typeface="Montserrat" panose="00000500000000000000" pitchFamily="2" charset="0"/>
              </a:rPr>
              <a:t>Dec 2026</a:t>
            </a:r>
          </a:p>
        </p:txBody>
      </p:sp>
      <p:sp>
        <p:nvSpPr>
          <p:cNvPr id="4133" name="TextBox 4132">
            <a:extLst>
              <a:ext uri="{FF2B5EF4-FFF2-40B4-BE49-F238E27FC236}">
                <a16:creationId xmlns:a16="http://schemas.microsoft.com/office/drawing/2014/main" id="{12D8A6D9-0935-ABA7-858D-3CDC37495996}"/>
              </a:ext>
            </a:extLst>
          </p:cNvPr>
          <p:cNvSpPr txBox="1"/>
          <p:nvPr/>
        </p:nvSpPr>
        <p:spPr>
          <a:xfrm>
            <a:off x="6675884" y="1747338"/>
            <a:ext cx="731279" cy="400110"/>
          </a:xfrm>
          <a:prstGeom prst="rect">
            <a:avLst/>
          </a:prstGeom>
          <a:noFill/>
        </p:spPr>
        <p:txBody>
          <a:bodyPr wrap="square" rtlCol="0">
            <a:spAutoFit/>
          </a:bodyPr>
          <a:lstStyle/>
          <a:p>
            <a:pPr algn="ctr"/>
            <a:r>
              <a:rPr lang="en-US" sz="1000">
                <a:solidFill>
                  <a:schemeClr val="bg1"/>
                </a:solidFill>
                <a:latin typeface="Montserrat" panose="00000500000000000000" pitchFamily="2" charset="0"/>
              </a:rPr>
              <a:t>Jan 2027</a:t>
            </a:r>
          </a:p>
        </p:txBody>
      </p:sp>
      <p:sp>
        <p:nvSpPr>
          <p:cNvPr id="4134" name="TextBox 4133">
            <a:extLst>
              <a:ext uri="{FF2B5EF4-FFF2-40B4-BE49-F238E27FC236}">
                <a16:creationId xmlns:a16="http://schemas.microsoft.com/office/drawing/2014/main" id="{DCB829A7-A16F-ABCF-2D77-8F7049E8FE05}"/>
              </a:ext>
            </a:extLst>
          </p:cNvPr>
          <p:cNvSpPr txBox="1"/>
          <p:nvPr/>
        </p:nvSpPr>
        <p:spPr>
          <a:xfrm>
            <a:off x="8653033" y="1747338"/>
            <a:ext cx="731279" cy="400110"/>
          </a:xfrm>
          <a:prstGeom prst="rect">
            <a:avLst/>
          </a:prstGeom>
          <a:noFill/>
        </p:spPr>
        <p:txBody>
          <a:bodyPr wrap="square" rtlCol="0">
            <a:spAutoFit/>
          </a:bodyPr>
          <a:lstStyle/>
          <a:p>
            <a:pPr algn="ctr"/>
            <a:r>
              <a:rPr lang="en-US" sz="1000">
                <a:solidFill>
                  <a:schemeClr val="bg1"/>
                </a:solidFill>
                <a:latin typeface="Montserrat" panose="00000500000000000000" pitchFamily="2" charset="0"/>
              </a:rPr>
              <a:t>Aug 2027</a:t>
            </a:r>
          </a:p>
        </p:txBody>
      </p:sp>
    </p:spTree>
    <p:extLst>
      <p:ext uri="{BB962C8B-B14F-4D97-AF65-F5344CB8AC3E}">
        <p14:creationId xmlns:p14="http://schemas.microsoft.com/office/powerpoint/2010/main" val="16981267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77EEE5AF-33D0-705C-506B-9E32A69BFD39}"/>
            </a:ext>
          </a:extLst>
        </p:cNvPr>
        <p:cNvGrpSpPr/>
        <p:nvPr/>
      </p:nvGrpSpPr>
      <p:grpSpPr>
        <a:xfrm>
          <a:off x="0" y="0"/>
          <a:ext cx="0" cy="0"/>
          <a:chOff x="0" y="0"/>
          <a:chExt cx="0" cy="0"/>
        </a:xfrm>
      </p:grpSpPr>
      <p:pic>
        <p:nvPicPr>
          <p:cNvPr id="12" name="Picture 11" descr="A city skyline with palm trees and a road">
            <a:extLst>
              <a:ext uri="{FF2B5EF4-FFF2-40B4-BE49-F238E27FC236}">
                <a16:creationId xmlns:a16="http://schemas.microsoft.com/office/drawing/2014/main" id="{C3860963-BE1D-4BDF-66B4-F0048B82C838}"/>
              </a:ext>
            </a:extLst>
          </p:cNvPr>
          <p:cNvPicPr>
            <a:picLocks noChangeAspect="1"/>
          </p:cNvPicPr>
          <p:nvPr/>
        </p:nvPicPr>
        <p:blipFill>
          <a:blip r:embed="rId2">
            <a:alphaModFix amt="35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5366"/>
            <a:ext cx="12192000" cy="6582028"/>
          </a:xfrm>
          <a:prstGeom prst="rect">
            <a:avLst/>
          </a:prstGeom>
        </p:spPr>
      </p:pic>
      <p:sp>
        <p:nvSpPr>
          <p:cNvPr id="2" name="Title 1">
            <a:extLst>
              <a:ext uri="{FF2B5EF4-FFF2-40B4-BE49-F238E27FC236}">
                <a16:creationId xmlns:a16="http://schemas.microsoft.com/office/drawing/2014/main" id="{E8D731FE-C5E2-0283-D8D1-43D67A755903}"/>
              </a:ext>
            </a:extLst>
          </p:cNvPr>
          <p:cNvSpPr>
            <a:spLocks noGrp="1"/>
          </p:cNvSpPr>
          <p:nvPr>
            <p:ph type="title"/>
          </p:nvPr>
        </p:nvSpPr>
        <p:spPr>
          <a:xfrm>
            <a:off x="508900" y="4385733"/>
            <a:ext cx="10515600" cy="1197257"/>
          </a:xfrm>
        </p:spPr>
        <p:txBody>
          <a:bodyPr>
            <a:normAutofit/>
          </a:bodyPr>
          <a:lstStyle/>
          <a:p>
            <a:r>
              <a:rPr lang="en-US" sz="6600" b="1">
                <a:solidFill>
                  <a:schemeClr val="bg1"/>
                </a:solidFill>
                <a:latin typeface="Montserrat" panose="00000500000000000000" pitchFamily="2" charset="0"/>
              </a:rPr>
              <a:t>Financial Analysis</a:t>
            </a:r>
          </a:p>
        </p:txBody>
      </p:sp>
      <p:sp>
        <p:nvSpPr>
          <p:cNvPr id="4" name="Rectangle 3">
            <a:extLst>
              <a:ext uri="{FF2B5EF4-FFF2-40B4-BE49-F238E27FC236}">
                <a16:creationId xmlns:a16="http://schemas.microsoft.com/office/drawing/2014/main" id="{D5D2C658-DEE0-41B1-4641-3950FA52F330}"/>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76ED2453-4971-80FF-D088-76E5BB100A18}"/>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E5F32C8C-9BF3-22B0-1267-958EC6DDADE1}"/>
              </a:ext>
            </a:extLst>
          </p:cNvPr>
          <p:cNvGrpSpPr/>
          <p:nvPr/>
        </p:nvGrpSpPr>
        <p:grpSpPr>
          <a:xfrm>
            <a:off x="9913790" y="395831"/>
            <a:ext cx="3254648" cy="1272203"/>
            <a:chOff x="9913790" y="395831"/>
            <a:chExt cx="3254648" cy="1272203"/>
          </a:xfrm>
        </p:grpSpPr>
        <p:grpSp>
          <p:nvGrpSpPr>
            <p:cNvPr id="3" name="Group 2">
              <a:extLst>
                <a:ext uri="{FF2B5EF4-FFF2-40B4-BE49-F238E27FC236}">
                  <a16:creationId xmlns:a16="http://schemas.microsoft.com/office/drawing/2014/main" id="{1EC84037-3CD7-98CF-912C-4C89D4B83B3B}"/>
                </a:ext>
              </a:extLst>
            </p:cNvPr>
            <p:cNvGrpSpPr/>
            <p:nvPr/>
          </p:nvGrpSpPr>
          <p:grpSpPr>
            <a:xfrm>
              <a:off x="9913790" y="395831"/>
              <a:ext cx="3254648" cy="1272203"/>
              <a:chOff x="9913790" y="395831"/>
              <a:chExt cx="3254648" cy="1272203"/>
            </a:xfrm>
          </p:grpSpPr>
          <p:sp>
            <p:nvSpPr>
              <p:cNvPr id="5" name="Flowchart: Data 11">
                <a:extLst>
                  <a:ext uri="{FF2B5EF4-FFF2-40B4-BE49-F238E27FC236}">
                    <a16:creationId xmlns:a16="http://schemas.microsoft.com/office/drawing/2014/main" id="{0C58E849-CBE1-FFAC-D75B-0AA2ACCEB12B}"/>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Data 14">
                <a:extLst>
                  <a:ext uri="{FF2B5EF4-FFF2-40B4-BE49-F238E27FC236}">
                    <a16:creationId xmlns:a16="http://schemas.microsoft.com/office/drawing/2014/main" id="{75106E5B-1ACE-BE3A-8D52-EB6D2137AC20}"/>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white buffalo and city skyline&#10;&#10;AI-generated content may be incorrect.">
              <a:extLst>
                <a:ext uri="{FF2B5EF4-FFF2-40B4-BE49-F238E27FC236}">
                  <a16:creationId xmlns:a16="http://schemas.microsoft.com/office/drawing/2014/main" id="{5FA34D9F-5C0D-9360-42BE-1254946E21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441119D9-3628-2AD2-7401-A1761C9621B1}"/>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E98D8296-1F2E-8DCA-9C16-E170E4E8F20D}"/>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25</a:t>
            </a:fld>
            <a:endParaRPr lang="en-US"/>
          </a:p>
        </p:txBody>
      </p:sp>
    </p:spTree>
    <p:extLst>
      <p:ext uri="{BB962C8B-B14F-4D97-AF65-F5344CB8AC3E}">
        <p14:creationId xmlns:p14="http://schemas.microsoft.com/office/powerpoint/2010/main" val="822385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C29FF-2E6D-6C90-C274-FEBCDDE107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D93C1D-8562-D4BB-1829-0ACF0BACD0ED}"/>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Financial Analysis</a:t>
            </a:r>
          </a:p>
        </p:txBody>
      </p:sp>
      <p:sp>
        <p:nvSpPr>
          <p:cNvPr id="4" name="Rectangle 3">
            <a:extLst>
              <a:ext uri="{FF2B5EF4-FFF2-40B4-BE49-F238E27FC236}">
                <a16:creationId xmlns:a16="http://schemas.microsoft.com/office/drawing/2014/main" id="{B41B74FE-830D-74F4-B5A4-5F30785E175E}"/>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79A8F1DF-8FBA-1030-C371-738D121EB750}"/>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D834EBEA-1E92-4B6D-045C-9D48645240C4}"/>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Project Overview</a:t>
            </a:r>
          </a:p>
        </p:txBody>
      </p:sp>
      <p:grpSp>
        <p:nvGrpSpPr>
          <p:cNvPr id="3" name="Group 2">
            <a:extLst>
              <a:ext uri="{FF2B5EF4-FFF2-40B4-BE49-F238E27FC236}">
                <a16:creationId xmlns:a16="http://schemas.microsoft.com/office/drawing/2014/main" id="{F6BA7811-90D9-22DA-49C6-CEC8653004F6}"/>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3D87C65F-F46B-F6CB-EAD9-02F7368B427E}"/>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D1C60F11-F5F9-F5B2-3D1A-DFEB9E4C57DC}"/>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DFED4E09-C403-2298-1DB7-571BD764864F}"/>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09FE8DAB-10D0-F771-0A32-95FBED42BE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74E389A8-11E1-9774-B685-48868D06AD9F}"/>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10109F82-8CAB-47BD-7145-2CBE5D991543}"/>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26</a:t>
            </a:fld>
            <a:endParaRPr lang="en-US"/>
          </a:p>
        </p:txBody>
      </p:sp>
      <p:grpSp>
        <p:nvGrpSpPr>
          <p:cNvPr id="48" name="Group 47">
            <a:extLst>
              <a:ext uri="{FF2B5EF4-FFF2-40B4-BE49-F238E27FC236}">
                <a16:creationId xmlns:a16="http://schemas.microsoft.com/office/drawing/2014/main" id="{0FC80DDB-5224-0F44-421D-3CA91332C514}"/>
              </a:ext>
            </a:extLst>
          </p:cNvPr>
          <p:cNvGrpSpPr/>
          <p:nvPr/>
        </p:nvGrpSpPr>
        <p:grpSpPr>
          <a:xfrm>
            <a:off x="732369" y="2342738"/>
            <a:ext cx="6281886" cy="3270980"/>
            <a:chOff x="2979182" y="2794228"/>
            <a:chExt cx="6381802" cy="2899781"/>
          </a:xfrm>
        </p:grpSpPr>
        <p:grpSp>
          <p:nvGrpSpPr>
            <p:cNvPr id="17" name="Group 16">
              <a:extLst>
                <a:ext uri="{FF2B5EF4-FFF2-40B4-BE49-F238E27FC236}">
                  <a16:creationId xmlns:a16="http://schemas.microsoft.com/office/drawing/2014/main" id="{92C4472F-D502-A5B4-FD36-0104FA1AE4FF}"/>
                </a:ext>
              </a:extLst>
            </p:cNvPr>
            <p:cNvGrpSpPr/>
            <p:nvPr/>
          </p:nvGrpSpPr>
          <p:grpSpPr>
            <a:xfrm>
              <a:off x="4461935" y="2794228"/>
              <a:ext cx="3268129" cy="569380"/>
              <a:chOff x="4563534" y="2993804"/>
              <a:chExt cx="3268129" cy="569380"/>
            </a:xfrm>
          </p:grpSpPr>
          <p:sp>
            <p:nvSpPr>
              <p:cNvPr id="16" name="Rectangle 15">
                <a:extLst>
                  <a:ext uri="{FF2B5EF4-FFF2-40B4-BE49-F238E27FC236}">
                    <a16:creationId xmlns:a16="http://schemas.microsoft.com/office/drawing/2014/main" id="{BBA54818-A140-DE58-2F6E-B4142C87692F}"/>
                  </a:ext>
                </a:extLst>
              </p:cNvPr>
              <p:cNvSpPr/>
              <p:nvPr/>
            </p:nvSpPr>
            <p:spPr>
              <a:xfrm>
                <a:off x="4711702" y="3036667"/>
                <a:ext cx="3119961" cy="5265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9408A3D-9754-DD39-9A04-069370F52FD3}"/>
                  </a:ext>
                </a:extLst>
              </p:cNvPr>
              <p:cNvSpPr/>
              <p:nvPr/>
            </p:nvSpPr>
            <p:spPr>
              <a:xfrm>
                <a:off x="4563534" y="2993804"/>
                <a:ext cx="3224898" cy="526517"/>
              </a:xfrm>
              <a:prstGeom prst="rect">
                <a:avLst/>
              </a:prstGeom>
              <a:solidFill>
                <a:srgbClr val="4F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Montserrat" panose="00000500000000000000" pitchFamily="2" charset="0"/>
                  </a:rPr>
                  <a:t>Proposed Project:</a:t>
                </a:r>
              </a:p>
            </p:txBody>
          </p:sp>
        </p:grpSp>
        <p:grpSp>
          <p:nvGrpSpPr>
            <p:cNvPr id="35" name="Group 34">
              <a:extLst>
                <a:ext uri="{FF2B5EF4-FFF2-40B4-BE49-F238E27FC236}">
                  <a16:creationId xmlns:a16="http://schemas.microsoft.com/office/drawing/2014/main" id="{17CCC49D-02EE-CD33-42E7-59F45A27183E}"/>
                </a:ext>
              </a:extLst>
            </p:cNvPr>
            <p:cNvGrpSpPr/>
            <p:nvPr/>
          </p:nvGrpSpPr>
          <p:grpSpPr>
            <a:xfrm>
              <a:off x="2979182" y="3526890"/>
              <a:ext cx="6381802" cy="1447805"/>
              <a:chOff x="5181703" y="4536679"/>
              <a:chExt cx="5045916" cy="1447805"/>
            </a:xfrm>
          </p:grpSpPr>
          <p:grpSp>
            <p:nvGrpSpPr>
              <p:cNvPr id="18" name="Group 17">
                <a:extLst>
                  <a:ext uri="{FF2B5EF4-FFF2-40B4-BE49-F238E27FC236}">
                    <a16:creationId xmlns:a16="http://schemas.microsoft.com/office/drawing/2014/main" id="{B106051B-BD35-F032-690D-1FDB761C1B3B}"/>
                  </a:ext>
                </a:extLst>
              </p:cNvPr>
              <p:cNvGrpSpPr/>
              <p:nvPr/>
            </p:nvGrpSpPr>
            <p:grpSpPr>
              <a:xfrm>
                <a:off x="5181703" y="4536679"/>
                <a:ext cx="1535638" cy="1447805"/>
                <a:chOff x="897026" y="4396557"/>
                <a:chExt cx="1535638" cy="1447805"/>
              </a:xfrm>
            </p:grpSpPr>
            <p:sp>
              <p:nvSpPr>
                <p:cNvPr id="19" name="Rectangle: Rounded Corners 18">
                  <a:extLst>
                    <a:ext uri="{FF2B5EF4-FFF2-40B4-BE49-F238E27FC236}">
                      <a16:creationId xmlns:a16="http://schemas.microsoft.com/office/drawing/2014/main" id="{F07D49C7-C189-E79F-8957-071BB3AC0D9E}"/>
                    </a:ext>
                  </a:extLst>
                </p:cNvPr>
                <p:cNvSpPr/>
                <p:nvPr/>
              </p:nvSpPr>
              <p:spPr>
                <a:xfrm>
                  <a:off x="897026" y="4831181"/>
                  <a:ext cx="1535638" cy="101318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F277709-943D-4BE3-84E6-2C384A6B4512}"/>
                    </a:ext>
                  </a:extLst>
                </p:cNvPr>
                <p:cNvSpPr/>
                <p:nvPr/>
              </p:nvSpPr>
              <p:spPr>
                <a:xfrm>
                  <a:off x="1227617" y="4396557"/>
                  <a:ext cx="874455" cy="869246"/>
                </a:xfrm>
                <a:prstGeom prst="ellipse">
                  <a:avLst/>
                </a:prstGeom>
                <a:solidFill>
                  <a:srgbClr val="4F95DA"/>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2BA35A65-5A7D-A182-C41B-D3485CDBC881}"/>
                    </a:ext>
                  </a:extLst>
                </p:cNvPr>
                <p:cNvSpPr/>
                <p:nvPr/>
              </p:nvSpPr>
              <p:spPr>
                <a:xfrm>
                  <a:off x="919780" y="4855171"/>
                  <a:ext cx="1490131" cy="965200"/>
                </a:xfrm>
                <a:prstGeom prst="roundRect">
                  <a:avLst/>
                </a:prstGeom>
                <a:solidFill>
                  <a:srgbClr val="4F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Montserrat" panose="00000500000000000000" pitchFamily="2" charset="0"/>
                    </a:rPr>
                    <a:t>Hard Costs:</a:t>
                  </a:r>
                </a:p>
                <a:p>
                  <a:pPr algn="ctr"/>
                  <a:endParaRPr lang="en-US" sz="500">
                    <a:latin typeface="Montserrat" panose="00000500000000000000" pitchFamily="2" charset="0"/>
                  </a:endParaRPr>
                </a:p>
                <a:p>
                  <a:pPr algn="ctr"/>
                  <a:r>
                    <a:rPr lang="en-US" sz="2000">
                      <a:latin typeface="Montserrat" panose="00000500000000000000" pitchFamily="2" charset="0"/>
                    </a:rPr>
                    <a:t>$42,965,725</a:t>
                  </a:r>
                </a:p>
              </p:txBody>
            </p:sp>
          </p:grpSp>
          <p:grpSp>
            <p:nvGrpSpPr>
              <p:cNvPr id="22" name="Group 21">
                <a:extLst>
                  <a:ext uri="{FF2B5EF4-FFF2-40B4-BE49-F238E27FC236}">
                    <a16:creationId xmlns:a16="http://schemas.microsoft.com/office/drawing/2014/main" id="{D7985D33-CC98-2D8F-B042-628AAF2E3796}"/>
                  </a:ext>
                </a:extLst>
              </p:cNvPr>
              <p:cNvGrpSpPr/>
              <p:nvPr/>
            </p:nvGrpSpPr>
            <p:grpSpPr>
              <a:xfrm>
                <a:off x="6936842" y="4536679"/>
                <a:ext cx="1535638" cy="1447805"/>
                <a:chOff x="897026" y="4396557"/>
                <a:chExt cx="1535638" cy="1447805"/>
              </a:xfrm>
            </p:grpSpPr>
            <p:sp>
              <p:nvSpPr>
                <p:cNvPr id="23" name="Rectangle: Rounded Corners 22">
                  <a:extLst>
                    <a:ext uri="{FF2B5EF4-FFF2-40B4-BE49-F238E27FC236}">
                      <a16:creationId xmlns:a16="http://schemas.microsoft.com/office/drawing/2014/main" id="{4CF98ED8-6C13-8A4B-64B5-55FF51968EA2}"/>
                    </a:ext>
                  </a:extLst>
                </p:cNvPr>
                <p:cNvSpPr/>
                <p:nvPr/>
              </p:nvSpPr>
              <p:spPr>
                <a:xfrm>
                  <a:off x="897026" y="4831181"/>
                  <a:ext cx="1535638" cy="101318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A8DE716-5226-7A0A-4D2D-C927CFE51DA1}"/>
                    </a:ext>
                  </a:extLst>
                </p:cNvPr>
                <p:cNvSpPr/>
                <p:nvPr/>
              </p:nvSpPr>
              <p:spPr>
                <a:xfrm>
                  <a:off x="1227617" y="4396557"/>
                  <a:ext cx="874455" cy="869246"/>
                </a:xfrm>
                <a:prstGeom prst="ellipse">
                  <a:avLst/>
                </a:prstGeom>
                <a:solidFill>
                  <a:srgbClr val="4F95DA"/>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9DC3F953-9C18-ED2D-A074-13CD5CC3277B}"/>
                    </a:ext>
                  </a:extLst>
                </p:cNvPr>
                <p:cNvSpPr/>
                <p:nvPr/>
              </p:nvSpPr>
              <p:spPr>
                <a:xfrm>
                  <a:off x="919780" y="4855171"/>
                  <a:ext cx="1490131" cy="965200"/>
                </a:xfrm>
                <a:prstGeom prst="roundRect">
                  <a:avLst/>
                </a:prstGeom>
                <a:solidFill>
                  <a:srgbClr val="4F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Montserrat" panose="00000500000000000000" pitchFamily="2" charset="0"/>
                    </a:rPr>
                    <a:t>Soft Costs:</a:t>
                  </a:r>
                </a:p>
                <a:p>
                  <a:pPr algn="ctr"/>
                  <a:endParaRPr lang="en-US" sz="500">
                    <a:latin typeface="Montserrat" panose="00000500000000000000" pitchFamily="2" charset="0"/>
                  </a:endParaRPr>
                </a:p>
                <a:p>
                  <a:pPr algn="ctr"/>
                  <a:r>
                    <a:rPr lang="en-US" sz="2000">
                      <a:latin typeface="Montserrat" panose="00000500000000000000" pitchFamily="2" charset="0"/>
                    </a:rPr>
                    <a:t>$6,444,859</a:t>
                  </a:r>
                </a:p>
              </p:txBody>
            </p:sp>
          </p:grpSp>
          <p:grpSp>
            <p:nvGrpSpPr>
              <p:cNvPr id="26" name="Group 25">
                <a:extLst>
                  <a:ext uri="{FF2B5EF4-FFF2-40B4-BE49-F238E27FC236}">
                    <a16:creationId xmlns:a16="http://schemas.microsoft.com/office/drawing/2014/main" id="{86A8C775-FA68-94C9-256B-EB367C967656}"/>
                  </a:ext>
                </a:extLst>
              </p:cNvPr>
              <p:cNvGrpSpPr/>
              <p:nvPr/>
            </p:nvGrpSpPr>
            <p:grpSpPr>
              <a:xfrm>
                <a:off x="8691981" y="4536679"/>
                <a:ext cx="1535638" cy="1447805"/>
                <a:chOff x="897026" y="4396557"/>
                <a:chExt cx="1535638" cy="1447805"/>
              </a:xfrm>
            </p:grpSpPr>
            <p:sp>
              <p:nvSpPr>
                <p:cNvPr id="27" name="Rectangle: Rounded Corners 26">
                  <a:extLst>
                    <a:ext uri="{FF2B5EF4-FFF2-40B4-BE49-F238E27FC236}">
                      <a16:creationId xmlns:a16="http://schemas.microsoft.com/office/drawing/2014/main" id="{458D9485-C58C-1DC3-5155-4EB527C1DFDB}"/>
                    </a:ext>
                  </a:extLst>
                </p:cNvPr>
                <p:cNvSpPr/>
                <p:nvPr/>
              </p:nvSpPr>
              <p:spPr>
                <a:xfrm>
                  <a:off x="897026" y="4831181"/>
                  <a:ext cx="1535638" cy="101318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F1B6D278-148C-03DD-886E-B5D45C581F3B}"/>
                    </a:ext>
                  </a:extLst>
                </p:cNvPr>
                <p:cNvSpPr/>
                <p:nvPr/>
              </p:nvSpPr>
              <p:spPr>
                <a:xfrm>
                  <a:off x="1227617" y="4396557"/>
                  <a:ext cx="874455" cy="869246"/>
                </a:xfrm>
                <a:prstGeom prst="ellipse">
                  <a:avLst/>
                </a:prstGeom>
                <a:solidFill>
                  <a:srgbClr val="4F95DA"/>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181BCFCA-F713-C023-E79F-DDEB1E1F6D80}"/>
                    </a:ext>
                  </a:extLst>
                </p:cNvPr>
                <p:cNvSpPr/>
                <p:nvPr/>
              </p:nvSpPr>
              <p:spPr>
                <a:xfrm>
                  <a:off x="919780" y="4855171"/>
                  <a:ext cx="1490131" cy="965200"/>
                </a:xfrm>
                <a:prstGeom prst="roundRect">
                  <a:avLst/>
                </a:prstGeom>
                <a:solidFill>
                  <a:srgbClr val="4F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Montserrat" panose="00000500000000000000" pitchFamily="2" charset="0"/>
                    </a:rPr>
                    <a:t>Reserves:</a:t>
                  </a:r>
                </a:p>
                <a:p>
                  <a:pPr algn="ctr"/>
                  <a:endParaRPr lang="en-US" sz="500">
                    <a:latin typeface="Montserrat" panose="00000500000000000000" pitchFamily="2" charset="0"/>
                  </a:endParaRPr>
                </a:p>
                <a:p>
                  <a:pPr algn="ctr"/>
                  <a:r>
                    <a:rPr lang="en-US" sz="2000">
                      <a:latin typeface="Montserrat" panose="00000500000000000000" pitchFamily="2" charset="0"/>
                    </a:rPr>
                    <a:t>$4,941,058</a:t>
                  </a:r>
                </a:p>
              </p:txBody>
            </p:sp>
          </p:grpSp>
        </p:grpSp>
        <p:pic>
          <p:nvPicPr>
            <p:cNvPr id="38" name="Graphic 37" descr="Tools with solid fill">
              <a:extLst>
                <a:ext uri="{FF2B5EF4-FFF2-40B4-BE49-F238E27FC236}">
                  <a16:creationId xmlns:a16="http://schemas.microsoft.com/office/drawing/2014/main" id="{BF81C1DE-8556-06ED-E121-955CEF24F2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97974" y="3618391"/>
              <a:ext cx="485655" cy="485655"/>
            </a:xfrm>
            <a:prstGeom prst="rect">
              <a:avLst/>
            </a:prstGeom>
          </p:spPr>
        </p:pic>
        <p:pic>
          <p:nvPicPr>
            <p:cNvPr id="42" name="Graphic 41" descr="Drawing compass with solid fill">
              <a:extLst>
                <a:ext uri="{FF2B5EF4-FFF2-40B4-BE49-F238E27FC236}">
                  <a16:creationId xmlns:a16="http://schemas.microsoft.com/office/drawing/2014/main" id="{8ABBF0BF-4A0A-4F7E-34D4-345B32E243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93995" y="3585090"/>
              <a:ext cx="552173" cy="552173"/>
            </a:xfrm>
            <a:prstGeom prst="rect">
              <a:avLst/>
            </a:prstGeom>
          </p:spPr>
        </p:pic>
        <p:pic>
          <p:nvPicPr>
            <p:cNvPr id="44" name="Graphic 43" descr="Piggy Bank with solid fill">
              <a:extLst>
                <a:ext uri="{FF2B5EF4-FFF2-40B4-BE49-F238E27FC236}">
                  <a16:creationId xmlns:a16="http://schemas.microsoft.com/office/drawing/2014/main" id="{445C3014-B8A9-A7F1-482C-CF61098BF28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83416" y="3557394"/>
              <a:ext cx="654840" cy="654840"/>
            </a:xfrm>
            <a:prstGeom prst="rect">
              <a:avLst/>
            </a:prstGeom>
          </p:spPr>
        </p:pic>
        <p:grpSp>
          <p:nvGrpSpPr>
            <p:cNvPr id="45" name="Group 44">
              <a:extLst>
                <a:ext uri="{FF2B5EF4-FFF2-40B4-BE49-F238E27FC236}">
                  <a16:creationId xmlns:a16="http://schemas.microsoft.com/office/drawing/2014/main" id="{B6F55AA8-0B39-C7B8-23C9-476FD8991314}"/>
                </a:ext>
              </a:extLst>
            </p:cNvPr>
            <p:cNvGrpSpPr/>
            <p:nvPr/>
          </p:nvGrpSpPr>
          <p:grpSpPr>
            <a:xfrm>
              <a:off x="4440319" y="5124629"/>
              <a:ext cx="3268129" cy="569380"/>
              <a:chOff x="4563534" y="2993804"/>
              <a:chExt cx="3268129" cy="569380"/>
            </a:xfrm>
          </p:grpSpPr>
          <p:sp>
            <p:nvSpPr>
              <p:cNvPr id="46" name="Rectangle 45">
                <a:extLst>
                  <a:ext uri="{FF2B5EF4-FFF2-40B4-BE49-F238E27FC236}">
                    <a16:creationId xmlns:a16="http://schemas.microsoft.com/office/drawing/2014/main" id="{7E567A4A-7473-5645-DD73-8C0C684A5C17}"/>
                  </a:ext>
                </a:extLst>
              </p:cNvPr>
              <p:cNvSpPr/>
              <p:nvPr/>
            </p:nvSpPr>
            <p:spPr>
              <a:xfrm>
                <a:off x="4711702" y="3036667"/>
                <a:ext cx="3119961" cy="5265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E828C8F3-9F36-F06A-A0B2-7D62BBB6DA2C}"/>
                  </a:ext>
                </a:extLst>
              </p:cNvPr>
              <p:cNvSpPr/>
              <p:nvPr/>
            </p:nvSpPr>
            <p:spPr>
              <a:xfrm>
                <a:off x="4563534" y="2993804"/>
                <a:ext cx="3224898" cy="526517"/>
              </a:xfrm>
              <a:prstGeom prst="rect">
                <a:avLst/>
              </a:prstGeom>
              <a:solidFill>
                <a:srgbClr val="1E60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Montserrat" panose="00000500000000000000" pitchFamily="2" charset="0"/>
                  </a:rPr>
                  <a:t>TDC: </a:t>
                </a:r>
                <a:r>
                  <a:rPr lang="en-US" sz="2000">
                    <a:latin typeface="Montserrat" panose="00000500000000000000" pitchFamily="2" charset="0"/>
                  </a:rPr>
                  <a:t>$54,351,642</a:t>
                </a:r>
              </a:p>
            </p:txBody>
          </p:sp>
        </p:grpSp>
      </p:grpSp>
      <p:grpSp>
        <p:nvGrpSpPr>
          <p:cNvPr id="51" name="Group 50">
            <a:extLst>
              <a:ext uri="{FF2B5EF4-FFF2-40B4-BE49-F238E27FC236}">
                <a16:creationId xmlns:a16="http://schemas.microsoft.com/office/drawing/2014/main" id="{8C3C0183-DE21-12B0-E492-5D471DAA1136}"/>
              </a:ext>
            </a:extLst>
          </p:cNvPr>
          <p:cNvGrpSpPr/>
          <p:nvPr/>
        </p:nvGrpSpPr>
        <p:grpSpPr>
          <a:xfrm>
            <a:off x="7774029" y="2339879"/>
            <a:ext cx="2597880" cy="637915"/>
            <a:chOff x="7747903" y="2316547"/>
            <a:chExt cx="3268129" cy="569380"/>
          </a:xfrm>
        </p:grpSpPr>
        <p:sp>
          <p:nvSpPr>
            <p:cNvPr id="49" name="Rectangle 48">
              <a:extLst>
                <a:ext uri="{FF2B5EF4-FFF2-40B4-BE49-F238E27FC236}">
                  <a16:creationId xmlns:a16="http://schemas.microsoft.com/office/drawing/2014/main" id="{961DC448-9EEE-98FC-50BF-17283D1F2B56}"/>
                </a:ext>
              </a:extLst>
            </p:cNvPr>
            <p:cNvSpPr/>
            <p:nvPr/>
          </p:nvSpPr>
          <p:spPr>
            <a:xfrm>
              <a:off x="7896071" y="2359410"/>
              <a:ext cx="3119961" cy="5265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CC2E3D2-1484-5E23-4184-992DE7505036}"/>
                </a:ext>
              </a:extLst>
            </p:cNvPr>
            <p:cNvSpPr/>
            <p:nvPr/>
          </p:nvSpPr>
          <p:spPr>
            <a:xfrm>
              <a:off x="7747903" y="2316547"/>
              <a:ext cx="3224898" cy="526517"/>
            </a:xfrm>
            <a:prstGeom prst="rect">
              <a:avLst/>
            </a:prstGeom>
            <a:solidFill>
              <a:srgbClr val="4F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Montserrat" panose="00000500000000000000" pitchFamily="2" charset="0"/>
                </a:rPr>
                <a:t>Capital Stack:</a:t>
              </a:r>
            </a:p>
          </p:txBody>
        </p:sp>
      </p:grpSp>
      <p:grpSp>
        <p:nvGrpSpPr>
          <p:cNvPr id="57" name="Group 56">
            <a:extLst>
              <a:ext uri="{FF2B5EF4-FFF2-40B4-BE49-F238E27FC236}">
                <a16:creationId xmlns:a16="http://schemas.microsoft.com/office/drawing/2014/main" id="{87C977DA-EE44-6EA3-2326-49C30217415B}"/>
              </a:ext>
            </a:extLst>
          </p:cNvPr>
          <p:cNvGrpSpPr/>
          <p:nvPr/>
        </p:nvGrpSpPr>
        <p:grpSpPr>
          <a:xfrm>
            <a:off x="7856869" y="3213663"/>
            <a:ext cx="2480675" cy="2400059"/>
            <a:chOff x="7814614" y="3203599"/>
            <a:chExt cx="2480675" cy="2400059"/>
          </a:xfrm>
        </p:grpSpPr>
        <p:sp>
          <p:nvSpPr>
            <p:cNvPr id="53" name="Rectangle 52">
              <a:extLst>
                <a:ext uri="{FF2B5EF4-FFF2-40B4-BE49-F238E27FC236}">
                  <a16:creationId xmlns:a16="http://schemas.microsoft.com/office/drawing/2014/main" id="{19FD3821-4DC3-A40F-3EB3-C61DC477BD87}"/>
                </a:ext>
              </a:extLst>
            </p:cNvPr>
            <p:cNvSpPr/>
            <p:nvPr/>
          </p:nvSpPr>
          <p:spPr>
            <a:xfrm>
              <a:off x="7815189" y="3203599"/>
              <a:ext cx="2480100" cy="1592413"/>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Construction Loan:</a:t>
              </a:r>
              <a:endParaRPr lang="en-US">
                <a:latin typeface="Montserrat" panose="00000500000000000000" pitchFamily="2" charset="0"/>
              </a:endParaRPr>
            </a:p>
            <a:p>
              <a:pPr algn="ctr"/>
              <a:r>
                <a:rPr lang="en-US">
                  <a:latin typeface="Montserrat" panose="00000500000000000000" pitchFamily="2" charset="0"/>
                </a:rPr>
                <a:t>$35,328,567</a:t>
              </a:r>
            </a:p>
            <a:p>
              <a:pPr algn="ctr"/>
              <a:r>
                <a:rPr lang="en-US" sz="1100">
                  <a:latin typeface="Montserrat" panose="00000500000000000000" pitchFamily="2" charset="0"/>
                </a:rPr>
                <a:t>(65.0%)</a:t>
              </a:r>
            </a:p>
          </p:txBody>
        </p:sp>
        <p:sp>
          <p:nvSpPr>
            <p:cNvPr id="55" name="Rectangle 54">
              <a:extLst>
                <a:ext uri="{FF2B5EF4-FFF2-40B4-BE49-F238E27FC236}">
                  <a16:creationId xmlns:a16="http://schemas.microsoft.com/office/drawing/2014/main" id="{E6F320D8-673B-C0C6-5C01-0CD010946D55}"/>
                </a:ext>
              </a:extLst>
            </p:cNvPr>
            <p:cNvSpPr/>
            <p:nvPr/>
          </p:nvSpPr>
          <p:spPr>
            <a:xfrm>
              <a:off x="7814614" y="4624929"/>
              <a:ext cx="2480098" cy="978729"/>
            </a:xfrm>
            <a:prstGeom prst="rect">
              <a:avLst/>
            </a:prstGeom>
            <a:solidFill>
              <a:srgbClr val="1E609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Brixmor Equity:</a:t>
              </a:r>
              <a:endParaRPr lang="en-US">
                <a:latin typeface="Montserrat" panose="00000500000000000000" pitchFamily="2" charset="0"/>
              </a:endParaRPr>
            </a:p>
            <a:p>
              <a:pPr algn="ctr"/>
              <a:r>
                <a:rPr lang="en-US">
                  <a:latin typeface="Montserrat" panose="00000500000000000000" pitchFamily="2" charset="0"/>
                </a:rPr>
                <a:t>$19,023,075</a:t>
              </a:r>
            </a:p>
            <a:p>
              <a:pPr algn="ctr"/>
              <a:r>
                <a:rPr lang="en-US" sz="1100">
                  <a:latin typeface="Montserrat" panose="00000500000000000000" pitchFamily="2" charset="0"/>
                </a:rPr>
                <a:t>(35.0%)</a:t>
              </a:r>
            </a:p>
          </p:txBody>
        </p:sp>
      </p:grpSp>
    </p:spTree>
    <p:extLst>
      <p:ext uri="{BB962C8B-B14F-4D97-AF65-F5344CB8AC3E}">
        <p14:creationId xmlns:p14="http://schemas.microsoft.com/office/powerpoint/2010/main" val="23703363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6A1BD-3868-10F7-DF9C-01ADB1AE1523}"/>
            </a:ext>
          </a:extLst>
        </p:cNvPr>
        <p:cNvGrpSpPr/>
        <p:nvPr/>
      </p:nvGrpSpPr>
      <p:grpSpPr>
        <a:xfrm>
          <a:off x="0" y="0"/>
          <a:ext cx="0" cy="0"/>
          <a:chOff x="0" y="0"/>
          <a:chExt cx="0" cy="0"/>
        </a:xfrm>
      </p:grpSpPr>
      <p:pic>
        <p:nvPicPr>
          <p:cNvPr id="39" name="Picture 38">
            <a:extLst>
              <a:ext uri="{FF2B5EF4-FFF2-40B4-BE49-F238E27FC236}">
                <a16:creationId xmlns:a16="http://schemas.microsoft.com/office/drawing/2014/main" id="{B1A56FB3-C0D6-C50E-05B9-833376FDF6E4}"/>
              </a:ext>
            </a:extLst>
          </p:cNvPr>
          <p:cNvPicPr>
            <a:picLocks noChangeAspect="1"/>
          </p:cNvPicPr>
          <p:nvPr/>
        </p:nvPicPr>
        <p:blipFill>
          <a:blip r:embed="rId2"/>
          <a:stretch>
            <a:fillRect/>
          </a:stretch>
        </p:blipFill>
        <p:spPr>
          <a:xfrm>
            <a:off x="4627164" y="2076818"/>
            <a:ext cx="2707833" cy="2629910"/>
          </a:xfrm>
          <a:prstGeom prst="rect">
            <a:avLst/>
          </a:prstGeom>
        </p:spPr>
      </p:pic>
      <p:sp>
        <p:nvSpPr>
          <p:cNvPr id="2" name="Title 1">
            <a:extLst>
              <a:ext uri="{FF2B5EF4-FFF2-40B4-BE49-F238E27FC236}">
                <a16:creationId xmlns:a16="http://schemas.microsoft.com/office/drawing/2014/main" id="{7D18F4C2-5F1A-C1FE-207A-F39A2E3D9767}"/>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Financial Analysis</a:t>
            </a:r>
          </a:p>
        </p:txBody>
      </p:sp>
      <p:sp>
        <p:nvSpPr>
          <p:cNvPr id="4" name="Rectangle 3">
            <a:extLst>
              <a:ext uri="{FF2B5EF4-FFF2-40B4-BE49-F238E27FC236}">
                <a16:creationId xmlns:a16="http://schemas.microsoft.com/office/drawing/2014/main" id="{2994C00B-AC57-A52E-47A9-1CEC56F2ADD9}"/>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B9B7CF01-DF14-9A31-BD0C-C130EEB44900}"/>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3C8A0059-D423-9E9D-CC47-473627B107C8}"/>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Debt Recommendation</a:t>
            </a:r>
          </a:p>
        </p:txBody>
      </p:sp>
      <p:grpSp>
        <p:nvGrpSpPr>
          <p:cNvPr id="3" name="Group 2">
            <a:extLst>
              <a:ext uri="{FF2B5EF4-FFF2-40B4-BE49-F238E27FC236}">
                <a16:creationId xmlns:a16="http://schemas.microsoft.com/office/drawing/2014/main" id="{625E7A97-9418-B2C6-0DF7-4F564DB6B5C8}"/>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B1A923C7-3702-381C-84C0-AE2A465705FC}"/>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58499183-6822-BA07-44C7-54503E25B881}"/>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7D9FC8BE-0C61-4C90-7FD1-FADA5010E1CD}"/>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D412A675-DEB2-94DC-2FF4-FD530C36F1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D43561B3-DDEF-9FD7-5F09-F71301A0B4B4}"/>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1843AEBA-6E3E-A601-8D84-91C18251B9D4}"/>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27</a:t>
            </a:fld>
            <a:endParaRPr lang="en-US"/>
          </a:p>
        </p:txBody>
      </p:sp>
      <p:pic>
        <p:nvPicPr>
          <p:cNvPr id="12" name="Picture 11">
            <a:extLst>
              <a:ext uri="{FF2B5EF4-FFF2-40B4-BE49-F238E27FC236}">
                <a16:creationId xmlns:a16="http://schemas.microsoft.com/office/drawing/2014/main" id="{83415C2C-F453-5CB2-F8A5-F8809B840D2F}"/>
              </a:ext>
            </a:extLst>
          </p:cNvPr>
          <p:cNvPicPr>
            <a:picLocks noChangeAspect="1"/>
          </p:cNvPicPr>
          <p:nvPr/>
        </p:nvPicPr>
        <p:blipFill>
          <a:blip r:embed="rId4"/>
          <a:stretch>
            <a:fillRect/>
          </a:stretch>
        </p:blipFill>
        <p:spPr>
          <a:xfrm>
            <a:off x="1586226" y="2076818"/>
            <a:ext cx="2795498" cy="2629911"/>
          </a:xfrm>
          <a:prstGeom prst="rect">
            <a:avLst/>
          </a:prstGeom>
        </p:spPr>
      </p:pic>
      <p:pic>
        <p:nvPicPr>
          <p:cNvPr id="30" name="Picture 29">
            <a:extLst>
              <a:ext uri="{FF2B5EF4-FFF2-40B4-BE49-F238E27FC236}">
                <a16:creationId xmlns:a16="http://schemas.microsoft.com/office/drawing/2014/main" id="{21894F9C-5E03-4AFD-022F-671C5660B6D9}"/>
              </a:ext>
            </a:extLst>
          </p:cNvPr>
          <p:cNvPicPr>
            <a:picLocks noChangeAspect="1"/>
          </p:cNvPicPr>
          <p:nvPr/>
        </p:nvPicPr>
        <p:blipFill>
          <a:blip r:embed="rId5"/>
          <a:stretch>
            <a:fillRect/>
          </a:stretch>
        </p:blipFill>
        <p:spPr>
          <a:xfrm>
            <a:off x="7580438" y="2076819"/>
            <a:ext cx="2649390" cy="2629909"/>
          </a:xfrm>
          <a:prstGeom prst="rect">
            <a:avLst/>
          </a:prstGeom>
        </p:spPr>
      </p:pic>
      <p:sp>
        <p:nvSpPr>
          <p:cNvPr id="31" name="Rectangle 30">
            <a:extLst>
              <a:ext uri="{FF2B5EF4-FFF2-40B4-BE49-F238E27FC236}">
                <a16:creationId xmlns:a16="http://schemas.microsoft.com/office/drawing/2014/main" id="{3559D07D-E2A1-3953-84C4-CE56256DD829}"/>
              </a:ext>
            </a:extLst>
          </p:cNvPr>
          <p:cNvSpPr/>
          <p:nvPr/>
        </p:nvSpPr>
        <p:spPr>
          <a:xfrm>
            <a:off x="4627164" y="3976745"/>
            <a:ext cx="2707833" cy="729983"/>
          </a:xfrm>
          <a:prstGeom prst="rect">
            <a:avLst/>
          </a:prstGeom>
          <a:solidFill>
            <a:schemeClr val="accent3">
              <a:lumMod val="40000"/>
              <a:lumOff val="60000"/>
              <a:alpha val="4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60E5221-4105-C2BF-233C-E54CEE3720FB}"/>
              </a:ext>
            </a:extLst>
          </p:cNvPr>
          <p:cNvSpPr/>
          <p:nvPr/>
        </p:nvSpPr>
        <p:spPr>
          <a:xfrm>
            <a:off x="4627164" y="2562040"/>
            <a:ext cx="2707833" cy="254002"/>
          </a:xfrm>
          <a:prstGeom prst="rect">
            <a:avLst/>
          </a:prstGeom>
          <a:solidFill>
            <a:schemeClr val="accent3">
              <a:lumMod val="40000"/>
              <a:lumOff val="60000"/>
              <a:alpha val="4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0B301ACC-702B-1E6C-834C-0983946C83D2}"/>
              </a:ext>
            </a:extLst>
          </p:cNvPr>
          <p:cNvGrpSpPr/>
          <p:nvPr/>
        </p:nvGrpSpPr>
        <p:grpSpPr>
          <a:xfrm>
            <a:off x="1337823" y="5115513"/>
            <a:ext cx="9286514" cy="652857"/>
            <a:chOff x="1586226" y="5022366"/>
            <a:chExt cx="9286514" cy="652857"/>
          </a:xfrm>
        </p:grpSpPr>
        <p:sp>
          <p:nvSpPr>
            <p:cNvPr id="34" name="Rectangle 33">
              <a:extLst>
                <a:ext uri="{FF2B5EF4-FFF2-40B4-BE49-F238E27FC236}">
                  <a16:creationId xmlns:a16="http://schemas.microsoft.com/office/drawing/2014/main" id="{B17D0D70-12A4-548A-DA97-90D970F4BFE4}"/>
                </a:ext>
              </a:extLst>
            </p:cNvPr>
            <p:cNvSpPr/>
            <p:nvPr/>
          </p:nvSpPr>
          <p:spPr>
            <a:xfrm>
              <a:off x="1586226" y="5022366"/>
              <a:ext cx="5167268" cy="652857"/>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To take on minimal risk, we recommend permanent debt sizing on a </a:t>
              </a:r>
              <a:r>
                <a:rPr lang="en-US" b="1"/>
                <a:t>1.25x minimum DSCR</a:t>
              </a:r>
              <a:r>
                <a:rPr lang="en-US"/>
                <a:t> </a:t>
              </a:r>
            </a:p>
          </p:txBody>
        </p:sp>
        <p:sp>
          <p:nvSpPr>
            <p:cNvPr id="40" name="Rectangle 39">
              <a:extLst>
                <a:ext uri="{FF2B5EF4-FFF2-40B4-BE49-F238E27FC236}">
                  <a16:creationId xmlns:a16="http://schemas.microsoft.com/office/drawing/2014/main" id="{AE38F74C-1B81-A954-EFF3-72A57D0719D9}"/>
                </a:ext>
              </a:extLst>
            </p:cNvPr>
            <p:cNvSpPr/>
            <p:nvPr/>
          </p:nvSpPr>
          <p:spPr>
            <a:xfrm>
              <a:off x="6931599" y="5022366"/>
              <a:ext cx="3941141" cy="652857"/>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Refi out of construction loan provides </a:t>
              </a:r>
              <a:r>
                <a:rPr lang="en-US" b="1"/>
                <a:t>~$8.7 million in additional equity</a:t>
              </a:r>
            </a:p>
          </p:txBody>
        </p:sp>
      </p:grpSp>
    </p:spTree>
    <p:extLst>
      <p:ext uri="{BB962C8B-B14F-4D97-AF65-F5344CB8AC3E}">
        <p14:creationId xmlns:p14="http://schemas.microsoft.com/office/powerpoint/2010/main" val="3447639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937D7-04F6-774A-7291-E75D1B5BAE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7F141-A02F-A87D-61B3-5CABA36588D8}"/>
              </a:ext>
            </a:extLst>
          </p:cNvPr>
          <p:cNvSpPr>
            <a:spLocks noGrp="1"/>
          </p:cNvSpPr>
          <p:nvPr>
            <p:ph type="title"/>
          </p:nvPr>
        </p:nvSpPr>
        <p:spPr>
          <a:xfrm>
            <a:off x="457201" y="365125"/>
            <a:ext cx="10515600" cy="815199"/>
          </a:xfrm>
        </p:spPr>
        <p:txBody>
          <a:bodyPr/>
          <a:lstStyle/>
          <a:p>
            <a:r>
              <a:rPr lang="en-US" b="1" dirty="0">
                <a:solidFill>
                  <a:schemeClr val="bg1"/>
                </a:solidFill>
                <a:latin typeface="Montserrat" panose="00000500000000000000" pitchFamily="2" charset="0"/>
              </a:rPr>
              <a:t>Financial Analysis</a:t>
            </a:r>
          </a:p>
        </p:txBody>
      </p:sp>
      <p:sp>
        <p:nvSpPr>
          <p:cNvPr id="4" name="Rectangle 3">
            <a:extLst>
              <a:ext uri="{FF2B5EF4-FFF2-40B4-BE49-F238E27FC236}">
                <a16:creationId xmlns:a16="http://schemas.microsoft.com/office/drawing/2014/main" id="{11DA7763-D669-CCF0-F4BC-81404EBD10EF}"/>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F52965BC-5E68-7293-C26D-BE9D242F9C86}"/>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A66CD03C-1FCD-C48C-CC53-62177AAC4A47}"/>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New Tenant Rent Roll Analysis</a:t>
            </a:r>
          </a:p>
        </p:txBody>
      </p:sp>
      <p:grpSp>
        <p:nvGrpSpPr>
          <p:cNvPr id="3" name="Group 2">
            <a:extLst>
              <a:ext uri="{FF2B5EF4-FFF2-40B4-BE49-F238E27FC236}">
                <a16:creationId xmlns:a16="http://schemas.microsoft.com/office/drawing/2014/main" id="{3B6DB035-8BBB-FE3E-5D59-3B2638A27C8D}"/>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202DD285-253B-7FB5-0C3E-F51EA5959A27}"/>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2F0F2892-1B76-55A8-B102-3F70DD222B1B}"/>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3A6C087C-B288-5F66-9E14-04DC44FD0452}"/>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11AA00E7-5DF0-66FA-6DCE-119732CE4F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06196FA4-BCC7-AB3A-6896-04FD049DB510}"/>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F192EA2A-5C6D-223A-E5CE-7797DA19D3F7}"/>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28</a:t>
            </a:fld>
            <a:endParaRPr lang="en-US"/>
          </a:p>
        </p:txBody>
      </p:sp>
      <p:sp>
        <p:nvSpPr>
          <p:cNvPr id="14" name="Rounded Rectangle 13">
            <a:extLst>
              <a:ext uri="{FF2B5EF4-FFF2-40B4-BE49-F238E27FC236}">
                <a16:creationId xmlns:a16="http://schemas.microsoft.com/office/drawing/2014/main" id="{65D11935-FA4A-3722-A1BB-832576DA0020}"/>
              </a:ext>
            </a:extLst>
          </p:cNvPr>
          <p:cNvSpPr/>
          <p:nvPr/>
        </p:nvSpPr>
        <p:spPr>
          <a:xfrm>
            <a:off x="879803" y="1505464"/>
            <a:ext cx="4445730" cy="5021279"/>
          </a:xfrm>
          <a:prstGeom prst="rect">
            <a:avLst/>
          </a:prstGeom>
          <a:solidFill>
            <a:srgbClr val="4F95DA"/>
          </a:solidFill>
          <a:ln w="190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500" b="1" i="1">
                <a:latin typeface="Montserrat" pitchFamily="2" charset="77"/>
              </a:rPr>
              <a:t>NEW TENANTS		PSF	SF</a:t>
            </a:r>
          </a:p>
          <a:p>
            <a:r>
              <a:rPr lang="en-US" sz="1400"/>
              <a:t>Jared 			$29	6,000</a:t>
            </a:r>
          </a:p>
          <a:p>
            <a:r>
              <a:rPr lang="en-US" sz="1400"/>
              <a:t>The Vitamin Shoppe		$29	2,000</a:t>
            </a:r>
          </a:p>
          <a:p>
            <a:r>
              <a:rPr lang="en-US" sz="1400"/>
              <a:t>Best Buy			$32	18,500</a:t>
            </a:r>
          </a:p>
          <a:p>
            <a:r>
              <a:rPr lang="en-US" sz="1400"/>
              <a:t>Pop Up Shop		$28	2,000</a:t>
            </a:r>
          </a:p>
          <a:p>
            <a:r>
              <a:rPr lang="en-US" sz="1400"/>
              <a:t>Club Pilates 		$30	2,000</a:t>
            </a:r>
          </a:p>
          <a:p>
            <a:r>
              <a:rPr lang="en-US" sz="1400"/>
              <a:t>Lilly’s Sweet Treats		$29	3,500</a:t>
            </a:r>
          </a:p>
          <a:p>
            <a:r>
              <a:rPr lang="en-US" sz="1400" err="1"/>
              <a:t>Crumbl</a:t>
            </a:r>
            <a:r>
              <a:rPr lang="en-US" sz="1400"/>
              <a:t> Cookie		$32	2,500</a:t>
            </a:r>
          </a:p>
          <a:p>
            <a:r>
              <a:rPr lang="en-US" sz="1400"/>
              <a:t>Aerie			$31	4,500</a:t>
            </a:r>
          </a:p>
          <a:p>
            <a:r>
              <a:rPr lang="en-US" sz="1400"/>
              <a:t>American Eagle		$31	6,500</a:t>
            </a:r>
          </a:p>
          <a:p>
            <a:r>
              <a:rPr lang="en-US" sz="1400"/>
              <a:t>Smoothie King		$31	4,500</a:t>
            </a:r>
          </a:p>
          <a:p>
            <a:r>
              <a:rPr lang="en-US" sz="1400"/>
              <a:t>Bath &amp; Body Works		$32	4,300</a:t>
            </a:r>
          </a:p>
          <a:p>
            <a:r>
              <a:rPr lang="en-US" sz="1400"/>
              <a:t>Alo			$33	3,500</a:t>
            </a:r>
          </a:p>
          <a:p>
            <a:r>
              <a:rPr lang="en-US" sz="1400"/>
              <a:t>Verizon			$34	4,000</a:t>
            </a:r>
          </a:p>
          <a:p>
            <a:r>
              <a:rPr lang="en-US" sz="1400"/>
              <a:t>Warby Parker		$33	3,500</a:t>
            </a:r>
          </a:p>
          <a:p>
            <a:r>
              <a:rPr lang="en-US" sz="1400"/>
              <a:t>Tommy Bahama		$28	4,000</a:t>
            </a:r>
          </a:p>
          <a:p>
            <a:r>
              <a:rPr lang="en-US" sz="1400"/>
              <a:t>Famous Footwear		$29	7,000</a:t>
            </a:r>
          </a:p>
          <a:p>
            <a:r>
              <a:rPr lang="en-US" sz="1400"/>
              <a:t>Adidas			$34	19,000</a:t>
            </a:r>
          </a:p>
          <a:p>
            <a:r>
              <a:rPr lang="en-US" sz="1400"/>
              <a:t>UPS			$35	2,466</a:t>
            </a:r>
          </a:p>
          <a:p>
            <a:r>
              <a:rPr lang="en-US" sz="1400"/>
              <a:t>Vineyard Vines		$33	7,534</a:t>
            </a:r>
          </a:p>
          <a:p>
            <a:r>
              <a:rPr lang="en-US" sz="1400"/>
              <a:t>Auntie Anne’s		$27	2,850</a:t>
            </a:r>
          </a:p>
          <a:p>
            <a:r>
              <a:rPr lang="en-US" sz="1400"/>
              <a:t>Ashley Furniture		$29	25,000</a:t>
            </a:r>
          </a:p>
          <a:p>
            <a:r>
              <a:rPr lang="en-US" sz="1400"/>
              <a:t>Einstein Bro’s Bagels 		$33	6,500</a:t>
            </a:r>
          </a:p>
        </p:txBody>
      </p:sp>
      <p:sp>
        <p:nvSpPr>
          <p:cNvPr id="12" name="Rounded Rectangle 13">
            <a:extLst>
              <a:ext uri="{FF2B5EF4-FFF2-40B4-BE49-F238E27FC236}">
                <a16:creationId xmlns:a16="http://schemas.microsoft.com/office/drawing/2014/main" id="{2FB8FD05-7227-BA35-728B-CDA7FDCAE891}"/>
              </a:ext>
            </a:extLst>
          </p:cNvPr>
          <p:cNvSpPr/>
          <p:nvPr/>
        </p:nvSpPr>
        <p:spPr>
          <a:xfrm>
            <a:off x="5880034" y="1501128"/>
            <a:ext cx="4445730" cy="3944632"/>
          </a:xfrm>
          <a:prstGeom prst="rect">
            <a:avLst/>
          </a:prstGeom>
          <a:solidFill>
            <a:srgbClr val="4F95DA"/>
          </a:solidFill>
          <a:ln w="190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500" b="1" i="1">
                <a:latin typeface="Montserrat" pitchFamily="2" charset="77"/>
              </a:rPr>
              <a:t>EXISTING TENANTS	PSF	SF</a:t>
            </a:r>
          </a:p>
          <a:p>
            <a:r>
              <a:rPr lang="en-US" sz="1400"/>
              <a:t>Publix			$5.25	57,151</a:t>
            </a:r>
          </a:p>
          <a:p>
            <a:r>
              <a:rPr lang="en-US" sz="1400"/>
              <a:t>Dollar Tree			$9.50	19,000</a:t>
            </a:r>
          </a:p>
          <a:p>
            <a:r>
              <a:rPr lang="en-US" sz="1400"/>
              <a:t>Dunkin Donuts		$23.53	2,903</a:t>
            </a:r>
          </a:p>
          <a:p>
            <a:r>
              <a:rPr lang="en-US" sz="1400"/>
              <a:t>Taco Bell			$3.13	2,600</a:t>
            </a:r>
          </a:p>
          <a:p>
            <a:r>
              <a:rPr lang="en-US" sz="1400"/>
              <a:t>Michaels			$12.25	25,000</a:t>
            </a:r>
          </a:p>
          <a:p>
            <a:r>
              <a:rPr lang="en-US" sz="1400"/>
              <a:t>Marshalls			$10.00	30,000</a:t>
            </a:r>
          </a:p>
          <a:p>
            <a:r>
              <a:rPr lang="en-US" sz="1400"/>
              <a:t>Pet Supermarket		$11.57	14,412</a:t>
            </a:r>
          </a:p>
          <a:p>
            <a:r>
              <a:rPr lang="en-US" sz="1400"/>
              <a:t>Burlington			$7.00	24,000</a:t>
            </a:r>
          </a:p>
          <a:p>
            <a:r>
              <a:rPr lang="en-US" sz="1400"/>
              <a:t>Skin Science		$15.88	2,750</a:t>
            </a:r>
          </a:p>
          <a:p>
            <a:r>
              <a:rPr lang="en-US" sz="1400"/>
              <a:t>Greensburg	 Dental		$19.38	3,750</a:t>
            </a:r>
          </a:p>
          <a:p>
            <a:r>
              <a:rPr lang="en-US" sz="1400"/>
              <a:t>Britton Plaza Vision Center	$21.71	1,840</a:t>
            </a:r>
          </a:p>
          <a:p>
            <a:r>
              <a:rPr lang="en-US" sz="1400"/>
              <a:t>H&amp;R Block 			$20.17	2,000</a:t>
            </a:r>
          </a:p>
          <a:p>
            <a:r>
              <a:rPr lang="en-US" sz="1400"/>
              <a:t>My Salon Suite		$16.21	3,940</a:t>
            </a:r>
          </a:p>
          <a:p>
            <a:r>
              <a:rPr lang="en-US" sz="1400"/>
              <a:t>Sunset Chiropractic		$17.79	1,600</a:t>
            </a:r>
          </a:p>
          <a:p>
            <a:r>
              <a:rPr lang="en-US" sz="1400"/>
              <a:t>Tapper Pub			$23.75	2,400</a:t>
            </a:r>
          </a:p>
          <a:p>
            <a:r>
              <a:rPr lang="en-US" sz="1400"/>
              <a:t>The Missing Piece		$12.50	12,000</a:t>
            </a:r>
          </a:p>
          <a:p>
            <a:r>
              <a:rPr lang="en-US" sz="1400"/>
              <a:t>Conviva Care Centers		$12.00	11,289</a:t>
            </a:r>
          </a:p>
        </p:txBody>
      </p:sp>
      <p:sp>
        <p:nvSpPr>
          <p:cNvPr id="15" name="Rectangle 14">
            <a:extLst>
              <a:ext uri="{FF2B5EF4-FFF2-40B4-BE49-F238E27FC236}">
                <a16:creationId xmlns:a16="http://schemas.microsoft.com/office/drawing/2014/main" id="{0C9DD846-FD3A-6AEE-5D9D-9ECB88585726}"/>
              </a:ext>
            </a:extLst>
          </p:cNvPr>
          <p:cNvSpPr/>
          <p:nvPr/>
        </p:nvSpPr>
        <p:spPr>
          <a:xfrm>
            <a:off x="5880034" y="5716123"/>
            <a:ext cx="4445730" cy="660809"/>
          </a:xfrm>
          <a:prstGeom prst="rect">
            <a:avLst/>
          </a:prstGeom>
          <a:solidFill>
            <a:srgbClr val="1E609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Montserrat" panose="00000500000000000000" pitchFamily="2" charset="0"/>
              </a:rPr>
              <a:t>Net Change (SF):</a:t>
            </a:r>
            <a:r>
              <a:rPr lang="en-US" sz="2400">
                <a:latin typeface="Montserrat" panose="00000500000000000000" pitchFamily="2" charset="0"/>
              </a:rPr>
              <a:t> -101,715 </a:t>
            </a:r>
          </a:p>
        </p:txBody>
      </p:sp>
    </p:spTree>
    <p:extLst>
      <p:ext uri="{BB962C8B-B14F-4D97-AF65-F5344CB8AC3E}">
        <p14:creationId xmlns:p14="http://schemas.microsoft.com/office/powerpoint/2010/main" val="25907284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D4532-1316-E29F-C20B-05F6AAE61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2F3E5-2574-094C-81FB-0F6B902733D3}"/>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Financial Analysis</a:t>
            </a:r>
          </a:p>
        </p:txBody>
      </p:sp>
      <p:sp>
        <p:nvSpPr>
          <p:cNvPr id="4" name="Rectangle 3">
            <a:extLst>
              <a:ext uri="{FF2B5EF4-FFF2-40B4-BE49-F238E27FC236}">
                <a16:creationId xmlns:a16="http://schemas.microsoft.com/office/drawing/2014/main" id="{606AA163-72A6-F141-DD7B-8531B6DF5490}"/>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583BD7B7-7F05-0968-06C3-3DA724D487B2}"/>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841E8BB1-9651-DE96-FEBD-312424EE0B2E}"/>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Pro Forma &amp; Assumptions</a:t>
            </a:r>
          </a:p>
        </p:txBody>
      </p:sp>
      <p:grpSp>
        <p:nvGrpSpPr>
          <p:cNvPr id="3" name="Group 2">
            <a:extLst>
              <a:ext uri="{FF2B5EF4-FFF2-40B4-BE49-F238E27FC236}">
                <a16:creationId xmlns:a16="http://schemas.microsoft.com/office/drawing/2014/main" id="{07FA1E82-9EAF-F9C2-4EC2-08404537698D}"/>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55EA2B8B-10F1-0A11-53D6-D4E961ADB20D}"/>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3DF03B8A-980E-04BC-346E-759EEC78B9C9}"/>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D6D61EF0-1FC4-FBE4-0E26-A8C50FD2CAE4}"/>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B2C4AC90-CE4D-9FA7-CAA2-089AE76957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4994CF25-036F-6543-B3C4-1E6B1FD9B875}"/>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10E47A42-5A76-811D-E227-CB34B92D6DEC}"/>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29</a:t>
            </a:fld>
            <a:endParaRPr lang="en-US"/>
          </a:p>
        </p:txBody>
      </p:sp>
      <p:sp>
        <p:nvSpPr>
          <p:cNvPr id="17" name="Rectangle 16">
            <a:extLst>
              <a:ext uri="{FF2B5EF4-FFF2-40B4-BE49-F238E27FC236}">
                <a16:creationId xmlns:a16="http://schemas.microsoft.com/office/drawing/2014/main" id="{C46C7741-94D0-EF4B-2AD1-BFE0EBCB0055}"/>
              </a:ext>
            </a:extLst>
          </p:cNvPr>
          <p:cNvSpPr/>
          <p:nvPr/>
        </p:nvSpPr>
        <p:spPr>
          <a:xfrm>
            <a:off x="934719" y="2008635"/>
            <a:ext cx="10342881" cy="3447285"/>
          </a:xfrm>
          <a:prstGeom prst="rect">
            <a:avLst/>
          </a:prstGeom>
          <a:solidFill>
            <a:srgbClr val="4F95D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C5EDE74B-09F7-404E-3356-15D5416EAE6F}"/>
              </a:ext>
            </a:extLst>
          </p:cNvPr>
          <p:cNvGrpSpPr/>
          <p:nvPr/>
        </p:nvGrpSpPr>
        <p:grpSpPr>
          <a:xfrm>
            <a:off x="1024253" y="2100014"/>
            <a:ext cx="10163812" cy="3264526"/>
            <a:chOff x="1012187" y="2079845"/>
            <a:chExt cx="10163812" cy="3264526"/>
          </a:xfrm>
        </p:grpSpPr>
        <p:pic>
          <p:nvPicPr>
            <p:cNvPr id="14" name="Picture 13">
              <a:extLst>
                <a:ext uri="{FF2B5EF4-FFF2-40B4-BE49-F238E27FC236}">
                  <a16:creationId xmlns:a16="http://schemas.microsoft.com/office/drawing/2014/main" id="{B03A8283-F79F-EE1D-B53F-E3061F91E482}"/>
                </a:ext>
              </a:extLst>
            </p:cNvPr>
            <p:cNvPicPr>
              <a:picLocks noChangeAspect="1"/>
            </p:cNvPicPr>
            <p:nvPr/>
          </p:nvPicPr>
          <p:blipFill>
            <a:blip r:embed="rId3"/>
            <a:stretch>
              <a:fillRect/>
            </a:stretch>
          </p:blipFill>
          <p:spPr>
            <a:xfrm>
              <a:off x="1012187" y="2079845"/>
              <a:ext cx="8377345" cy="3264526"/>
            </a:xfrm>
            <a:prstGeom prst="rect">
              <a:avLst/>
            </a:prstGeom>
          </p:spPr>
        </p:pic>
        <p:pic>
          <p:nvPicPr>
            <p:cNvPr id="15" name="Picture 14">
              <a:extLst>
                <a:ext uri="{FF2B5EF4-FFF2-40B4-BE49-F238E27FC236}">
                  <a16:creationId xmlns:a16="http://schemas.microsoft.com/office/drawing/2014/main" id="{25F968B9-476A-D24F-145B-67FC930B05DE}"/>
                </a:ext>
              </a:extLst>
            </p:cNvPr>
            <p:cNvPicPr>
              <a:picLocks noChangeAspect="1"/>
            </p:cNvPicPr>
            <p:nvPr/>
          </p:nvPicPr>
          <p:blipFill>
            <a:blip r:embed="rId4"/>
            <a:stretch>
              <a:fillRect/>
            </a:stretch>
          </p:blipFill>
          <p:spPr>
            <a:xfrm>
              <a:off x="9363032" y="2079845"/>
              <a:ext cx="907033" cy="3264526"/>
            </a:xfrm>
            <a:prstGeom prst="rect">
              <a:avLst/>
            </a:prstGeom>
          </p:spPr>
        </p:pic>
        <p:pic>
          <p:nvPicPr>
            <p:cNvPr id="16" name="Picture 15">
              <a:extLst>
                <a:ext uri="{FF2B5EF4-FFF2-40B4-BE49-F238E27FC236}">
                  <a16:creationId xmlns:a16="http://schemas.microsoft.com/office/drawing/2014/main" id="{7D42C2DD-FBB7-8A31-28C8-9BF94A14E297}"/>
                </a:ext>
              </a:extLst>
            </p:cNvPr>
            <p:cNvPicPr>
              <a:picLocks noChangeAspect="1"/>
            </p:cNvPicPr>
            <p:nvPr/>
          </p:nvPicPr>
          <p:blipFill>
            <a:blip r:embed="rId5"/>
            <a:stretch>
              <a:fillRect/>
            </a:stretch>
          </p:blipFill>
          <p:spPr>
            <a:xfrm>
              <a:off x="10249407" y="2079845"/>
              <a:ext cx="926592" cy="3264526"/>
            </a:xfrm>
            <a:prstGeom prst="rect">
              <a:avLst/>
            </a:prstGeom>
          </p:spPr>
        </p:pic>
      </p:grpSp>
      <p:grpSp>
        <p:nvGrpSpPr>
          <p:cNvPr id="24" name="Group 23">
            <a:extLst>
              <a:ext uri="{FF2B5EF4-FFF2-40B4-BE49-F238E27FC236}">
                <a16:creationId xmlns:a16="http://schemas.microsoft.com/office/drawing/2014/main" id="{7519626E-1C5A-72CC-9622-8A028EF5158D}"/>
              </a:ext>
            </a:extLst>
          </p:cNvPr>
          <p:cNvGrpSpPr/>
          <p:nvPr/>
        </p:nvGrpSpPr>
        <p:grpSpPr>
          <a:xfrm>
            <a:off x="1774864" y="5684972"/>
            <a:ext cx="8642272" cy="474662"/>
            <a:chOff x="1864865" y="5810697"/>
            <a:chExt cx="8642272" cy="474662"/>
          </a:xfrm>
        </p:grpSpPr>
        <p:sp>
          <p:nvSpPr>
            <p:cNvPr id="20" name="Rectangle 19">
              <a:extLst>
                <a:ext uri="{FF2B5EF4-FFF2-40B4-BE49-F238E27FC236}">
                  <a16:creationId xmlns:a16="http://schemas.microsoft.com/office/drawing/2014/main" id="{EE016C6E-92F8-4CCE-035C-810A4B1A3B86}"/>
                </a:ext>
              </a:extLst>
            </p:cNvPr>
            <p:cNvSpPr/>
            <p:nvPr/>
          </p:nvSpPr>
          <p:spPr>
            <a:xfrm>
              <a:off x="1864865" y="5810697"/>
              <a:ext cx="2743200" cy="474661"/>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Key Assumptions:</a:t>
              </a:r>
              <a:endParaRPr lang="en-US">
                <a:latin typeface="Montserrat" panose="00000500000000000000" pitchFamily="2" charset="0"/>
              </a:endParaRPr>
            </a:p>
          </p:txBody>
        </p:sp>
        <p:sp>
          <p:nvSpPr>
            <p:cNvPr id="21" name="Rectangle 20">
              <a:extLst>
                <a:ext uri="{FF2B5EF4-FFF2-40B4-BE49-F238E27FC236}">
                  <a16:creationId xmlns:a16="http://schemas.microsoft.com/office/drawing/2014/main" id="{3E05D75A-FC64-9A22-A6D9-AF4AEC4CBCA1}"/>
                </a:ext>
              </a:extLst>
            </p:cNvPr>
            <p:cNvSpPr/>
            <p:nvPr/>
          </p:nvSpPr>
          <p:spPr>
            <a:xfrm>
              <a:off x="4886794" y="5810698"/>
              <a:ext cx="1844201" cy="474661"/>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Montserrat" panose="00000500000000000000" pitchFamily="2" charset="0"/>
                </a:rPr>
                <a:t>Rent Growth: </a:t>
              </a:r>
              <a:r>
                <a:rPr lang="en-US" sz="1400">
                  <a:latin typeface="Montserrat" panose="00000500000000000000" pitchFamily="2" charset="0"/>
                </a:rPr>
                <a:t>3.0%</a:t>
              </a:r>
            </a:p>
          </p:txBody>
        </p:sp>
        <p:sp>
          <p:nvSpPr>
            <p:cNvPr id="22" name="Rectangle 21">
              <a:extLst>
                <a:ext uri="{FF2B5EF4-FFF2-40B4-BE49-F238E27FC236}">
                  <a16:creationId xmlns:a16="http://schemas.microsoft.com/office/drawing/2014/main" id="{1B1C2147-233E-9F3D-6F6F-04620766F35B}"/>
                </a:ext>
              </a:extLst>
            </p:cNvPr>
            <p:cNvSpPr/>
            <p:nvPr/>
          </p:nvSpPr>
          <p:spPr>
            <a:xfrm>
              <a:off x="6895360" y="5810698"/>
              <a:ext cx="1723706" cy="474661"/>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Montserrat" panose="00000500000000000000" pitchFamily="2" charset="0"/>
                </a:rPr>
                <a:t>Stab. Vacancy: </a:t>
              </a:r>
              <a:r>
                <a:rPr lang="en-US" sz="1400">
                  <a:latin typeface="Montserrat" panose="00000500000000000000" pitchFamily="2" charset="0"/>
                </a:rPr>
                <a:t>5.0%</a:t>
              </a:r>
            </a:p>
          </p:txBody>
        </p:sp>
        <p:sp>
          <p:nvSpPr>
            <p:cNvPr id="23" name="Rectangle 22">
              <a:extLst>
                <a:ext uri="{FF2B5EF4-FFF2-40B4-BE49-F238E27FC236}">
                  <a16:creationId xmlns:a16="http://schemas.microsoft.com/office/drawing/2014/main" id="{A2469931-89F2-C8C9-48C6-41A845E85DFE}"/>
                </a:ext>
              </a:extLst>
            </p:cNvPr>
            <p:cNvSpPr/>
            <p:nvPr/>
          </p:nvSpPr>
          <p:spPr>
            <a:xfrm>
              <a:off x="8783431" y="5810697"/>
              <a:ext cx="1723706" cy="474661"/>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Montserrat" panose="00000500000000000000" pitchFamily="2" charset="0"/>
                </a:rPr>
                <a:t>OPEX Growth: </a:t>
              </a:r>
              <a:r>
                <a:rPr lang="en-US" sz="1400">
                  <a:latin typeface="Montserrat" panose="00000500000000000000" pitchFamily="2" charset="0"/>
                </a:rPr>
                <a:t>2.0%</a:t>
              </a:r>
            </a:p>
          </p:txBody>
        </p:sp>
      </p:grpSp>
    </p:spTree>
    <p:extLst>
      <p:ext uri="{BB962C8B-B14F-4D97-AF65-F5344CB8AC3E}">
        <p14:creationId xmlns:p14="http://schemas.microsoft.com/office/powerpoint/2010/main" val="3023579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E466A12D-80BF-1245-0BE6-CF48660878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53CB1E-A3D0-4428-7206-48A2A5CFD271}"/>
              </a:ext>
            </a:extLst>
          </p:cNvPr>
          <p:cNvSpPr>
            <a:spLocks noGrp="1"/>
          </p:cNvSpPr>
          <p:nvPr>
            <p:ph type="title"/>
          </p:nvPr>
        </p:nvSpPr>
        <p:spPr>
          <a:xfrm>
            <a:off x="457201" y="365125"/>
            <a:ext cx="10515600" cy="815199"/>
          </a:xfrm>
        </p:spPr>
        <p:txBody>
          <a:bodyPr>
            <a:normAutofit/>
          </a:bodyPr>
          <a:lstStyle/>
          <a:p>
            <a:r>
              <a:rPr lang="en-US" b="1">
                <a:solidFill>
                  <a:schemeClr val="bg1"/>
                </a:solidFill>
                <a:latin typeface="Montserrat" panose="00000500000000000000" pitchFamily="2" charset="0"/>
              </a:rPr>
              <a:t>Key Stakeholders</a:t>
            </a:r>
          </a:p>
        </p:txBody>
      </p:sp>
      <p:sp>
        <p:nvSpPr>
          <p:cNvPr id="4" name="Rectangle 3">
            <a:extLst>
              <a:ext uri="{FF2B5EF4-FFF2-40B4-BE49-F238E27FC236}">
                <a16:creationId xmlns:a16="http://schemas.microsoft.com/office/drawing/2014/main" id="{2A897935-6DC4-E8B7-EE20-5604DA063506}"/>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3D695127-88DB-AB90-A942-29CC8B11E555}"/>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A2826E1F-D09E-265E-69A4-07925B53EB5D}"/>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a:solidFill>
                <a:schemeClr val="bg1"/>
              </a:solidFill>
              <a:latin typeface="Montserrat" panose="00000500000000000000" pitchFamily="2" charset="0"/>
            </a:endParaRPr>
          </a:p>
        </p:txBody>
      </p:sp>
      <p:sp>
        <p:nvSpPr>
          <p:cNvPr id="17" name="Slide Number Placeholder 16">
            <a:extLst>
              <a:ext uri="{FF2B5EF4-FFF2-40B4-BE49-F238E27FC236}">
                <a16:creationId xmlns:a16="http://schemas.microsoft.com/office/drawing/2014/main" id="{5E7DD6E6-A42A-1A0A-A396-87F5ABA61DAC}"/>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9" name="Slide Number Placeholder 16">
            <a:extLst>
              <a:ext uri="{FF2B5EF4-FFF2-40B4-BE49-F238E27FC236}">
                <a16:creationId xmlns:a16="http://schemas.microsoft.com/office/drawing/2014/main" id="{B1B4031A-50CA-B155-61FA-0635D27E25D0}"/>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3</a:t>
            </a:fld>
            <a:endParaRPr lang="en-US"/>
          </a:p>
        </p:txBody>
      </p:sp>
      <p:sp>
        <p:nvSpPr>
          <p:cNvPr id="5" name="Rectangle: Rounded Corners 4">
            <a:extLst>
              <a:ext uri="{FF2B5EF4-FFF2-40B4-BE49-F238E27FC236}">
                <a16:creationId xmlns:a16="http://schemas.microsoft.com/office/drawing/2014/main" id="{0CA34224-6D9C-4BED-9711-2B779A17F963}"/>
              </a:ext>
            </a:extLst>
          </p:cNvPr>
          <p:cNvSpPr/>
          <p:nvPr/>
        </p:nvSpPr>
        <p:spPr>
          <a:xfrm>
            <a:off x="891294" y="2167397"/>
            <a:ext cx="4844808" cy="2874536"/>
          </a:xfrm>
          <a:prstGeom prst="roundRect">
            <a:avLst/>
          </a:prstGeom>
          <a:solidFill>
            <a:srgbClr val="002060">
              <a:alpha val="67000"/>
            </a:srgb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TextBox 24">
            <a:extLst>
              <a:ext uri="{FF2B5EF4-FFF2-40B4-BE49-F238E27FC236}">
                <a16:creationId xmlns:a16="http://schemas.microsoft.com/office/drawing/2014/main" id="{8CA04A17-035C-0BEF-2DF7-939A07B3CD48}"/>
              </a:ext>
            </a:extLst>
          </p:cNvPr>
          <p:cNvSpPr txBox="1"/>
          <p:nvPr/>
        </p:nvSpPr>
        <p:spPr>
          <a:xfrm>
            <a:off x="1097592" y="2548002"/>
            <a:ext cx="4765612" cy="226664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
            </a:pPr>
            <a:r>
              <a:rPr lang="en-US" sz="1600">
                <a:solidFill>
                  <a:schemeClr val="bg1"/>
                </a:solidFill>
                <a:latin typeface="Montserrat" panose="00000500000000000000" pitchFamily="2" charset="0"/>
                <a:cs typeface="Times New Roman" panose="02020603050405020304" pitchFamily="18" charset="0"/>
              </a:rPr>
              <a:t>Community-driven retail REIT</a:t>
            </a:r>
          </a:p>
          <a:p>
            <a:pPr marL="285750" indent="-285750">
              <a:lnSpc>
                <a:spcPct val="150000"/>
              </a:lnSpc>
              <a:buFont typeface="Wingdings" panose="05000000000000000000" pitchFamily="2" charset="2"/>
              <a:buChar char="§"/>
            </a:pPr>
            <a:r>
              <a:rPr lang="en-US" sz="1600">
                <a:solidFill>
                  <a:schemeClr val="bg1"/>
                </a:solidFill>
                <a:latin typeface="Montserrat" panose="00000500000000000000" pitchFamily="2" charset="0"/>
                <a:cs typeface="Times New Roman" panose="02020603050405020304" pitchFamily="18" charset="0"/>
              </a:rPr>
              <a:t>Focus on long-term reinvestment</a:t>
            </a:r>
          </a:p>
          <a:p>
            <a:pPr marL="285750" indent="-285750">
              <a:lnSpc>
                <a:spcPct val="150000"/>
              </a:lnSpc>
              <a:buFont typeface="Wingdings" panose="05000000000000000000" pitchFamily="2" charset="2"/>
              <a:buChar char="§"/>
            </a:pPr>
            <a:r>
              <a:rPr lang="en-US" sz="1600">
                <a:solidFill>
                  <a:schemeClr val="bg1"/>
                </a:solidFill>
                <a:latin typeface="Montserrat" panose="00000500000000000000" pitchFamily="2" charset="0"/>
                <a:cs typeface="Times New Roman" panose="02020603050405020304" pitchFamily="18" charset="0"/>
              </a:rPr>
              <a:t>Value: Community serving retail space with sustainability and balanced growth</a:t>
            </a:r>
          </a:p>
          <a:p>
            <a:pPr marL="285750" indent="-285750">
              <a:lnSpc>
                <a:spcPct val="150000"/>
              </a:lnSpc>
              <a:buFont typeface="Wingdings" panose="05000000000000000000" pitchFamily="2" charset="2"/>
              <a:buChar char="§"/>
            </a:pPr>
            <a:r>
              <a:rPr lang="en-US" sz="1600">
                <a:solidFill>
                  <a:schemeClr val="bg1"/>
                </a:solidFill>
                <a:latin typeface="Montserrat" panose="00000500000000000000" pitchFamily="2" charset="0"/>
                <a:cs typeface="Times New Roman" panose="02020603050405020304" pitchFamily="18" charset="0"/>
              </a:rPr>
              <a:t>Goal: Reinvest to maximize community connectivity within the shopping center </a:t>
            </a:r>
          </a:p>
        </p:txBody>
      </p:sp>
      <p:sp>
        <p:nvSpPr>
          <p:cNvPr id="18" name="Manual Input 2">
            <a:extLst>
              <a:ext uri="{FF2B5EF4-FFF2-40B4-BE49-F238E27FC236}">
                <a16:creationId xmlns:a16="http://schemas.microsoft.com/office/drawing/2014/main" id="{ECA769A0-4EA7-E863-11E1-5D2F760B213C}"/>
              </a:ext>
            </a:extLst>
          </p:cNvPr>
          <p:cNvSpPr/>
          <p:nvPr/>
        </p:nvSpPr>
        <p:spPr>
          <a:xfrm rot="16200000" flipV="1">
            <a:off x="2971777" y="299466"/>
            <a:ext cx="456233" cy="3976990"/>
          </a:xfrm>
          <a:prstGeom prst="flowChartManualInput">
            <a:avLst/>
          </a:prstGeom>
          <a:solidFill>
            <a:srgbClr val="002060"/>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extBox 19">
            <a:extLst>
              <a:ext uri="{FF2B5EF4-FFF2-40B4-BE49-F238E27FC236}">
                <a16:creationId xmlns:a16="http://schemas.microsoft.com/office/drawing/2014/main" id="{B37E831B-069D-6C49-B216-350573D941D4}"/>
              </a:ext>
            </a:extLst>
          </p:cNvPr>
          <p:cNvSpPr txBox="1"/>
          <p:nvPr/>
        </p:nvSpPr>
        <p:spPr>
          <a:xfrm>
            <a:off x="-396909" y="2047313"/>
            <a:ext cx="6489837" cy="4770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500" b="1" i="1" err="1">
                <a:solidFill>
                  <a:schemeClr val="bg1"/>
                </a:solidFill>
                <a:latin typeface="Montserrat" panose="00000500000000000000" pitchFamily="2" charset="0"/>
                <a:cs typeface="Times New Roman" panose="02020603050405020304" pitchFamily="18" charset="0"/>
              </a:rPr>
              <a:t>Brixmor</a:t>
            </a:r>
            <a:r>
              <a:rPr lang="en-US" sz="2500" b="1" i="1">
                <a:solidFill>
                  <a:schemeClr val="bg1"/>
                </a:solidFill>
                <a:latin typeface="Montserrat" panose="00000500000000000000" pitchFamily="2" charset="0"/>
                <a:cs typeface="Times New Roman" panose="02020603050405020304" pitchFamily="18" charset="0"/>
              </a:rPr>
              <a:t> (BRX)</a:t>
            </a:r>
            <a:endParaRPr lang="en-US" sz="2500">
              <a:solidFill>
                <a:schemeClr val="bg1"/>
              </a:solidFill>
              <a:latin typeface="Montserrat" panose="00000500000000000000" pitchFamily="2" charset="0"/>
              <a:cs typeface="Times New Roman" panose="02020603050405020304" pitchFamily="18" charset="0"/>
            </a:endParaRPr>
          </a:p>
        </p:txBody>
      </p:sp>
      <p:sp>
        <p:nvSpPr>
          <p:cNvPr id="15" name="Oval 14">
            <a:extLst>
              <a:ext uri="{FF2B5EF4-FFF2-40B4-BE49-F238E27FC236}">
                <a16:creationId xmlns:a16="http://schemas.microsoft.com/office/drawing/2014/main" id="{6E48C905-748C-58C4-DAFF-C0FD687865B6}"/>
              </a:ext>
            </a:extLst>
          </p:cNvPr>
          <p:cNvSpPr/>
          <p:nvPr/>
        </p:nvSpPr>
        <p:spPr>
          <a:xfrm>
            <a:off x="764192" y="1966387"/>
            <a:ext cx="740598" cy="652062"/>
          </a:xfrm>
          <a:prstGeom prst="ellipse">
            <a:avLst/>
          </a:prstGeom>
          <a:solidFill>
            <a:srgbClr val="04235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Brixmor Property Group logo in transparent PNG format">
            <a:extLst>
              <a:ext uri="{FF2B5EF4-FFF2-40B4-BE49-F238E27FC236}">
                <a16:creationId xmlns:a16="http://schemas.microsoft.com/office/drawing/2014/main" id="{D6FDABC7-795E-5EB6-F921-BB0303731832}"/>
              </a:ext>
            </a:extLst>
          </p:cNvPr>
          <p:cNvPicPr>
            <a:picLocks noChangeAspect="1" noChangeArrowheads="1"/>
          </p:cNvPicPr>
          <p:nvPr/>
        </p:nvPicPr>
        <p:blipFill>
          <a:blip r:embed="rId3">
            <a:biLevel thresh="5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flipH="1">
            <a:off x="944456" y="2102647"/>
            <a:ext cx="380070" cy="379543"/>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a:extLst>
              <a:ext uri="{FF2B5EF4-FFF2-40B4-BE49-F238E27FC236}">
                <a16:creationId xmlns:a16="http://schemas.microsoft.com/office/drawing/2014/main" id="{7A0E7DFE-2612-F338-005A-27752DA6DE83}"/>
              </a:ext>
            </a:extLst>
          </p:cNvPr>
          <p:cNvSpPr/>
          <p:nvPr/>
        </p:nvSpPr>
        <p:spPr>
          <a:xfrm>
            <a:off x="6788216" y="2153434"/>
            <a:ext cx="4844808" cy="2874536"/>
          </a:xfrm>
          <a:prstGeom prst="roundRect">
            <a:avLst/>
          </a:prstGeom>
          <a:solidFill>
            <a:srgbClr val="4E95D9"/>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50000"/>
              </a:lnSpc>
            </a:pPr>
            <a:endParaRPr lang="en-US" sz="1700"/>
          </a:p>
        </p:txBody>
      </p:sp>
      <p:sp>
        <p:nvSpPr>
          <p:cNvPr id="24" name="Manual Input 2">
            <a:extLst>
              <a:ext uri="{FF2B5EF4-FFF2-40B4-BE49-F238E27FC236}">
                <a16:creationId xmlns:a16="http://schemas.microsoft.com/office/drawing/2014/main" id="{19A9F6C9-C1E2-2366-C61B-6EBBC28E4210}"/>
              </a:ext>
            </a:extLst>
          </p:cNvPr>
          <p:cNvSpPr/>
          <p:nvPr/>
        </p:nvSpPr>
        <p:spPr>
          <a:xfrm rot="16200000" flipV="1">
            <a:off x="8742901" y="297345"/>
            <a:ext cx="456233" cy="3976990"/>
          </a:xfrm>
          <a:prstGeom prst="flowChartManualInput">
            <a:avLst/>
          </a:prstGeom>
          <a:solidFill>
            <a:srgbClr val="4E95D9"/>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0">
              <a:solidFill>
                <a:schemeClr val="bg1"/>
              </a:solidFill>
              <a:latin typeface="Times New Roman" panose="02020603050405020304" pitchFamily="18" charset="0"/>
              <a:cs typeface="Times New Roman" panose="02020603050405020304" pitchFamily="18" charset="0"/>
            </a:endParaRPr>
          </a:p>
        </p:txBody>
      </p:sp>
      <p:sp>
        <p:nvSpPr>
          <p:cNvPr id="23" name="Oval 22">
            <a:extLst>
              <a:ext uri="{FF2B5EF4-FFF2-40B4-BE49-F238E27FC236}">
                <a16:creationId xmlns:a16="http://schemas.microsoft.com/office/drawing/2014/main" id="{145E34D0-0BD5-A424-15E9-34AE61497409}"/>
              </a:ext>
            </a:extLst>
          </p:cNvPr>
          <p:cNvSpPr/>
          <p:nvPr/>
        </p:nvSpPr>
        <p:spPr>
          <a:xfrm>
            <a:off x="6649122" y="1953065"/>
            <a:ext cx="740598" cy="652062"/>
          </a:xfrm>
          <a:prstGeom prst="ellipse">
            <a:avLst/>
          </a:prstGeom>
          <a:solidFill>
            <a:srgbClr val="4E95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TextBox 25">
            <a:extLst>
              <a:ext uri="{FF2B5EF4-FFF2-40B4-BE49-F238E27FC236}">
                <a16:creationId xmlns:a16="http://schemas.microsoft.com/office/drawing/2014/main" id="{2B7C1F25-4EC0-2378-A3F6-D527BD208E67}"/>
              </a:ext>
            </a:extLst>
          </p:cNvPr>
          <p:cNvSpPr txBox="1"/>
          <p:nvPr/>
        </p:nvSpPr>
        <p:spPr>
          <a:xfrm>
            <a:off x="7389720" y="2053425"/>
            <a:ext cx="2874505" cy="754053"/>
          </a:xfrm>
          <a:prstGeom prst="rect">
            <a:avLst/>
          </a:prstGeom>
          <a:noFill/>
        </p:spPr>
        <p:txBody>
          <a:bodyPr wrap="none" rtlCol="0">
            <a:spAutoFit/>
          </a:bodyPr>
          <a:lstStyle/>
          <a:p>
            <a:r>
              <a:rPr lang="en-US" sz="2500" b="1" i="1">
                <a:solidFill>
                  <a:schemeClr val="bg1"/>
                </a:solidFill>
                <a:latin typeface="Montserrat" panose="00000500000000000000" pitchFamily="2" charset="0"/>
                <a:cs typeface="Times New Roman" panose="02020603050405020304" pitchFamily="18" charset="0"/>
              </a:rPr>
              <a:t>Anchor Tenants</a:t>
            </a:r>
            <a:endParaRPr lang="en-US" sz="2500">
              <a:solidFill>
                <a:schemeClr val="bg1"/>
              </a:solidFill>
              <a:latin typeface="Montserrat" panose="00000500000000000000" pitchFamily="2" charset="0"/>
              <a:cs typeface="Times New Roman" panose="02020603050405020304" pitchFamily="18" charset="0"/>
            </a:endParaRPr>
          </a:p>
          <a:p>
            <a:endParaRPr lang="en-US"/>
          </a:p>
        </p:txBody>
      </p:sp>
      <p:sp>
        <p:nvSpPr>
          <p:cNvPr id="28" name="TextBox 27">
            <a:extLst>
              <a:ext uri="{FF2B5EF4-FFF2-40B4-BE49-F238E27FC236}">
                <a16:creationId xmlns:a16="http://schemas.microsoft.com/office/drawing/2014/main" id="{7ED6C25C-EA13-6242-861B-8C7D1CA1E48C}"/>
              </a:ext>
            </a:extLst>
          </p:cNvPr>
          <p:cNvSpPr txBox="1"/>
          <p:nvPr/>
        </p:nvSpPr>
        <p:spPr>
          <a:xfrm>
            <a:off x="6903326" y="2581355"/>
            <a:ext cx="4729698" cy="2266646"/>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en-US" sz="1600">
                <a:solidFill>
                  <a:prstClr val="white"/>
                </a:solidFill>
                <a:latin typeface="Montserrat" panose="00000500000000000000" pitchFamily="2" charset="0"/>
              </a:rPr>
              <a:t>Control redevelopment feasibility</a:t>
            </a:r>
            <a:endParaRPr kumimoji="0" lang="en-US" sz="1600" i="0" u="none" strike="noStrike" kern="1200" cap="none" spc="0" normalizeH="0" baseline="0" noProof="0">
              <a:ln>
                <a:noFill/>
              </a:ln>
              <a:solidFill>
                <a:prstClr val="white"/>
              </a:solidFill>
              <a:effectLst/>
              <a:uLnTx/>
              <a:uFillTx/>
              <a:latin typeface="Montserrat" panose="00000500000000000000" pitchFamily="2" charset="0"/>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en-US" sz="1600">
                <a:solidFill>
                  <a:prstClr val="white"/>
                </a:solidFill>
                <a:latin typeface="Montserrat" panose="00000500000000000000" pitchFamily="2" charset="0"/>
              </a:rPr>
              <a:t>Drive most of the consumer traffic</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1600" i="0" u="none" strike="noStrike" kern="1200" cap="none" spc="0" normalizeH="0" baseline="0" noProof="0">
                <a:ln>
                  <a:noFill/>
                </a:ln>
                <a:solidFill>
                  <a:prstClr val="white"/>
                </a:solidFill>
                <a:effectLst/>
                <a:uLnTx/>
                <a:uFillTx/>
                <a:latin typeface="Montserrat" panose="00000500000000000000" pitchFamily="2" charset="0"/>
              </a:rPr>
              <a:t>Working as partners to help improve plan visibility </a:t>
            </a:r>
            <a:r>
              <a:rPr lang="en-US" sz="1600">
                <a:solidFill>
                  <a:prstClr val="white"/>
                </a:solidFill>
                <a:latin typeface="Montserrat" panose="00000500000000000000" pitchFamily="2" charset="0"/>
              </a:rPr>
              <a:t>and consumer flow</a:t>
            </a:r>
            <a:endParaRPr kumimoji="0" lang="en-US" sz="1600" i="0" u="none" strike="noStrike" kern="1200" cap="none" spc="0" normalizeH="0" baseline="0" noProof="0">
              <a:ln>
                <a:noFill/>
              </a:ln>
              <a:solidFill>
                <a:prstClr val="white"/>
              </a:solidFill>
              <a:effectLst/>
              <a:uLnTx/>
              <a:uFillTx/>
              <a:latin typeface="Montserrat" panose="00000500000000000000" pitchFamily="2" charset="0"/>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en-US" sz="1600">
                <a:solidFill>
                  <a:prstClr val="white"/>
                </a:solidFill>
                <a:latin typeface="Montserrat" panose="00000500000000000000" pitchFamily="2" charset="0"/>
              </a:rPr>
              <a:t>Losing anchor support risks legal issues and loss of overall property value</a:t>
            </a:r>
          </a:p>
        </p:txBody>
      </p:sp>
      <p:pic>
        <p:nvPicPr>
          <p:cNvPr id="22" name="Graphic 21" descr="Anchor with solid fill">
            <a:extLst>
              <a:ext uri="{FF2B5EF4-FFF2-40B4-BE49-F238E27FC236}">
                <a16:creationId xmlns:a16="http://schemas.microsoft.com/office/drawing/2014/main" id="{DF0A14F2-47B0-FEB2-9DC8-6E92BE5917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48026" y="2007701"/>
            <a:ext cx="542791" cy="542791"/>
          </a:xfrm>
          <a:prstGeom prst="rect">
            <a:avLst/>
          </a:prstGeom>
        </p:spPr>
      </p:pic>
      <p:grpSp>
        <p:nvGrpSpPr>
          <p:cNvPr id="25" name="Group 24">
            <a:extLst>
              <a:ext uri="{FF2B5EF4-FFF2-40B4-BE49-F238E27FC236}">
                <a16:creationId xmlns:a16="http://schemas.microsoft.com/office/drawing/2014/main" id="{628C1B27-08DA-FA6C-179F-CB6CDB60A5A4}"/>
              </a:ext>
            </a:extLst>
          </p:cNvPr>
          <p:cNvGrpSpPr/>
          <p:nvPr/>
        </p:nvGrpSpPr>
        <p:grpSpPr>
          <a:xfrm>
            <a:off x="9913790" y="395831"/>
            <a:ext cx="3254648" cy="1272203"/>
            <a:chOff x="9913790" y="395831"/>
            <a:chExt cx="3254648" cy="1272203"/>
          </a:xfrm>
        </p:grpSpPr>
        <p:sp>
          <p:nvSpPr>
            <p:cNvPr id="27" name="Flowchart: Data 11">
              <a:extLst>
                <a:ext uri="{FF2B5EF4-FFF2-40B4-BE49-F238E27FC236}">
                  <a16:creationId xmlns:a16="http://schemas.microsoft.com/office/drawing/2014/main" id="{D11B78F2-B89A-EAFB-E354-E66E826B118D}"/>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Data 14">
              <a:extLst>
                <a:ext uri="{FF2B5EF4-FFF2-40B4-BE49-F238E27FC236}">
                  <a16:creationId xmlns:a16="http://schemas.microsoft.com/office/drawing/2014/main" id="{E23E8352-4BFB-28B7-870F-CDFCDB9A9B30}"/>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 name="Picture 29" descr="A white buffalo and city skyline&#10;&#10;AI-generated content may be incorrect.">
            <a:extLst>
              <a:ext uri="{FF2B5EF4-FFF2-40B4-BE49-F238E27FC236}">
                <a16:creationId xmlns:a16="http://schemas.microsoft.com/office/drawing/2014/main" id="{1A2F2AC3-423E-42F5-B580-336A43595C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spTree>
    <p:extLst>
      <p:ext uri="{BB962C8B-B14F-4D97-AF65-F5344CB8AC3E}">
        <p14:creationId xmlns:p14="http://schemas.microsoft.com/office/powerpoint/2010/main" val="23946427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59EEE-D932-1D6D-C13D-87A11A1E4D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C19236-6F3E-5BC9-BF0D-26CBC6850EF5}"/>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Financial Analysis</a:t>
            </a:r>
          </a:p>
        </p:txBody>
      </p:sp>
      <p:sp>
        <p:nvSpPr>
          <p:cNvPr id="4" name="Rectangle 3">
            <a:extLst>
              <a:ext uri="{FF2B5EF4-FFF2-40B4-BE49-F238E27FC236}">
                <a16:creationId xmlns:a16="http://schemas.microsoft.com/office/drawing/2014/main" id="{FE81E6F6-1415-D468-202B-832E4DC4C8FF}"/>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BE942A64-2C4F-6907-6B21-E696EFFEAE63}"/>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20D4947D-1132-4970-3295-CCFDA60D1246}"/>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panose="00000500000000000000" pitchFamily="2" charset="0"/>
              </a:rPr>
              <a:t>Return Analysis</a:t>
            </a:r>
          </a:p>
        </p:txBody>
      </p:sp>
      <p:grpSp>
        <p:nvGrpSpPr>
          <p:cNvPr id="3" name="Group 2">
            <a:extLst>
              <a:ext uri="{FF2B5EF4-FFF2-40B4-BE49-F238E27FC236}">
                <a16:creationId xmlns:a16="http://schemas.microsoft.com/office/drawing/2014/main" id="{01B75AB9-EE74-ADE7-997B-7EB8D4CF4FC9}"/>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8A544C59-16FD-0854-3CC2-8D6898421065}"/>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072DF21B-49C7-0076-9092-EFC8DB607B76}"/>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B0BE579F-9ACB-E253-CBD3-6DCBC7A7DE9D}"/>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7BE6CD7F-59DE-0533-973C-B0C7857DF0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C57C2EE8-9487-C59C-B167-A94B2B2D55DA}"/>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EB1FD8F0-E04C-85CA-51C3-BC452D116C7E}"/>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30</a:t>
            </a:fld>
            <a:endParaRPr lang="en-US"/>
          </a:p>
        </p:txBody>
      </p:sp>
      <p:grpSp>
        <p:nvGrpSpPr>
          <p:cNvPr id="12" name="Group 11">
            <a:extLst>
              <a:ext uri="{FF2B5EF4-FFF2-40B4-BE49-F238E27FC236}">
                <a16:creationId xmlns:a16="http://schemas.microsoft.com/office/drawing/2014/main" id="{A208D1DC-3413-7A9D-AE77-2D38E5070AD3}"/>
              </a:ext>
            </a:extLst>
          </p:cNvPr>
          <p:cNvGrpSpPr/>
          <p:nvPr/>
        </p:nvGrpSpPr>
        <p:grpSpPr>
          <a:xfrm>
            <a:off x="864178" y="3429000"/>
            <a:ext cx="5623449" cy="1601821"/>
            <a:chOff x="3296369" y="4419039"/>
            <a:chExt cx="5543932" cy="1728821"/>
          </a:xfrm>
        </p:grpSpPr>
        <p:sp>
          <p:nvSpPr>
            <p:cNvPr id="18" name="Rectangle 17">
              <a:extLst>
                <a:ext uri="{FF2B5EF4-FFF2-40B4-BE49-F238E27FC236}">
                  <a16:creationId xmlns:a16="http://schemas.microsoft.com/office/drawing/2014/main" id="{AAB08ACC-25D2-3A5F-2573-1634D2F1F39E}"/>
                </a:ext>
              </a:extLst>
            </p:cNvPr>
            <p:cNvSpPr/>
            <p:nvPr/>
          </p:nvSpPr>
          <p:spPr>
            <a:xfrm>
              <a:off x="3296369" y="4422658"/>
              <a:ext cx="2242985" cy="795866"/>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Current NOI:</a:t>
              </a:r>
              <a:r>
                <a:rPr lang="en-US">
                  <a:latin typeface="Montserrat" panose="00000500000000000000" pitchFamily="2" charset="0"/>
                </a:rPr>
                <a:t> </a:t>
              </a:r>
            </a:p>
            <a:p>
              <a:pPr algn="ctr"/>
              <a:r>
                <a:rPr lang="en-US">
                  <a:latin typeface="Montserrat" panose="00000500000000000000" pitchFamily="2" charset="0"/>
                </a:rPr>
                <a:t>$2,566,164</a:t>
              </a:r>
            </a:p>
          </p:txBody>
        </p:sp>
        <p:sp>
          <p:nvSpPr>
            <p:cNvPr id="19" name="Rectangle 18">
              <a:extLst>
                <a:ext uri="{FF2B5EF4-FFF2-40B4-BE49-F238E27FC236}">
                  <a16:creationId xmlns:a16="http://schemas.microsoft.com/office/drawing/2014/main" id="{0A0A1CA3-80D5-C6BC-0222-F1E9BD155EAF}"/>
                </a:ext>
              </a:extLst>
            </p:cNvPr>
            <p:cNvSpPr/>
            <p:nvPr/>
          </p:nvSpPr>
          <p:spPr>
            <a:xfrm>
              <a:off x="5712762" y="4419039"/>
              <a:ext cx="3127539" cy="795866"/>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Current Value:</a:t>
              </a:r>
              <a:r>
                <a:rPr lang="en-US">
                  <a:latin typeface="Montserrat" panose="00000500000000000000" pitchFamily="2" charset="0"/>
                </a:rPr>
                <a:t> </a:t>
              </a:r>
            </a:p>
            <a:p>
              <a:pPr algn="ctr"/>
              <a:r>
                <a:rPr lang="en-US">
                  <a:latin typeface="Montserrat" panose="00000500000000000000" pitchFamily="2" charset="0"/>
                </a:rPr>
                <a:t>$39,479,446 (6.5% Cap)</a:t>
              </a:r>
            </a:p>
          </p:txBody>
        </p:sp>
        <p:sp>
          <p:nvSpPr>
            <p:cNvPr id="25" name="Rectangle 24">
              <a:extLst>
                <a:ext uri="{FF2B5EF4-FFF2-40B4-BE49-F238E27FC236}">
                  <a16:creationId xmlns:a16="http://schemas.microsoft.com/office/drawing/2014/main" id="{BA60C66A-D9D9-902D-807B-9861075EF7E2}"/>
                </a:ext>
              </a:extLst>
            </p:cNvPr>
            <p:cNvSpPr/>
            <p:nvPr/>
          </p:nvSpPr>
          <p:spPr>
            <a:xfrm>
              <a:off x="3296369" y="5351994"/>
              <a:ext cx="2242983" cy="795866"/>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Stabilized NOI:</a:t>
              </a:r>
              <a:r>
                <a:rPr lang="en-US">
                  <a:latin typeface="Montserrat" panose="00000500000000000000" pitchFamily="2" charset="0"/>
                </a:rPr>
                <a:t> </a:t>
              </a:r>
            </a:p>
            <a:p>
              <a:pPr algn="ctr"/>
              <a:r>
                <a:rPr lang="en-US">
                  <a:latin typeface="Montserrat" panose="00000500000000000000" pitchFamily="2" charset="0"/>
                </a:rPr>
                <a:t>$4,690,879 (+83%)</a:t>
              </a:r>
            </a:p>
          </p:txBody>
        </p:sp>
        <p:sp>
          <p:nvSpPr>
            <p:cNvPr id="27" name="Rectangle 26">
              <a:extLst>
                <a:ext uri="{FF2B5EF4-FFF2-40B4-BE49-F238E27FC236}">
                  <a16:creationId xmlns:a16="http://schemas.microsoft.com/office/drawing/2014/main" id="{A8592CC5-2DCB-2586-E9BD-5C24674F1371}"/>
                </a:ext>
              </a:extLst>
            </p:cNvPr>
            <p:cNvSpPr/>
            <p:nvPr/>
          </p:nvSpPr>
          <p:spPr>
            <a:xfrm>
              <a:off x="5712762" y="5351994"/>
              <a:ext cx="3127539" cy="795866"/>
            </a:xfrm>
            <a:prstGeom prst="rect">
              <a:avLst/>
            </a:prstGeom>
            <a:solidFill>
              <a:srgbClr val="4F95D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2" charset="0"/>
                </a:rPr>
                <a:t>Long-Term (15yr) Value:</a:t>
              </a:r>
              <a:r>
                <a:rPr lang="en-US">
                  <a:latin typeface="Montserrat" panose="00000500000000000000" pitchFamily="2" charset="0"/>
                </a:rPr>
                <a:t> </a:t>
              </a:r>
            </a:p>
            <a:p>
              <a:pPr algn="ctr"/>
              <a:r>
                <a:rPr lang="en-US">
                  <a:latin typeface="Montserrat" panose="00000500000000000000" pitchFamily="2" charset="0"/>
                </a:rPr>
                <a:t>$104,943,890 (6.5% Cap)</a:t>
              </a:r>
            </a:p>
          </p:txBody>
        </p:sp>
      </p:grpSp>
      <p:grpSp>
        <p:nvGrpSpPr>
          <p:cNvPr id="30" name="Group 29">
            <a:extLst>
              <a:ext uri="{FF2B5EF4-FFF2-40B4-BE49-F238E27FC236}">
                <a16:creationId xmlns:a16="http://schemas.microsoft.com/office/drawing/2014/main" id="{958C29E1-EB4C-4A42-31FF-87C22E706FF9}"/>
              </a:ext>
            </a:extLst>
          </p:cNvPr>
          <p:cNvGrpSpPr/>
          <p:nvPr/>
        </p:nvGrpSpPr>
        <p:grpSpPr>
          <a:xfrm>
            <a:off x="1546576" y="2448725"/>
            <a:ext cx="4315743" cy="642266"/>
            <a:chOff x="1485617" y="2342280"/>
            <a:chExt cx="3216962" cy="642266"/>
          </a:xfrm>
        </p:grpSpPr>
        <p:sp>
          <p:nvSpPr>
            <p:cNvPr id="28" name="Rectangle 27">
              <a:extLst>
                <a:ext uri="{FF2B5EF4-FFF2-40B4-BE49-F238E27FC236}">
                  <a16:creationId xmlns:a16="http://schemas.microsoft.com/office/drawing/2014/main" id="{8D172E0F-3F90-B115-B30C-75DFDC14D37C}"/>
                </a:ext>
              </a:extLst>
            </p:cNvPr>
            <p:cNvSpPr/>
            <p:nvPr/>
          </p:nvSpPr>
          <p:spPr>
            <a:xfrm>
              <a:off x="1631465" y="2390630"/>
              <a:ext cx="3071114" cy="5939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DC75AA7-6081-FAAF-6A06-6B0CF8496803}"/>
                </a:ext>
              </a:extLst>
            </p:cNvPr>
            <p:cNvSpPr/>
            <p:nvPr/>
          </p:nvSpPr>
          <p:spPr>
            <a:xfrm>
              <a:off x="1485617" y="2342280"/>
              <a:ext cx="3174408" cy="593916"/>
            </a:xfrm>
            <a:prstGeom prst="rect">
              <a:avLst/>
            </a:prstGeom>
            <a:solidFill>
              <a:srgbClr val="1E60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Montserrat" panose="00000500000000000000" pitchFamily="2" charset="0"/>
                </a:rPr>
                <a:t>NOI/Value Improvement:</a:t>
              </a:r>
              <a:endParaRPr lang="en-US" sz="2000">
                <a:latin typeface="Montserrat" panose="00000500000000000000" pitchFamily="2" charset="0"/>
              </a:endParaRPr>
            </a:p>
          </p:txBody>
        </p:sp>
      </p:grpSp>
      <p:sp>
        <p:nvSpPr>
          <p:cNvPr id="31" name="Rectangle: Rounded Corners 19">
            <a:extLst>
              <a:ext uri="{FF2B5EF4-FFF2-40B4-BE49-F238E27FC236}">
                <a16:creationId xmlns:a16="http://schemas.microsoft.com/office/drawing/2014/main" id="{5DE7933C-E880-350D-473E-039E2162E643}"/>
              </a:ext>
            </a:extLst>
          </p:cNvPr>
          <p:cNvSpPr/>
          <p:nvPr/>
        </p:nvSpPr>
        <p:spPr>
          <a:xfrm>
            <a:off x="7362072" y="2590352"/>
            <a:ext cx="4062175" cy="2585275"/>
          </a:xfrm>
          <a:prstGeom prst="roundRect">
            <a:avLst/>
          </a:prstGeom>
          <a:solidFill>
            <a:srgbClr val="4E95D9">
              <a:alpha val="67000"/>
            </a:srgb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b="1">
              <a:latin typeface="Montserrat" panose="00000500000000000000" pitchFamily="2" charset="0"/>
            </a:endParaRPr>
          </a:p>
          <a:p>
            <a:r>
              <a:rPr lang="en-US" b="1">
                <a:latin typeface="Montserrat" panose="00000500000000000000" pitchFamily="2" charset="0"/>
              </a:rPr>
              <a:t>IRR: </a:t>
            </a:r>
            <a:r>
              <a:rPr lang="en-US">
                <a:latin typeface="Montserrat" panose="00000500000000000000" pitchFamily="2" charset="0"/>
              </a:rPr>
              <a:t>18.65%</a:t>
            </a:r>
          </a:p>
          <a:p>
            <a:r>
              <a:rPr lang="en-US" b="1">
                <a:latin typeface="Montserrat" panose="00000500000000000000" pitchFamily="2" charset="0"/>
              </a:rPr>
              <a:t>MOIC: </a:t>
            </a:r>
            <a:r>
              <a:rPr lang="en-US">
                <a:latin typeface="Montserrat" panose="00000500000000000000" pitchFamily="2" charset="0"/>
              </a:rPr>
              <a:t>5.58x</a:t>
            </a:r>
          </a:p>
          <a:p>
            <a:r>
              <a:rPr lang="en-US" b="1">
                <a:latin typeface="Montserrat" panose="00000500000000000000" pitchFamily="2" charset="0"/>
              </a:rPr>
              <a:t>Debt Yield: </a:t>
            </a:r>
            <a:r>
              <a:rPr lang="en-US">
                <a:latin typeface="Montserrat" panose="00000500000000000000" pitchFamily="2" charset="0"/>
              </a:rPr>
              <a:t>10.25%</a:t>
            </a:r>
          </a:p>
          <a:p>
            <a:endParaRPr lang="en-US">
              <a:latin typeface="Montserrat" panose="00000500000000000000" pitchFamily="2" charset="0"/>
            </a:endParaRPr>
          </a:p>
          <a:p>
            <a:r>
              <a:rPr lang="en-US" sz="1400">
                <a:latin typeface="Montserrat" panose="00000500000000000000" pitchFamily="2" charset="0"/>
              </a:rPr>
              <a:t>This repositioning project provides long-term value for </a:t>
            </a:r>
            <a:r>
              <a:rPr lang="en-US" sz="1400" err="1">
                <a:latin typeface="Montserrat" panose="00000500000000000000" pitchFamily="2" charset="0"/>
              </a:rPr>
              <a:t>Brixmor</a:t>
            </a:r>
            <a:r>
              <a:rPr lang="en-US" sz="1400">
                <a:latin typeface="Montserrat" panose="00000500000000000000" pitchFamily="2" charset="0"/>
              </a:rPr>
              <a:t> while still positively engaging the community</a:t>
            </a:r>
          </a:p>
        </p:txBody>
      </p:sp>
      <p:sp>
        <p:nvSpPr>
          <p:cNvPr id="32" name="TextBox 31">
            <a:extLst>
              <a:ext uri="{FF2B5EF4-FFF2-40B4-BE49-F238E27FC236}">
                <a16:creationId xmlns:a16="http://schemas.microsoft.com/office/drawing/2014/main" id="{F6441EEB-337E-F448-6F09-2667F5935D66}"/>
              </a:ext>
            </a:extLst>
          </p:cNvPr>
          <p:cNvSpPr txBox="1"/>
          <p:nvPr/>
        </p:nvSpPr>
        <p:spPr>
          <a:xfrm>
            <a:off x="742115" y="5155320"/>
            <a:ext cx="5208004" cy="338554"/>
          </a:xfrm>
          <a:prstGeom prst="rect">
            <a:avLst/>
          </a:prstGeom>
          <a:noFill/>
        </p:spPr>
        <p:txBody>
          <a:bodyPr wrap="square" lIns="91440" tIns="45720" rIns="91440" bIns="45720" rtlCol="0" anchor="t">
            <a:spAutoFit/>
          </a:bodyPr>
          <a:lstStyle/>
          <a:p>
            <a:r>
              <a:rPr lang="en-US" sz="1600" b="1">
                <a:solidFill>
                  <a:schemeClr val="bg1"/>
                </a:solidFill>
                <a:latin typeface="Times New Roman"/>
                <a:cs typeface="Times New Roman"/>
              </a:rPr>
              <a:t>	</a:t>
            </a:r>
            <a:endParaRPr lang="en-US" sz="1200">
              <a:solidFill>
                <a:schemeClr val="bg1"/>
              </a:solidFill>
              <a:latin typeface="Times New Roman" panose="02020603050405020304" pitchFamily="18" charset="0"/>
              <a:cs typeface="Times New Roman" panose="02020603050405020304" pitchFamily="18" charset="0"/>
            </a:endParaRPr>
          </a:p>
        </p:txBody>
      </p:sp>
      <p:sp>
        <p:nvSpPr>
          <p:cNvPr id="33" name="Manual Input 2">
            <a:extLst>
              <a:ext uri="{FF2B5EF4-FFF2-40B4-BE49-F238E27FC236}">
                <a16:creationId xmlns:a16="http://schemas.microsoft.com/office/drawing/2014/main" id="{751EADE5-B21F-9732-A72C-E9128B4CA1EC}"/>
              </a:ext>
            </a:extLst>
          </p:cNvPr>
          <p:cNvSpPr/>
          <p:nvPr/>
        </p:nvSpPr>
        <p:spPr>
          <a:xfrm rot="16200000" flipV="1">
            <a:off x="9027197" y="828943"/>
            <a:ext cx="464345" cy="3794600"/>
          </a:xfrm>
          <a:prstGeom prst="flowChartManualInput">
            <a:avLst/>
          </a:prstGeom>
          <a:solidFill>
            <a:srgbClr val="4E95D9"/>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34" name="Oval 33">
            <a:extLst>
              <a:ext uri="{FF2B5EF4-FFF2-40B4-BE49-F238E27FC236}">
                <a16:creationId xmlns:a16="http://schemas.microsoft.com/office/drawing/2014/main" id="{73ACC888-D5FC-00C3-D97B-49007D23683A}"/>
              </a:ext>
            </a:extLst>
          </p:cNvPr>
          <p:cNvSpPr/>
          <p:nvPr/>
        </p:nvSpPr>
        <p:spPr>
          <a:xfrm>
            <a:off x="7097861" y="2323463"/>
            <a:ext cx="745110" cy="723033"/>
          </a:xfrm>
          <a:prstGeom prst="ellipse">
            <a:avLst/>
          </a:prstGeom>
          <a:solidFill>
            <a:srgbClr val="4E95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19">
            <a:extLst>
              <a:ext uri="{FF2B5EF4-FFF2-40B4-BE49-F238E27FC236}">
                <a16:creationId xmlns:a16="http://schemas.microsoft.com/office/drawing/2014/main" id="{BC65BE90-045C-732A-28C5-5D344368935E}"/>
              </a:ext>
            </a:extLst>
          </p:cNvPr>
          <p:cNvSpPr txBox="1"/>
          <p:nvPr/>
        </p:nvSpPr>
        <p:spPr>
          <a:xfrm>
            <a:off x="7339429" y="2485183"/>
            <a:ext cx="3509990" cy="430887"/>
          </a:xfrm>
          <a:custGeom>
            <a:avLst/>
            <a:gdLst>
              <a:gd name="connsiteX0" fmla="*/ 0 w 4369153"/>
              <a:gd name="connsiteY0" fmla="*/ 0 h 461665"/>
              <a:gd name="connsiteX1" fmla="*/ 4369153 w 4369153"/>
              <a:gd name="connsiteY1" fmla="*/ 0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65315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16330 h 461665"/>
              <a:gd name="connsiteX2" fmla="*/ 4369153 w 4369153"/>
              <a:gd name="connsiteY2" fmla="*/ 461665 h 461665"/>
              <a:gd name="connsiteX3" fmla="*/ 0 w 4369153"/>
              <a:gd name="connsiteY3" fmla="*/ 461665 h 461665"/>
              <a:gd name="connsiteX4" fmla="*/ 0 w 436915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9153" h="461665">
                <a:moveTo>
                  <a:pt x="0" y="0"/>
                </a:moveTo>
                <a:lnTo>
                  <a:pt x="4320167" y="16330"/>
                </a:lnTo>
                <a:lnTo>
                  <a:pt x="4369153" y="461665"/>
                </a:lnTo>
                <a:lnTo>
                  <a:pt x="0" y="461665"/>
                </a:lnTo>
                <a:lnTo>
                  <a:pt x="0" y="0"/>
                </a:lnTo>
                <a:close/>
              </a:path>
            </a:pathLst>
          </a:cu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i="1">
                <a:solidFill>
                  <a:schemeClr val="bg1"/>
                </a:solidFill>
                <a:latin typeface="Montserrat" panose="00000500000000000000" pitchFamily="2" charset="0"/>
                <a:cs typeface="Times New Roman" panose="02020603050405020304" pitchFamily="18" charset="0"/>
              </a:rPr>
              <a:t>15-Year Returns</a:t>
            </a:r>
            <a:endParaRPr lang="en-US" sz="2200">
              <a:solidFill>
                <a:schemeClr val="bg1"/>
              </a:solidFill>
              <a:latin typeface="Montserrat" panose="00000500000000000000" pitchFamily="2" charset="0"/>
              <a:cs typeface="Times New Roman" panose="02020603050405020304" pitchFamily="18" charset="0"/>
            </a:endParaRPr>
          </a:p>
        </p:txBody>
      </p:sp>
      <p:pic>
        <p:nvPicPr>
          <p:cNvPr id="40" name="Graphic 39" descr="Money with solid fill">
            <a:extLst>
              <a:ext uri="{FF2B5EF4-FFF2-40B4-BE49-F238E27FC236}">
                <a16:creationId xmlns:a16="http://schemas.microsoft.com/office/drawing/2014/main" id="{D5BA28E1-DC2B-7C5B-8A2C-07765A384E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68552" y="2348434"/>
            <a:ext cx="593917" cy="593917"/>
          </a:xfrm>
          <a:prstGeom prst="rect">
            <a:avLst/>
          </a:prstGeom>
        </p:spPr>
      </p:pic>
    </p:spTree>
    <p:extLst>
      <p:ext uri="{BB962C8B-B14F-4D97-AF65-F5344CB8AC3E}">
        <p14:creationId xmlns:p14="http://schemas.microsoft.com/office/powerpoint/2010/main" val="3794461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60B981EA-F789-8B36-7E27-115453D46E03}"/>
            </a:ext>
          </a:extLst>
        </p:cNvPr>
        <p:cNvGrpSpPr/>
        <p:nvPr/>
      </p:nvGrpSpPr>
      <p:grpSpPr>
        <a:xfrm>
          <a:off x="0" y="0"/>
          <a:ext cx="0" cy="0"/>
          <a:chOff x="0" y="0"/>
          <a:chExt cx="0" cy="0"/>
        </a:xfrm>
      </p:grpSpPr>
      <p:pic>
        <p:nvPicPr>
          <p:cNvPr id="7170" name="Picture 2" descr="Beautiful Aerial View Of Tampa Suburbs On A Premium Residential In ...">
            <a:extLst>
              <a:ext uri="{FF2B5EF4-FFF2-40B4-BE49-F238E27FC236}">
                <a16:creationId xmlns:a16="http://schemas.microsoft.com/office/drawing/2014/main" id="{D91E1248-6DB0-567D-FE6C-C6228964C653}"/>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1" y="-7344"/>
            <a:ext cx="12191996" cy="660269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85C8AE5-FED5-68B9-5CA4-8E2306001CBC}"/>
              </a:ext>
            </a:extLst>
          </p:cNvPr>
          <p:cNvSpPr>
            <a:spLocks noGrp="1"/>
          </p:cNvSpPr>
          <p:nvPr>
            <p:ph type="title"/>
          </p:nvPr>
        </p:nvSpPr>
        <p:spPr>
          <a:xfrm>
            <a:off x="508900" y="4385733"/>
            <a:ext cx="10515600" cy="1197257"/>
          </a:xfrm>
        </p:spPr>
        <p:txBody>
          <a:bodyPr>
            <a:normAutofit/>
          </a:bodyPr>
          <a:lstStyle/>
          <a:p>
            <a:r>
              <a:rPr lang="en-US" sz="6600" b="1">
                <a:solidFill>
                  <a:schemeClr val="bg1"/>
                </a:solidFill>
                <a:latin typeface="Montserrat" panose="00000500000000000000" pitchFamily="2" charset="0"/>
              </a:rPr>
              <a:t>Risks &amp; Mitigations</a:t>
            </a:r>
          </a:p>
        </p:txBody>
      </p:sp>
      <p:sp>
        <p:nvSpPr>
          <p:cNvPr id="4" name="Rectangle 3">
            <a:extLst>
              <a:ext uri="{FF2B5EF4-FFF2-40B4-BE49-F238E27FC236}">
                <a16:creationId xmlns:a16="http://schemas.microsoft.com/office/drawing/2014/main" id="{ABEF6E3F-3EB0-129A-6D29-47F8E7EDAFC1}"/>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9A8A1078-4F7A-6394-8CE1-8E641FDD824E}"/>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4C4641C3-45C4-BAD6-827F-DF27701699F5}"/>
              </a:ext>
            </a:extLst>
          </p:cNvPr>
          <p:cNvGrpSpPr/>
          <p:nvPr/>
        </p:nvGrpSpPr>
        <p:grpSpPr>
          <a:xfrm>
            <a:off x="9913790" y="395831"/>
            <a:ext cx="3254648" cy="1272203"/>
            <a:chOff x="9913790" y="395831"/>
            <a:chExt cx="3254648" cy="1272203"/>
          </a:xfrm>
        </p:grpSpPr>
        <p:grpSp>
          <p:nvGrpSpPr>
            <p:cNvPr id="3" name="Group 2">
              <a:extLst>
                <a:ext uri="{FF2B5EF4-FFF2-40B4-BE49-F238E27FC236}">
                  <a16:creationId xmlns:a16="http://schemas.microsoft.com/office/drawing/2014/main" id="{D68A9EE9-E566-8604-88C5-6B137A853D66}"/>
                </a:ext>
              </a:extLst>
            </p:cNvPr>
            <p:cNvGrpSpPr/>
            <p:nvPr/>
          </p:nvGrpSpPr>
          <p:grpSpPr>
            <a:xfrm>
              <a:off x="9913790" y="395831"/>
              <a:ext cx="3254648" cy="1272203"/>
              <a:chOff x="9913790" y="395831"/>
              <a:chExt cx="3254648" cy="1272203"/>
            </a:xfrm>
          </p:grpSpPr>
          <p:sp>
            <p:nvSpPr>
              <p:cNvPr id="5" name="Flowchart: Data 11">
                <a:extLst>
                  <a:ext uri="{FF2B5EF4-FFF2-40B4-BE49-F238E27FC236}">
                    <a16:creationId xmlns:a16="http://schemas.microsoft.com/office/drawing/2014/main" id="{D5C7BB0C-39A6-2469-076F-CD9EF6880C4D}"/>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Data 14">
                <a:extLst>
                  <a:ext uri="{FF2B5EF4-FFF2-40B4-BE49-F238E27FC236}">
                    <a16:creationId xmlns:a16="http://schemas.microsoft.com/office/drawing/2014/main" id="{A9C41B6C-AAAF-68D0-C819-06AE202AB74A}"/>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white buffalo and city skyline&#10;&#10;AI-generated content may be incorrect.">
              <a:extLst>
                <a:ext uri="{FF2B5EF4-FFF2-40B4-BE49-F238E27FC236}">
                  <a16:creationId xmlns:a16="http://schemas.microsoft.com/office/drawing/2014/main" id="{AEF505A6-1BCD-B989-76BC-D0DAE59E7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1504799D-5674-7B49-D1B4-C480341E6839}"/>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5C39EC42-334B-E6BD-7DA2-C98BAE79C260}"/>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31</a:t>
            </a:fld>
            <a:endParaRPr lang="en-US"/>
          </a:p>
        </p:txBody>
      </p:sp>
    </p:spTree>
    <p:extLst>
      <p:ext uri="{BB962C8B-B14F-4D97-AF65-F5344CB8AC3E}">
        <p14:creationId xmlns:p14="http://schemas.microsoft.com/office/powerpoint/2010/main" val="33262229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2B075-84C6-D064-E51D-29BC8ED43753}"/>
            </a:ext>
          </a:extLst>
        </p:cNvPr>
        <p:cNvGrpSpPr/>
        <p:nvPr/>
      </p:nvGrpSpPr>
      <p:grpSpPr>
        <a:xfrm>
          <a:off x="0" y="0"/>
          <a:ext cx="0" cy="0"/>
          <a:chOff x="0" y="0"/>
          <a:chExt cx="0" cy="0"/>
        </a:xfrm>
      </p:grpSpPr>
      <p:sp>
        <p:nvSpPr>
          <p:cNvPr id="58" name="Rectangle: Rounded Corners 57">
            <a:extLst>
              <a:ext uri="{FF2B5EF4-FFF2-40B4-BE49-F238E27FC236}">
                <a16:creationId xmlns:a16="http://schemas.microsoft.com/office/drawing/2014/main" id="{E71AFC32-13C2-AA55-4D57-A68A58976A21}"/>
              </a:ext>
            </a:extLst>
          </p:cNvPr>
          <p:cNvSpPr/>
          <p:nvPr/>
        </p:nvSpPr>
        <p:spPr>
          <a:xfrm>
            <a:off x="1175398" y="4987330"/>
            <a:ext cx="5437727" cy="1374220"/>
          </a:xfrm>
          <a:prstGeom prst="roundRect">
            <a:avLst/>
          </a:prstGeom>
          <a:solidFill>
            <a:schemeClr val="bg1"/>
          </a:solidFill>
          <a:ln w="381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b="1" i="1">
              <a:solidFill>
                <a:schemeClr val="accent1"/>
              </a:solidFill>
              <a:latin typeface="Times New Roman" panose="02020603050405020304" pitchFamily="18" charset="0"/>
              <a:cs typeface="Times New Roman" panose="02020603050405020304" pitchFamily="18" charset="0"/>
            </a:endParaRPr>
          </a:p>
        </p:txBody>
      </p:sp>
      <p:sp>
        <p:nvSpPr>
          <p:cNvPr id="57" name="Rectangle: Rounded Corners 56">
            <a:extLst>
              <a:ext uri="{FF2B5EF4-FFF2-40B4-BE49-F238E27FC236}">
                <a16:creationId xmlns:a16="http://schemas.microsoft.com/office/drawing/2014/main" id="{CB801518-9F7C-0722-4D6D-D22E8B1A7CDF}"/>
              </a:ext>
            </a:extLst>
          </p:cNvPr>
          <p:cNvSpPr/>
          <p:nvPr/>
        </p:nvSpPr>
        <p:spPr>
          <a:xfrm>
            <a:off x="1157855" y="3244962"/>
            <a:ext cx="5437727" cy="1374220"/>
          </a:xfrm>
          <a:prstGeom prst="roundRect">
            <a:avLst/>
          </a:prstGeom>
          <a:solidFill>
            <a:schemeClr val="bg1"/>
          </a:solidFill>
          <a:ln w="381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b="1" i="1">
              <a:solidFill>
                <a:schemeClr val="accent1"/>
              </a:solidFill>
              <a:latin typeface="Times New Roman" panose="02020603050405020304" pitchFamily="18" charset="0"/>
              <a:cs typeface="Times New Roman" panose="02020603050405020304" pitchFamily="18" charset="0"/>
            </a:endParaRPr>
          </a:p>
        </p:txBody>
      </p:sp>
      <p:sp>
        <p:nvSpPr>
          <p:cNvPr id="56" name="Rectangle: Rounded Corners 55">
            <a:extLst>
              <a:ext uri="{FF2B5EF4-FFF2-40B4-BE49-F238E27FC236}">
                <a16:creationId xmlns:a16="http://schemas.microsoft.com/office/drawing/2014/main" id="{8347B39C-C68D-FD39-3A74-7661452A7F9E}"/>
              </a:ext>
            </a:extLst>
          </p:cNvPr>
          <p:cNvSpPr/>
          <p:nvPr/>
        </p:nvSpPr>
        <p:spPr>
          <a:xfrm>
            <a:off x="1121379" y="1495982"/>
            <a:ext cx="5437727" cy="1374220"/>
          </a:xfrm>
          <a:prstGeom prst="roundRect">
            <a:avLst/>
          </a:prstGeom>
          <a:solidFill>
            <a:schemeClr val="bg1"/>
          </a:solidFill>
          <a:ln w="381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b="1" i="1">
              <a:solidFill>
                <a:schemeClr val="accent1"/>
              </a:solidFill>
              <a:latin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5BD54EB5-6C04-AA56-5788-93EA7438EB7D}"/>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Risks and Mitigations </a:t>
            </a:r>
          </a:p>
        </p:txBody>
      </p:sp>
      <p:sp>
        <p:nvSpPr>
          <p:cNvPr id="4" name="Rectangle 3">
            <a:extLst>
              <a:ext uri="{FF2B5EF4-FFF2-40B4-BE49-F238E27FC236}">
                <a16:creationId xmlns:a16="http://schemas.microsoft.com/office/drawing/2014/main" id="{2B07DFE7-BEEE-91A5-FCEE-96C86C9F3CB9}"/>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78DE902B-8910-EE5E-61AE-55A9746F0F66}"/>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96CE7DD5-0F03-7A39-8AAB-1574A8BF69F0}"/>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a:solidFill>
                <a:schemeClr val="bg1"/>
              </a:solidFill>
              <a:latin typeface="Montserrat" panose="00000500000000000000" pitchFamily="2" charset="0"/>
            </a:endParaRPr>
          </a:p>
        </p:txBody>
      </p:sp>
      <p:grpSp>
        <p:nvGrpSpPr>
          <p:cNvPr id="3" name="Group 2">
            <a:extLst>
              <a:ext uri="{FF2B5EF4-FFF2-40B4-BE49-F238E27FC236}">
                <a16:creationId xmlns:a16="http://schemas.microsoft.com/office/drawing/2014/main" id="{50E25731-A5C3-2132-BF86-4F0ADAE7BDFC}"/>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29CC59AF-12D1-509C-46F3-B8EE24704B3E}"/>
                </a:ext>
              </a:extLst>
            </p:cNvPr>
            <p:cNvGrpSpPr/>
            <p:nvPr/>
          </p:nvGrpSpPr>
          <p:grpSpPr>
            <a:xfrm>
              <a:off x="9913790" y="395831"/>
              <a:ext cx="3254648" cy="1272203"/>
              <a:chOff x="9913790" y="395831"/>
              <a:chExt cx="3254648" cy="1272203"/>
            </a:xfrm>
          </p:grpSpPr>
          <p:sp>
            <p:nvSpPr>
              <p:cNvPr id="9" name="Flowchart: Data 11">
                <a:extLst>
                  <a:ext uri="{FF2B5EF4-FFF2-40B4-BE49-F238E27FC236}">
                    <a16:creationId xmlns:a16="http://schemas.microsoft.com/office/drawing/2014/main" id="{02A60262-6401-A433-BCBB-272C8382ECF3}"/>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14">
                <a:extLst>
                  <a:ext uri="{FF2B5EF4-FFF2-40B4-BE49-F238E27FC236}">
                    <a16:creationId xmlns:a16="http://schemas.microsoft.com/office/drawing/2014/main" id="{A9345198-72B0-22AE-7441-7EA347E8533D}"/>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white buffalo and city skyline&#10;&#10;AI-generated content may be incorrect.">
              <a:extLst>
                <a:ext uri="{FF2B5EF4-FFF2-40B4-BE49-F238E27FC236}">
                  <a16:creationId xmlns:a16="http://schemas.microsoft.com/office/drawing/2014/main" id="{C4E1CB1F-9ED8-F60D-2F24-753222BA2C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EA222417-AFC8-9C78-931A-5E1D96841239}"/>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B059B562-2523-625A-868E-8D66DEE0D745}"/>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32</a:t>
            </a:fld>
            <a:endParaRPr lang="en-US"/>
          </a:p>
        </p:txBody>
      </p:sp>
      <p:sp>
        <p:nvSpPr>
          <p:cNvPr id="14" name="Rectangle: Rounded Corners 13">
            <a:extLst>
              <a:ext uri="{FF2B5EF4-FFF2-40B4-BE49-F238E27FC236}">
                <a16:creationId xmlns:a16="http://schemas.microsoft.com/office/drawing/2014/main" id="{51C3EEDD-33EB-F606-8564-A36C723BE977}"/>
              </a:ext>
            </a:extLst>
          </p:cNvPr>
          <p:cNvSpPr/>
          <p:nvPr/>
        </p:nvSpPr>
        <p:spPr>
          <a:xfrm>
            <a:off x="1041745" y="1373999"/>
            <a:ext cx="5437727" cy="1374220"/>
          </a:xfrm>
          <a:prstGeom prst="roundRect">
            <a:avLst/>
          </a:prstGeom>
          <a:solidFill>
            <a:srgbClr val="4472C4"/>
          </a:solidFill>
          <a:ln w="381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b="1" i="1">
              <a:solidFill>
                <a:schemeClr val="accent1"/>
              </a:solidFill>
              <a:latin typeface="Times New Roman" panose="02020603050405020304" pitchFamily="18" charset="0"/>
              <a:cs typeface="Times New Roman" panose="02020603050405020304" pitchFamily="18" charset="0"/>
            </a:endParaRPr>
          </a:p>
        </p:txBody>
      </p:sp>
      <p:sp>
        <p:nvSpPr>
          <p:cNvPr id="24" name="Rectangle: Rounded Corners 23">
            <a:extLst>
              <a:ext uri="{FF2B5EF4-FFF2-40B4-BE49-F238E27FC236}">
                <a16:creationId xmlns:a16="http://schemas.microsoft.com/office/drawing/2014/main" id="{D824BA8F-3248-608C-A74C-244BD137595E}"/>
              </a:ext>
            </a:extLst>
          </p:cNvPr>
          <p:cNvSpPr/>
          <p:nvPr/>
        </p:nvSpPr>
        <p:spPr>
          <a:xfrm>
            <a:off x="1065407" y="3113229"/>
            <a:ext cx="5437727" cy="1374220"/>
          </a:xfrm>
          <a:prstGeom prst="roundRect">
            <a:avLst/>
          </a:prstGeom>
          <a:solidFill>
            <a:srgbClr val="4472C4"/>
          </a:solidFill>
          <a:ln w="381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b="1" i="1">
              <a:solidFill>
                <a:schemeClr val="accent1"/>
              </a:solidFill>
              <a:latin typeface="Times New Roman" panose="02020603050405020304" pitchFamily="18" charset="0"/>
              <a:cs typeface="Times New Roman" panose="02020603050405020304" pitchFamily="18" charset="0"/>
            </a:endParaRPr>
          </a:p>
        </p:txBody>
      </p:sp>
      <p:sp>
        <p:nvSpPr>
          <p:cNvPr id="25" name="Rectangle: Rounded Corners 24">
            <a:extLst>
              <a:ext uri="{FF2B5EF4-FFF2-40B4-BE49-F238E27FC236}">
                <a16:creationId xmlns:a16="http://schemas.microsoft.com/office/drawing/2014/main" id="{263C6EA4-19CB-1291-29AB-8BF69C321F23}"/>
              </a:ext>
            </a:extLst>
          </p:cNvPr>
          <p:cNvSpPr/>
          <p:nvPr/>
        </p:nvSpPr>
        <p:spPr>
          <a:xfrm>
            <a:off x="1041745" y="4874647"/>
            <a:ext cx="5437727" cy="1374220"/>
          </a:xfrm>
          <a:prstGeom prst="roundRect">
            <a:avLst/>
          </a:prstGeom>
          <a:solidFill>
            <a:srgbClr val="4472C4"/>
          </a:solidFill>
          <a:ln w="381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sz="200" b="1" i="1">
              <a:solidFill>
                <a:schemeClr val="accent1"/>
              </a:solidFill>
              <a:latin typeface="Times New Roman" panose="02020603050405020304" pitchFamily="18" charset="0"/>
              <a:cs typeface="Times New Roman" panose="02020603050405020304" pitchFamily="18" charset="0"/>
            </a:endParaRPr>
          </a:p>
          <a:p>
            <a:pPr algn="ctr"/>
            <a:endParaRPr lang="en-US" b="1" i="1">
              <a:solidFill>
                <a:schemeClr val="accent1"/>
              </a:solidFill>
              <a:latin typeface="Times New Roman" panose="02020603050405020304" pitchFamily="18" charset="0"/>
              <a:cs typeface="Times New Roman" panose="02020603050405020304" pitchFamily="18" charset="0"/>
            </a:endParaRPr>
          </a:p>
        </p:txBody>
      </p:sp>
      <p:sp>
        <p:nvSpPr>
          <p:cNvPr id="26" name="TextBox 14">
            <a:extLst>
              <a:ext uri="{FF2B5EF4-FFF2-40B4-BE49-F238E27FC236}">
                <a16:creationId xmlns:a16="http://schemas.microsoft.com/office/drawing/2014/main" id="{BDE3E07E-F6F9-F3B0-855A-E7B47B3FE90A}"/>
              </a:ext>
            </a:extLst>
          </p:cNvPr>
          <p:cNvSpPr txBox="1"/>
          <p:nvPr/>
        </p:nvSpPr>
        <p:spPr>
          <a:xfrm>
            <a:off x="1185975" y="1535652"/>
            <a:ext cx="385042" cy="707886"/>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ontserrat" panose="00000500000000000000" pitchFamily="2" charset="0"/>
                <a:cs typeface="Times New Roman" panose="02020603050405020304" pitchFamily="18" charset="0"/>
              </a:rPr>
              <a:t>1</a:t>
            </a:r>
          </a:p>
        </p:txBody>
      </p:sp>
      <p:sp>
        <p:nvSpPr>
          <p:cNvPr id="27" name="TextBox 15">
            <a:extLst>
              <a:ext uri="{FF2B5EF4-FFF2-40B4-BE49-F238E27FC236}">
                <a16:creationId xmlns:a16="http://schemas.microsoft.com/office/drawing/2014/main" id="{D1C6DA25-548C-8F89-C36A-9B65ACAD2786}"/>
              </a:ext>
            </a:extLst>
          </p:cNvPr>
          <p:cNvSpPr txBox="1"/>
          <p:nvPr/>
        </p:nvSpPr>
        <p:spPr>
          <a:xfrm>
            <a:off x="1195787" y="3285949"/>
            <a:ext cx="487634" cy="707886"/>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ontserrat" panose="00000500000000000000" pitchFamily="2" charset="0"/>
                <a:cs typeface="Times New Roman" panose="02020603050405020304" pitchFamily="18" charset="0"/>
              </a:rPr>
              <a:t>2</a:t>
            </a:r>
          </a:p>
        </p:txBody>
      </p:sp>
      <p:sp>
        <p:nvSpPr>
          <p:cNvPr id="30" name="TextBox 16">
            <a:extLst>
              <a:ext uri="{FF2B5EF4-FFF2-40B4-BE49-F238E27FC236}">
                <a16:creationId xmlns:a16="http://schemas.microsoft.com/office/drawing/2014/main" id="{06B76B67-7A76-B701-F839-654A449C32FA}"/>
              </a:ext>
            </a:extLst>
          </p:cNvPr>
          <p:cNvSpPr txBox="1"/>
          <p:nvPr/>
        </p:nvSpPr>
        <p:spPr>
          <a:xfrm>
            <a:off x="1175398" y="5039056"/>
            <a:ext cx="487634" cy="132343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ontserrat" panose="00000500000000000000" pitchFamily="2" charset="0"/>
                <a:cs typeface="Times New Roman" panose="02020603050405020304" pitchFamily="18" charset="0"/>
              </a:rPr>
              <a:t>3</a:t>
            </a:r>
          </a:p>
          <a:p>
            <a:endParaRPr lang="en-US" sz="4000" b="1">
              <a:solidFill>
                <a:schemeClr val="bg1"/>
              </a:solidFill>
              <a:latin typeface="Montserrat" panose="00000500000000000000" pitchFamily="2" charset="0"/>
              <a:cs typeface="Times New Roman" panose="02020603050405020304" pitchFamily="18" charset="0"/>
            </a:endParaRPr>
          </a:p>
        </p:txBody>
      </p:sp>
      <p:sp>
        <p:nvSpPr>
          <p:cNvPr id="31" name="TextBox 30">
            <a:extLst>
              <a:ext uri="{FF2B5EF4-FFF2-40B4-BE49-F238E27FC236}">
                <a16:creationId xmlns:a16="http://schemas.microsoft.com/office/drawing/2014/main" id="{7F469CA9-2495-6CAF-8EF9-0FFDB0E9FD0A}"/>
              </a:ext>
            </a:extLst>
          </p:cNvPr>
          <p:cNvSpPr txBox="1"/>
          <p:nvPr/>
        </p:nvSpPr>
        <p:spPr>
          <a:xfrm>
            <a:off x="1571017" y="1509228"/>
            <a:ext cx="4178551" cy="646331"/>
          </a:xfrm>
          <a:prstGeom prst="rect">
            <a:avLst/>
          </a:prstGeom>
          <a:noFill/>
        </p:spPr>
        <p:txBody>
          <a:bodyPr wrap="square" rtlCol="0">
            <a:spAutoFit/>
          </a:bodyPr>
          <a:lstStyle/>
          <a:p>
            <a:r>
              <a:rPr lang="en-US">
                <a:solidFill>
                  <a:schemeClr val="bg1"/>
                </a:solidFill>
                <a:latin typeface="Montserrat" panose="00000500000000000000" pitchFamily="2" charset="0"/>
              </a:rPr>
              <a:t>Risk: Leasing New Tenants</a:t>
            </a:r>
          </a:p>
          <a:p>
            <a:endParaRPr lang="en-US">
              <a:solidFill>
                <a:schemeClr val="bg1"/>
              </a:solidFill>
            </a:endParaRPr>
          </a:p>
        </p:txBody>
      </p:sp>
      <p:sp>
        <p:nvSpPr>
          <p:cNvPr id="34" name="TextBox 33">
            <a:extLst>
              <a:ext uri="{FF2B5EF4-FFF2-40B4-BE49-F238E27FC236}">
                <a16:creationId xmlns:a16="http://schemas.microsoft.com/office/drawing/2014/main" id="{FEC6BCCE-EB0E-DC84-A886-6240D7364694}"/>
              </a:ext>
            </a:extLst>
          </p:cNvPr>
          <p:cNvSpPr txBox="1"/>
          <p:nvPr/>
        </p:nvSpPr>
        <p:spPr>
          <a:xfrm>
            <a:off x="1636261" y="3225323"/>
            <a:ext cx="4534686" cy="353943"/>
          </a:xfrm>
          <a:prstGeom prst="rect">
            <a:avLst/>
          </a:prstGeom>
          <a:noFill/>
        </p:spPr>
        <p:txBody>
          <a:bodyPr wrap="square" rtlCol="0">
            <a:spAutoFit/>
          </a:bodyPr>
          <a:lstStyle/>
          <a:p>
            <a:r>
              <a:rPr lang="en-US" sz="1700">
                <a:solidFill>
                  <a:schemeClr val="bg1"/>
                </a:solidFill>
                <a:latin typeface="Montserrat" panose="00000500000000000000" pitchFamily="2" charset="0"/>
              </a:rPr>
              <a:t>Risk: Community Opposition </a:t>
            </a:r>
          </a:p>
        </p:txBody>
      </p:sp>
      <p:sp>
        <p:nvSpPr>
          <p:cNvPr id="35" name="TextBox 34">
            <a:extLst>
              <a:ext uri="{FF2B5EF4-FFF2-40B4-BE49-F238E27FC236}">
                <a16:creationId xmlns:a16="http://schemas.microsoft.com/office/drawing/2014/main" id="{073C8DDC-EC3F-BEE4-7207-268D85176AED}"/>
              </a:ext>
            </a:extLst>
          </p:cNvPr>
          <p:cNvSpPr txBox="1"/>
          <p:nvPr/>
        </p:nvSpPr>
        <p:spPr>
          <a:xfrm>
            <a:off x="1659923" y="5000542"/>
            <a:ext cx="4731252" cy="353943"/>
          </a:xfrm>
          <a:prstGeom prst="rect">
            <a:avLst/>
          </a:prstGeom>
          <a:noFill/>
        </p:spPr>
        <p:txBody>
          <a:bodyPr wrap="square" rtlCol="0">
            <a:spAutoFit/>
          </a:bodyPr>
          <a:lstStyle/>
          <a:p>
            <a:r>
              <a:rPr lang="en-US" sz="1700">
                <a:solidFill>
                  <a:schemeClr val="bg1"/>
                </a:solidFill>
                <a:latin typeface="Montserrat" panose="00000500000000000000" pitchFamily="2" charset="0"/>
              </a:rPr>
              <a:t>Risk: Construction Costs &amp; Inflation</a:t>
            </a:r>
          </a:p>
        </p:txBody>
      </p:sp>
      <p:cxnSp>
        <p:nvCxnSpPr>
          <p:cNvPr id="37" name="Straight Connector 36">
            <a:extLst>
              <a:ext uri="{FF2B5EF4-FFF2-40B4-BE49-F238E27FC236}">
                <a16:creationId xmlns:a16="http://schemas.microsoft.com/office/drawing/2014/main" id="{91E729EB-E4D9-47F3-3FF4-98DC88454224}"/>
              </a:ext>
            </a:extLst>
          </p:cNvPr>
          <p:cNvCxnSpPr>
            <a:cxnSpLocks/>
          </p:cNvCxnSpPr>
          <p:nvPr/>
        </p:nvCxnSpPr>
        <p:spPr>
          <a:xfrm flipH="1">
            <a:off x="7740561" y="5657489"/>
            <a:ext cx="346647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18">
            <a:extLst>
              <a:ext uri="{FF2B5EF4-FFF2-40B4-BE49-F238E27FC236}">
                <a16:creationId xmlns:a16="http://schemas.microsoft.com/office/drawing/2014/main" id="{71FC86C6-BFE2-01DC-9ABF-CAAB01E2AE94}"/>
              </a:ext>
            </a:extLst>
          </p:cNvPr>
          <p:cNvSpPr txBox="1"/>
          <p:nvPr/>
        </p:nvSpPr>
        <p:spPr>
          <a:xfrm rot="16200000">
            <a:off x="6999276" y="3842000"/>
            <a:ext cx="992579"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chemeClr val="bg1"/>
                </a:solidFill>
                <a:latin typeface="Times New Roman" panose="02020603050405020304" pitchFamily="18" charset="0"/>
                <a:cs typeface="Times New Roman" panose="02020603050405020304" pitchFamily="18" charset="0"/>
              </a:rPr>
              <a:t>Severity</a:t>
            </a:r>
          </a:p>
        </p:txBody>
      </p:sp>
      <p:sp>
        <p:nvSpPr>
          <p:cNvPr id="39" name="TextBox 19">
            <a:extLst>
              <a:ext uri="{FF2B5EF4-FFF2-40B4-BE49-F238E27FC236}">
                <a16:creationId xmlns:a16="http://schemas.microsoft.com/office/drawing/2014/main" id="{8AAEF520-DBA1-3C3B-D74D-310895AD340A}"/>
              </a:ext>
            </a:extLst>
          </p:cNvPr>
          <p:cNvSpPr txBox="1"/>
          <p:nvPr/>
        </p:nvSpPr>
        <p:spPr>
          <a:xfrm rot="16200000">
            <a:off x="7165919" y="5196478"/>
            <a:ext cx="620683"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chemeClr val="bg1"/>
                </a:solidFill>
                <a:latin typeface="Times New Roman" panose="02020603050405020304" pitchFamily="18" charset="0"/>
                <a:cs typeface="Times New Roman" panose="02020603050405020304" pitchFamily="18" charset="0"/>
              </a:rPr>
              <a:t>Low</a:t>
            </a:r>
          </a:p>
        </p:txBody>
      </p:sp>
      <p:sp>
        <p:nvSpPr>
          <p:cNvPr id="40" name="TextBox 20">
            <a:extLst>
              <a:ext uri="{FF2B5EF4-FFF2-40B4-BE49-F238E27FC236}">
                <a16:creationId xmlns:a16="http://schemas.microsoft.com/office/drawing/2014/main" id="{3D79E030-94AB-479F-366D-5D3BEAA847EC}"/>
              </a:ext>
            </a:extLst>
          </p:cNvPr>
          <p:cNvSpPr txBox="1"/>
          <p:nvPr/>
        </p:nvSpPr>
        <p:spPr>
          <a:xfrm rot="16200000">
            <a:off x="7160583" y="2472482"/>
            <a:ext cx="667170"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chemeClr val="bg1"/>
                </a:solidFill>
                <a:latin typeface="Times New Roman" panose="02020603050405020304" pitchFamily="18" charset="0"/>
                <a:cs typeface="Times New Roman" panose="02020603050405020304" pitchFamily="18" charset="0"/>
              </a:rPr>
              <a:t>High</a:t>
            </a:r>
          </a:p>
        </p:txBody>
      </p:sp>
      <p:sp>
        <p:nvSpPr>
          <p:cNvPr id="41" name="Oval 40">
            <a:extLst>
              <a:ext uri="{FF2B5EF4-FFF2-40B4-BE49-F238E27FC236}">
                <a16:creationId xmlns:a16="http://schemas.microsoft.com/office/drawing/2014/main" id="{039BF6EF-B2AF-6186-CA3F-B3E9F1405149}"/>
              </a:ext>
            </a:extLst>
          </p:cNvPr>
          <p:cNvSpPr/>
          <p:nvPr/>
        </p:nvSpPr>
        <p:spPr>
          <a:xfrm>
            <a:off x="9387317" y="4726929"/>
            <a:ext cx="713014" cy="713014"/>
          </a:xfrm>
          <a:prstGeom prst="ellipse">
            <a:avLst/>
          </a:prstGeom>
          <a:solidFill>
            <a:schemeClr val="accent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Times New Roman" panose="02020603050405020304" pitchFamily="18" charset="0"/>
                <a:cs typeface="Times New Roman" panose="02020603050405020304" pitchFamily="18" charset="0"/>
              </a:rPr>
              <a:t>1</a:t>
            </a:r>
          </a:p>
        </p:txBody>
      </p:sp>
      <p:sp>
        <p:nvSpPr>
          <p:cNvPr id="42" name="Oval 41">
            <a:extLst>
              <a:ext uri="{FF2B5EF4-FFF2-40B4-BE49-F238E27FC236}">
                <a16:creationId xmlns:a16="http://schemas.microsoft.com/office/drawing/2014/main" id="{5B1B55DF-EEBE-C294-B4A4-8B618489C3B2}"/>
              </a:ext>
            </a:extLst>
          </p:cNvPr>
          <p:cNvSpPr/>
          <p:nvPr/>
        </p:nvSpPr>
        <p:spPr>
          <a:xfrm>
            <a:off x="8703989" y="3561982"/>
            <a:ext cx="713014" cy="713014"/>
          </a:xfrm>
          <a:prstGeom prst="ellipse">
            <a:avLst/>
          </a:prstGeom>
          <a:solidFill>
            <a:srgbClr val="4E95D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Times New Roman" panose="02020603050405020304" pitchFamily="18" charset="0"/>
                <a:cs typeface="Times New Roman" panose="02020603050405020304" pitchFamily="18" charset="0"/>
              </a:rPr>
              <a:t>2</a:t>
            </a:r>
          </a:p>
        </p:txBody>
      </p:sp>
      <p:sp>
        <p:nvSpPr>
          <p:cNvPr id="43" name="Oval 42">
            <a:extLst>
              <a:ext uri="{FF2B5EF4-FFF2-40B4-BE49-F238E27FC236}">
                <a16:creationId xmlns:a16="http://schemas.microsoft.com/office/drawing/2014/main" id="{823A22B7-7A34-C327-EF45-7C174BAEF1B6}"/>
              </a:ext>
            </a:extLst>
          </p:cNvPr>
          <p:cNvSpPr/>
          <p:nvPr/>
        </p:nvSpPr>
        <p:spPr>
          <a:xfrm>
            <a:off x="7937472" y="2379724"/>
            <a:ext cx="713014" cy="713014"/>
          </a:xfrm>
          <a:prstGeom prst="ellipse">
            <a:avLst/>
          </a:prstGeom>
          <a:solidFill>
            <a:schemeClr val="accent1">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Times New Roman" panose="02020603050405020304" pitchFamily="18" charset="0"/>
                <a:cs typeface="Times New Roman" panose="02020603050405020304" pitchFamily="18" charset="0"/>
              </a:rPr>
              <a:t>3</a:t>
            </a:r>
          </a:p>
        </p:txBody>
      </p:sp>
      <p:cxnSp>
        <p:nvCxnSpPr>
          <p:cNvPr id="44" name="Straight Connector 43">
            <a:extLst>
              <a:ext uri="{FF2B5EF4-FFF2-40B4-BE49-F238E27FC236}">
                <a16:creationId xmlns:a16="http://schemas.microsoft.com/office/drawing/2014/main" id="{84BDB3F5-4838-7D3C-AB24-ACC292EA6E0E}"/>
              </a:ext>
            </a:extLst>
          </p:cNvPr>
          <p:cNvCxnSpPr>
            <a:cxnSpLocks/>
          </p:cNvCxnSpPr>
          <p:nvPr/>
        </p:nvCxnSpPr>
        <p:spPr>
          <a:xfrm>
            <a:off x="7740561" y="2229355"/>
            <a:ext cx="0" cy="342485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TextBox 28">
            <a:extLst>
              <a:ext uri="{FF2B5EF4-FFF2-40B4-BE49-F238E27FC236}">
                <a16:creationId xmlns:a16="http://schemas.microsoft.com/office/drawing/2014/main" id="{0F80B71D-008E-E176-7AFE-7118FAFD5D61}"/>
              </a:ext>
            </a:extLst>
          </p:cNvPr>
          <p:cNvSpPr txBox="1"/>
          <p:nvPr/>
        </p:nvSpPr>
        <p:spPr>
          <a:xfrm>
            <a:off x="7832015" y="5682097"/>
            <a:ext cx="620683"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chemeClr val="bg1"/>
                </a:solidFill>
                <a:latin typeface="Times New Roman" panose="02020603050405020304" pitchFamily="18" charset="0"/>
                <a:cs typeface="Times New Roman" panose="02020603050405020304" pitchFamily="18" charset="0"/>
              </a:rPr>
              <a:t>Low</a:t>
            </a:r>
          </a:p>
        </p:txBody>
      </p:sp>
      <p:sp>
        <p:nvSpPr>
          <p:cNvPr id="46" name="TextBox 29">
            <a:extLst>
              <a:ext uri="{FF2B5EF4-FFF2-40B4-BE49-F238E27FC236}">
                <a16:creationId xmlns:a16="http://schemas.microsoft.com/office/drawing/2014/main" id="{4F9CC1A3-D816-7B4D-DC56-6E92FC4E9B18}"/>
              </a:ext>
            </a:extLst>
          </p:cNvPr>
          <p:cNvSpPr txBox="1"/>
          <p:nvPr/>
        </p:nvSpPr>
        <p:spPr>
          <a:xfrm>
            <a:off x="8903481" y="5682097"/>
            <a:ext cx="1277786"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chemeClr val="bg1"/>
                </a:solidFill>
                <a:latin typeface="Times New Roman" panose="02020603050405020304" pitchFamily="18" charset="0"/>
                <a:cs typeface="Times New Roman" panose="02020603050405020304" pitchFamily="18" charset="0"/>
              </a:rPr>
              <a:t>Likelihood</a:t>
            </a:r>
          </a:p>
        </p:txBody>
      </p:sp>
      <p:sp>
        <p:nvSpPr>
          <p:cNvPr id="47" name="TextBox 30">
            <a:extLst>
              <a:ext uri="{FF2B5EF4-FFF2-40B4-BE49-F238E27FC236}">
                <a16:creationId xmlns:a16="http://schemas.microsoft.com/office/drawing/2014/main" id="{A8DDBF1D-5FAC-F844-3754-D70E13412A8A}"/>
              </a:ext>
            </a:extLst>
          </p:cNvPr>
          <p:cNvSpPr txBox="1"/>
          <p:nvPr/>
        </p:nvSpPr>
        <p:spPr>
          <a:xfrm>
            <a:off x="10640457" y="5682097"/>
            <a:ext cx="667170"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chemeClr val="bg1"/>
                </a:solidFill>
                <a:latin typeface="Times New Roman" panose="02020603050405020304" pitchFamily="18" charset="0"/>
                <a:cs typeface="Times New Roman" panose="02020603050405020304" pitchFamily="18" charset="0"/>
              </a:rPr>
              <a:t>High</a:t>
            </a:r>
          </a:p>
        </p:txBody>
      </p:sp>
      <p:cxnSp>
        <p:nvCxnSpPr>
          <p:cNvPr id="49" name="Straight Connector 48">
            <a:extLst>
              <a:ext uri="{FF2B5EF4-FFF2-40B4-BE49-F238E27FC236}">
                <a16:creationId xmlns:a16="http://schemas.microsoft.com/office/drawing/2014/main" id="{5E3FFA93-CABC-4AA5-CF47-86CB17068770}"/>
              </a:ext>
            </a:extLst>
          </p:cNvPr>
          <p:cNvCxnSpPr>
            <a:cxnSpLocks/>
          </p:cNvCxnSpPr>
          <p:nvPr/>
        </p:nvCxnSpPr>
        <p:spPr>
          <a:xfrm>
            <a:off x="1636261" y="1889595"/>
            <a:ext cx="417855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28087354-8796-58A2-C9AD-DFEF03D1B3D5}"/>
              </a:ext>
            </a:extLst>
          </p:cNvPr>
          <p:cNvCxnSpPr>
            <a:cxnSpLocks/>
          </p:cNvCxnSpPr>
          <p:nvPr/>
        </p:nvCxnSpPr>
        <p:spPr>
          <a:xfrm>
            <a:off x="1671332" y="3622631"/>
            <a:ext cx="417855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EB8AFA70-665B-CBE2-E897-933B8FA5F0BE}"/>
              </a:ext>
            </a:extLst>
          </p:cNvPr>
          <p:cNvCxnSpPr>
            <a:cxnSpLocks/>
          </p:cNvCxnSpPr>
          <p:nvPr/>
        </p:nvCxnSpPr>
        <p:spPr>
          <a:xfrm>
            <a:off x="1694994" y="5381144"/>
            <a:ext cx="417855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954A5B08-8FB7-9D72-FFDB-DE709D75D644}"/>
              </a:ext>
            </a:extLst>
          </p:cNvPr>
          <p:cNvSpPr txBox="1"/>
          <p:nvPr/>
        </p:nvSpPr>
        <p:spPr>
          <a:xfrm>
            <a:off x="1595122" y="1901105"/>
            <a:ext cx="4214775" cy="830997"/>
          </a:xfrm>
          <a:prstGeom prst="rect">
            <a:avLst/>
          </a:prstGeom>
          <a:noFill/>
        </p:spPr>
        <p:txBody>
          <a:bodyPr wrap="square" rtlCol="0">
            <a:spAutoFit/>
          </a:bodyPr>
          <a:lstStyle/>
          <a:p>
            <a:r>
              <a:rPr lang="en-US" sz="1600">
                <a:solidFill>
                  <a:schemeClr val="bg1"/>
                </a:solidFill>
                <a:latin typeface="Montserrat" panose="00000500000000000000" pitchFamily="2" charset="0"/>
              </a:rPr>
              <a:t>Mitigation: We phased construction to allow a dynamic lease-up timeline through a 24-month period</a:t>
            </a:r>
          </a:p>
        </p:txBody>
      </p:sp>
      <p:sp>
        <p:nvSpPr>
          <p:cNvPr id="54" name="TextBox 53">
            <a:extLst>
              <a:ext uri="{FF2B5EF4-FFF2-40B4-BE49-F238E27FC236}">
                <a16:creationId xmlns:a16="http://schemas.microsoft.com/office/drawing/2014/main" id="{3AE9D670-F2ED-C4C1-429F-B5B29CCEF032}"/>
              </a:ext>
            </a:extLst>
          </p:cNvPr>
          <p:cNvSpPr txBox="1"/>
          <p:nvPr/>
        </p:nvSpPr>
        <p:spPr>
          <a:xfrm>
            <a:off x="1649888" y="3609281"/>
            <a:ext cx="4223658" cy="877163"/>
          </a:xfrm>
          <a:prstGeom prst="rect">
            <a:avLst/>
          </a:prstGeom>
          <a:noFill/>
        </p:spPr>
        <p:txBody>
          <a:bodyPr wrap="square" rtlCol="0">
            <a:spAutoFit/>
          </a:bodyPr>
          <a:lstStyle/>
          <a:p>
            <a:r>
              <a:rPr lang="en-US" sz="1700">
                <a:solidFill>
                  <a:schemeClr val="bg1"/>
                </a:solidFill>
                <a:latin typeface="Montserrat" panose="00000500000000000000" pitchFamily="2" charset="0"/>
              </a:rPr>
              <a:t>Mitigation: Retain key anchor tenants to preserve familiarity while adding community–oriented spaces</a:t>
            </a:r>
          </a:p>
        </p:txBody>
      </p:sp>
      <p:sp>
        <p:nvSpPr>
          <p:cNvPr id="55" name="TextBox 54">
            <a:extLst>
              <a:ext uri="{FF2B5EF4-FFF2-40B4-BE49-F238E27FC236}">
                <a16:creationId xmlns:a16="http://schemas.microsoft.com/office/drawing/2014/main" id="{18D3C8B5-B416-98EE-199D-D851F4199EC5}"/>
              </a:ext>
            </a:extLst>
          </p:cNvPr>
          <p:cNvSpPr txBox="1"/>
          <p:nvPr/>
        </p:nvSpPr>
        <p:spPr>
          <a:xfrm>
            <a:off x="1667284" y="5399331"/>
            <a:ext cx="4381751" cy="877163"/>
          </a:xfrm>
          <a:prstGeom prst="rect">
            <a:avLst/>
          </a:prstGeom>
          <a:noFill/>
        </p:spPr>
        <p:txBody>
          <a:bodyPr wrap="square" rtlCol="0">
            <a:spAutoFit/>
          </a:bodyPr>
          <a:lstStyle/>
          <a:p>
            <a:r>
              <a:rPr lang="en-US" sz="1700">
                <a:solidFill>
                  <a:schemeClr val="bg1"/>
                </a:solidFill>
                <a:latin typeface="Montserrat" panose="00000500000000000000" pitchFamily="2" charset="0"/>
              </a:rPr>
              <a:t>Mitigation: A 10% construction reserve and 15% hard cost contingency were added to outweigh cost overruns</a:t>
            </a:r>
          </a:p>
        </p:txBody>
      </p:sp>
    </p:spTree>
    <p:extLst>
      <p:ext uri="{BB962C8B-B14F-4D97-AF65-F5344CB8AC3E}">
        <p14:creationId xmlns:p14="http://schemas.microsoft.com/office/powerpoint/2010/main" val="1142425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F563F9E-390B-7F76-E3E0-23144D0AB488}"/>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8AC07F9C-7DA0-0BAB-559F-9D234D85871F}"/>
                </a:ext>
              </a:extLst>
            </p:cNvPr>
            <p:cNvGrpSpPr/>
            <p:nvPr/>
          </p:nvGrpSpPr>
          <p:grpSpPr>
            <a:xfrm>
              <a:off x="9913790" y="395831"/>
              <a:ext cx="3254648" cy="1272203"/>
              <a:chOff x="9913790" y="395831"/>
              <a:chExt cx="3254648" cy="1272203"/>
            </a:xfrm>
          </p:grpSpPr>
          <p:sp>
            <p:nvSpPr>
              <p:cNvPr id="7" name="Flowchart: Data 11">
                <a:extLst>
                  <a:ext uri="{FF2B5EF4-FFF2-40B4-BE49-F238E27FC236}">
                    <a16:creationId xmlns:a16="http://schemas.microsoft.com/office/drawing/2014/main" id="{93EC482D-7A5B-848E-1DB4-92566C9AC2D1}"/>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Data 14">
                <a:extLst>
                  <a:ext uri="{FF2B5EF4-FFF2-40B4-BE49-F238E27FC236}">
                    <a16:creationId xmlns:a16="http://schemas.microsoft.com/office/drawing/2014/main" id="{FF6D30CD-013B-933B-A5E6-615EAC8A02E0}"/>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white buffalo and city skyline&#10;&#10;AI-generated content may be incorrect.">
              <a:extLst>
                <a:ext uri="{FF2B5EF4-FFF2-40B4-BE49-F238E27FC236}">
                  <a16:creationId xmlns:a16="http://schemas.microsoft.com/office/drawing/2014/main" id="{935D85BD-6AD5-D472-32D7-DB1AF2A07C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cxnSp>
        <p:nvCxnSpPr>
          <p:cNvPr id="9" name="Straight Connector 8">
            <a:extLst>
              <a:ext uri="{FF2B5EF4-FFF2-40B4-BE49-F238E27FC236}">
                <a16:creationId xmlns:a16="http://schemas.microsoft.com/office/drawing/2014/main" id="{7E3F4A07-12DC-7974-4070-0A69F0CFBB31}"/>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D83CE8C7-2FB8-9C9E-BD84-3EDB22A58FD2}"/>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B47F7E05-9205-DC85-7495-655114E5323D}"/>
              </a:ext>
            </a:extLst>
          </p:cNvPr>
          <p:cNvSpPr txBox="1"/>
          <p:nvPr/>
        </p:nvSpPr>
        <p:spPr>
          <a:xfrm>
            <a:off x="0" y="6595353"/>
            <a:ext cx="1947202" cy="553998"/>
          </a:xfrm>
          <a:prstGeom prst="rect">
            <a:avLst/>
          </a:prstGeom>
          <a:noFill/>
        </p:spPr>
        <p:txBody>
          <a:bodyPr wrap="square" rtlCol="0">
            <a:spAutoFit/>
          </a:bodyPr>
          <a:lstStyle/>
          <a:p>
            <a:r>
              <a:rPr lang="en-US" sz="1200">
                <a:solidFill>
                  <a:schemeClr val="tx1">
                    <a:tint val="82000"/>
                  </a:schemeClr>
                </a:solidFill>
              </a:rPr>
              <a:t>Buffalo Rise Development</a:t>
            </a:r>
          </a:p>
          <a:p>
            <a:endParaRPr lang="en-US"/>
          </a:p>
        </p:txBody>
      </p:sp>
      <p:sp>
        <p:nvSpPr>
          <p:cNvPr id="16" name="Title 1">
            <a:extLst>
              <a:ext uri="{FF2B5EF4-FFF2-40B4-BE49-F238E27FC236}">
                <a16:creationId xmlns:a16="http://schemas.microsoft.com/office/drawing/2014/main" id="{C484A1BD-2ECA-2078-1059-B50C114C98F1}"/>
              </a:ext>
            </a:extLst>
          </p:cNvPr>
          <p:cNvSpPr txBox="1">
            <a:spLocks/>
          </p:cNvSpPr>
          <p:nvPr/>
        </p:nvSpPr>
        <p:spPr>
          <a:xfrm>
            <a:off x="457201" y="365125"/>
            <a:ext cx="10515600" cy="8151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chemeClr val="bg1"/>
                </a:solidFill>
                <a:latin typeface="Montserrat" panose="00000500000000000000" pitchFamily="2" charset="0"/>
              </a:rPr>
              <a:t>Final Recommendation</a:t>
            </a:r>
          </a:p>
        </p:txBody>
      </p:sp>
      <p:sp>
        <p:nvSpPr>
          <p:cNvPr id="2" name="Rectangle: Rounded Corners 1">
            <a:extLst>
              <a:ext uri="{FF2B5EF4-FFF2-40B4-BE49-F238E27FC236}">
                <a16:creationId xmlns:a16="http://schemas.microsoft.com/office/drawing/2014/main" id="{6604D5E6-4ADF-C5F7-CFFF-A60B6D2012D6}"/>
              </a:ext>
            </a:extLst>
          </p:cNvPr>
          <p:cNvSpPr/>
          <p:nvPr/>
        </p:nvSpPr>
        <p:spPr>
          <a:xfrm>
            <a:off x="7360943" y="1724271"/>
            <a:ext cx="4432224" cy="1431515"/>
          </a:xfrm>
          <a:prstGeom prst="roundRect">
            <a:avLst/>
          </a:prstGeom>
          <a:solidFill>
            <a:srgbClr val="002060"/>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9">
            <a:extLst>
              <a:ext uri="{FF2B5EF4-FFF2-40B4-BE49-F238E27FC236}">
                <a16:creationId xmlns:a16="http://schemas.microsoft.com/office/drawing/2014/main" id="{D27C50B3-8501-6EAE-9AC0-58C24C59BF55}"/>
              </a:ext>
            </a:extLst>
          </p:cNvPr>
          <p:cNvSpPr txBox="1"/>
          <p:nvPr/>
        </p:nvSpPr>
        <p:spPr>
          <a:xfrm>
            <a:off x="7887309" y="1805469"/>
            <a:ext cx="3298782" cy="430887"/>
          </a:xfrm>
          <a:custGeom>
            <a:avLst/>
            <a:gdLst>
              <a:gd name="connsiteX0" fmla="*/ 0 w 4369153"/>
              <a:gd name="connsiteY0" fmla="*/ 0 h 461665"/>
              <a:gd name="connsiteX1" fmla="*/ 4369153 w 4369153"/>
              <a:gd name="connsiteY1" fmla="*/ 0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65315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16330 h 461665"/>
              <a:gd name="connsiteX2" fmla="*/ 4369153 w 4369153"/>
              <a:gd name="connsiteY2" fmla="*/ 461665 h 461665"/>
              <a:gd name="connsiteX3" fmla="*/ 0 w 4369153"/>
              <a:gd name="connsiteY3" fmla="*/ 461665 h 461665"/>
              <a:gd name="connsiteX4" fmla="*/ 0 w 436915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9153" h="461665">
                <a:moveTo>
                  <a:pt x="0" y="0"/>
                </a:moveTo>
                <a:lnTo>
                  <a:pt x="4320167" y="16330"/>
                </a:lnTo>
                <a:lnTo>
                  <a:pt x="4369153" y="461665"/>
                </a:lnTo>
                <a:lnTo>
                  <a:pt x="0" y="461665"/>
                </a:lnTo>
                <a:lnTo>
                  <a:pt x="0" y="0"/>
                </a:lnTo>
                <a:close/>
              </a:path>
            </a:pathLst>
          </a:cu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200" b="1" i="1">
                <a:solidFill>
                  <a:schemeClr val="bg1"/>
                </a:solidFill>
                <a:latin typeface="Montserrat" panose="00000500000000000000" pitchFamily="2" charset="0"/>
                <a:cs typeface="Times New Roman"/>
              </a:rPr>
              <a:t>Britton Plaza</a:t>
            </a:r>
            <a:endParaRPr lang="en-US" sz="2200" b="1" i="1">
              <a:solidFill>
                <a:schemeClr val="bg1"/>
              </a:solidFill>
              <a:latin typeface="Montserrat" panose="00000500000000000000" pitchFamily="2" charset="0"/>
              <a:cs typeface="Times New Roman" panose="02020603050405020304" pitchFamily="18" charset="0"/>
            </a:endParaRPr>
          </a:p>
        </p:txBody>
      </p:sp>
      <p:sp>
        <p:nvSpPr>
          <p:cNvPr id="21" name="Oval 20">
            <a:extLst>
              <a:ext uri="{FF2B5EF4-FFF2-40B4-BE49-F238E27FC236}">
                <a16:creationId xmlns:a16="http://schemas.microsoft.com/office/drawing/2014/main" id="{05731B79-5C17-A2CF-85E0-6BCEF02112E7}"/>
              </a:ext>
            </a:extLst>
          </p:cNvPr>
          <p:cNvSpPr/>
          <p:nvPr/>
        </p:nvSpPr>
        <p:spPr>
          <a:xfrm>
            <a:off x="7242463" y="1704299"/>
            <a:ext cx="614335" cy="618793"/>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A map of a mall&#10;&#10;AI-generated content may be incorrect.">
            <a:extLst>
              <a:ext uri="{FF2B5EF4-FFF2-40B4-BE49-F238E27FC236}">
                <a16:creationId xmlns:a16="http://schemas.microsoft.com/office/drawing/2014/main" id="{47D7FF80-0CE7-D75B-6C07-5877D1340E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3539" y="1704299"/>
            <a:ext cx="4432224" cy="3933755"/>
          </a:xfrm>
          <a:prstGeom prst="rect">
            <a:avLst/>
          </a:prstGeom>
          <a:solidFill>
            <a:srgbClr val="FFFFFF">
              <a:shade val="85000"/>
            </a:srgbClr>
          </a:solidFill>
          <a:ln w="38100" cap="sq">
            <a:solidFill>
              <a:srgbClr val="4F95DA"/>
            </a:solidFill>
            <a:miter lim="800000"/>
          </a:ln>
          <a:effectLst>
            <a:glow rad="101600">
              <a:srgbClr val="4F95DA">
                <a:alpha val="60000"/>
              </a:srgbClr>
            </a:glow>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Parallelogram 22">
            <a:extLst>
              <a:ext uri="{FF2B5EF4-FFF2-40B4-BE49-F238E27FC236}">
                <a16:creationId xmlns:a16="http://schemas.microsoft.com/office/drawing/2014/main" id="{725E8600-48CA-98A0-38F5-C9EE870A5B8E}"/>
              </a:ext>
            </a:extLst>
          </p:cNvPr>
          <p:cNvSpPr/>
          <p:nvPr/>
        </p:nvSpPr>
        <p:spPr>
          <a:xfrm flipH="1">
            <a:off x="2408526" y="5664986"/>
            <a:ext cx="4047712" cy="647637"/>
          </a:xfrm>
          <a:prstGeom prst="parallelogram">
            <a:avLst/>
          </a:prstGeom>
          <a:solidFill>
            <a:schemeClr val="bg1"/>
          </a:solidFill>
          <a:ln>
            <a:noFill/>
          </a:ln>
          <a:effectLst>
            <a:glow rad="635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gradFill>
                <a:gsLst>
                  <a:gs pos="0">
                    <a:schemeClr val="accent2"/>
                  </a:gs>
                  <a:gs pos="100000">
                    <a:srgbClr val="002060">
                      <a:alpha val="95000"/>
                    </a:srgbClr>
                  </a:gs>
                  <a:gs pos="53000">
                    <a:srgbClr val="002060">
                      <a:alpha val="50000"/>
                    </a:srgbClr>
                  </a:gs>
                  <a:gs pos="100000">
                    <a:srgbClr val="002060">
                      <a:alpha val="50000"/>
                    </a:srgbClr>
                  </a:gs>
                </a:gsLst>
                <a:lin ang="10800000" scaled="1"/>
              </a:gradFill>
            </a:endParaRPr>
          </a:p>
        </p:txBody>
      </p:sp>
      <p:sp>
        <p:nvSpPr>
          <p:cNvPr id="24" name="Parallelogram 23">
            <a:extLst>
              <a:ext uri="{FF2B5EF4-FFF2-40B4-BE49-F238E27FC236}">
                <a16:creationId xmlns:a16="http://schemas.microsoft.com/office/drawing/2014/main" id="{5D9563B0-2ABE-1964-57BB-C66562AE7874}"/>
              </a:ext>
            </a:extLst>
          </p:cNvPr>
          <p:cNvSpPr/>
          <p:nvPr/>
        </p:nvSpPr>
        <p:spPr>
          <a:xfrm flipH="1">
            <a:off x="2290493" y="5496160"/>
            <a:ext cx="4054635" cy="704171"/>
          </a:xfrm>
          <a:prstGeom prst="parallelogram">
            <a:avLst/>
          </a:prstGeom>
          <a:solidFill>
            <a:srgbClr val="4F95DA"/>
          </a:solidFill>
          <a:ln>
            <a:noFill/>
          </a:ln>
          <a:effectLst>
            <a:glow rad="635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i="1">
                <a:solidFill>
                  <a:schemeClr val="bg1"/>
                </a:solidFill>
                <a:latin typeface="Montserrat" panose="00000500000000000000" pitchFamily="2" charset="0"/>
                <a:cs typeface="Times New Roman"/>
              </a:rPr>
              <a:t>Britton Plaza</a:t>
            </a:r>
            <a:endParaRPr lang="en-US" sz="3200" b="1" i="1">
              <a:solidFill>
                <a:schemeClr val="bg1"/>
              </a:solidFill>
              <a:latin typeface="Montserrat" panose="00000500000000000000" pitchFamily="2" charset="0"/>
              <a:cs typeface="Times New Roman" panose="02020603050405020304" pitchFamily="18" charset="0"/>
            </a:endParaRPr>
          </a:p>
        </p:txBody>
      </p:sp>
      <p:sp>
        <p:nvSpPr>
          <p:cNvPr id="25" name="Freeform 7">
            <a:extLst>
              <a:ext uri="{FF2B5EF4-FFF2-40B4-BE49-F238E27FC236}">
                <a16:creationId xmlns:a16="http://schemas.microsoft.com/office/drawing/2014/main" id="{C30333FE-418F-FC09-5DB1-E25DCEAAEFA2}"/>
              </a:ext>
            </a:extLst>
          </p:cNvPr>
          <p:cNvSpPr/>
          <p:nvPr/>
        </p:nvSpPr>
        <p:spPr>
          <a:xfrm>
            <a:off x="7355479" y="1834416"/>
            <a:ext cx="390203" cy="317948"/>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8" name="Rectangle: Rounded Corners 47">
            <a:extLst>
              <a:ext uri="{FF2B5EF4-FFF2-40B4-BE49-F238E27FC236}">
                <a16:creationId xmlns:a16="http://schemas.microsoft.com/office/drawing/2014/main" id="{DEEF18B5-21A6-E29D-D99D-82C7CAA97333}"/>
              </a:ext>
            </a:extLst>
          </p:cNvPr>
          <p:cNvSpPr/>
          <p:nvPr/>
        </p:nvSpPr>
        <p:spPr>
          <a:xfrm>
            <a:off x="7355479" y="3288082"/>
            <a:ext cx="4432224" cy="1431515"/>
          </a:xfrm>
          <a:prstGeom prst="roundRect">
            <a:avLst/>
          </a:prstGeom>
          <a:solidFill>
            <a:srgbClr val="1E609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19">
            <a:extLst>
              <a:ext uri="{FF2B5EF4-FFF2-40B4-BE49-F238E27FC236}">
                <a16:creationId xmlns:a16="http://schemas.microsoft.com/office/drawing/2014/main" id="{525E571C-166E-43DE-39C5-D10A27972593}"/>
              </a:ext>
            </a:extLst>
          </p:cNvPr>
          <p:cNvSpPr txBox="1"/>
          <p:nvPr/>
        </p:nvSpPr>
        <p:spPr>
          <a:xfrm>
            <a:off x="7881845" y="3369280"/>
            <a:ext cx="3298782" cy="430887"/>
          </a:xfrm>
          <a:custGeom>
            <a:avLst/>
            <a:gdLst>
              <a:gd name="connsiteX0" fmla="*/ 0 w 4369153"/>
              <a:gd name="connsiteY0" fmla="*/ 0 h 461665"/>
              <a:gd name="connsiteX1" fmla="*/ 4369153 w 4369153"/>
              <a:gd name="connsiteY1" fmla="*/ 0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65315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16330 h 461665"/>
              <a:gd name="connsiteX2" fmla="*/ 4369153 w 4369153"/>
              <a:gd name="connsiteY2" fmla="*/ 461665 h 461665"/>
              <a:gd name="connsiteX3" fmla="*/ 0 w 4369153"/>
              <a:gd name="connsiteY3" fmla="*/ 461665 h 461665"/>
              <a:gd name="connsiteX4" fmla="*/ 0 w 436915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9153" h="461665">
                <a:moveTo>
                  <a:pt x="0" y="0"/>
                </a:moveTo>
                <a:lnTo>
                  <a:pt x="4320167" y="16330"/>
                </a:lnTo>
                <a:lnTo>
                  <a:pt x="4369153" y="461665"/>
                </a:lnTo>
                <a:lnTo>
                  <a:pt x="0" y="461665"/>
                </a:lnTo>
                <a:lnTo>
                  <a:pt x="0" y="0"/>
                </a:lnTo>
                <a:close/>
              </a:path>
            </a:pathLst>
          </a:cu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200" b="1" i="1">
                <a:solidFill>
                  <a:schemeClr val="bg1"/>
                </a:solidFill>
                <a:latin typeface="Montserrat" panose="00000500000000000000" pitchFamily="2" charset="0"/>
                <a:cs typeface="Times New Roman"/>
              </a:rPr>
              <a:t>Community</a:t>
            </a:r>
            <a:endParaRPr lang="en-US" sz="2200" b="1" i="1">
              <a:solidFill>
                <a:schemeClr val="bg1"/>
              </a:solidFill>
              <a:latin typeface="Montserrat" panose="00000500000000000000" pitchFamily="2" charset="0"/>
              <a:cs typeface="Times New Roman" panose="02020603050405020304" pitchFamily="18" charset="0"/>
            </a:endParaRPr>
          </a:p>
        </p:txBody>
      </p:sp>
      <p:sp>
        <p:nvSpPr>
          <p:cNvPr id="50" name="Oval 49">
            <a:extLst>
              <a:ext uri="{FF2B5EF4-FFF2-40B4-BE49-F238E27FC236}">
                <a16:creationId xmlns:a16="http://schemas.microsoft.com/office/drawing/2014/main" id="{F59DD0AB-C955-E176-6BC9-A01163AFE4C3}"/>
              </a:ext>
            </a:extLst>
          </p:cNvPr>
          <p:cNvSpPr/>
          <p:nvPr/>
        </p:nvSpPr>
        <p:spPr>
          <a:xfrm>
            <a:off x="7236999" y="3268110"/>
            <a:ext cx="614335" cy="618793"/>
          </a:xfrm>
          <a:prstGeom prst="ellipse">
            <a:avLst/>
          </a:prstGeom>
          <a:solidFill>
            <a:srgbClr val="1E609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Rounded Corners 50">
            <a:extLst>
              <a:ext uri="{FF2B5EF4-FFF2-40B4-BE49-F238E27FC236}">
                <a16:creationId xmlns:a16="http://schemas.microsoft.com/office/drawing/2014/main" id="{26B32F9C-915D-EEFF-CE9D-B802EED52FC7}"/>
              </a:ext>
            </a:extLst>
          </p:cNvPr>
          <p:cNvSpPr/>
          <p:nvPr/>
        </p:nvSpPr>
        <p:spPr>
          <a:xfrm>
            <a:off x="7377645" y="4866651"/>
            <a:ext cx="4432224" cy="1431515"/>
          </a:xfrm>
          <a:prstGeom prst="roundRect">
            <a:avLst/>
          </a:prstGeom>
          <a:solidFill>
            <a:srgbClr val="4F95DA"/>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atin typeface="Montserrat" panose="00000500000000000000" pitchFamily="2" charset="0"/>
            </a:endParaRPr>
          </a:p>
        </p:txBody>
      </p:sp>
      <p:sp>
        <p:nvSpPr>
          <p:cNvPr id="52" name="TextBox 19">
            <a:extLst>
              <a:ext uri="{FF2B5EF4-FFF2-40B4-BE49-F238E27FC236}">
                <a16:creationId xmlns:a16="http://schemas.microsoft.com/office/drawing/2014/main" id="{E4A55C0C-40B3-ECC0-4EF4-2BFDF2AB0D3D}"/>
              </a:ext>
            </a:extLst>
          </p:cNvPr>
          <p:cNvSpPr txBox="1"/>
          <p:nvPr/>
        </p:nvSpPr>
        <p:spPr>
          <a:xfrm>
            <a:off x="7904011" y="4947849"/>
            <a:ext cx="3298782" cy="430887"/>
          </a:xfrm>
          <a:custGeom>
            <a:avLst/>
            <a:gdLst>
              <a:gd name="connsiteX0" fmla="*/ 0 w 4369153"/>
              <a:gd name="connsiteY0" fmla="*/ 0 h 461665"/>
              <a:gd name="connsiteX1" fmla="*/ 4369153 w 4369153"/>
              <a:gd name="connsiteY1" fmla="*/ 0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65315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16330 h 461665"/>
              <a:gd name="connsiteX2" fmla="*/ 4369153 w 4369153"/>
              <a:gd name="connsiteY2" fmla="*/ 461665 h 461665"/>
              <a:gd name="connsiteX3" fmla="*/ 0 w 4369153"/>
              <a:gd name="connsiteY3" fmla="*/ 461665 h 461665"/>
              <a:gd name="connsiteX4" fmla="*/ 0 w 436915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9153" h="461665">
                <a:moveTo>
                  <a:pt x="0" y="0"/>
                </a:moveTo>
                <a:lnTo>
                  <a:pt x="4320167" y="16330"/>
                </a:lnTo>
                <a:lnTo>
                  <a:pt x="4369153" y="461665"/>
                </a:lnTo>
                <a:lnTo>
                  <a:pt x="0" y="461665"/>
                </a:lnTo>
                <a:lnTo>
                  <a:pt x="0" y="0"/>
                </a:lnTo>
                <a:close/>
              </a:path>
            </a:pathLst>
          </a:cu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200" b="1" i="1">
                <a:solidFill>
                  <a:schemeClr val="bg1"/>
                </a:solidFill>
                <a:latin typeface="Montserrat" panose="00000500000000000000" pitchFamily="2" charset="0"/>
                <a:cs typeface="Times New Roman"/>
              </a:rPr>
              <a:t>Financials</a:t>
            </a:r>
            <a:endParaRPr lang="en-US" sz="2200" b="1" i="1">
              <a:solidFill>
                <a:schemeClr val="bg1"/>
              </a:solidFill>
              <a:latin typeface="Montserrat" panose="00000500000000000000" pitchFamily="2" charset="0"/>
              <a:cs typeface="Times New Roman" panose="02020603050405020304" pitchFamily="18" charset="0"/>
            </a:endParaRPr>
          </a:p>
        </p:txBody>
      </p:sp>
      <p:sp>
        <p:nvSpPr>
          <p:cNvPr id="53" name="Oval 52">
            <a:extLst>
              <a:ext uri="{FF2B5EF4-FFF2-40B4-BE49-F238E27FC236}">
                <a16:creationId xmlns:a16="http://schemas.microsoft.com/office/drawing/2014/main" id="{460D50FC-45F5-56AA-7370-E4D2B632F166}"/>
              </a:ext>
            </a:extLst>
          </p:cNvPr>
          <p:cNvSpPr/>
          <p:nvPr/>
        </p:nvSpPr>
        <p:spPr>
          <a:xfrm>
            <a:off x="7259165" y="4846679"/>
            <a:ext cx="614335" cy="618793"/>
          </a:xfrm>
          <a:prstGeom prst="ellipse">
            <a:avLst/>
          </a:prstGeom>
          <a:solidFill>
            <a:srgbClr val="4F95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Graphic 54" descr="Users with solid fill">
            <a:extLst>
              <a:ext uri="{FF2B5EF4-FFF2-40B4-BE49-F238E27FC236}">
                <a16:creationId xmlns:a16="http://schemas.microsoft.com/office/drawing/2014/main" id="{56F2F01E-4723-5B15-288F-97C932CD71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71750" y="3305090"/>
            <a:ext cx="544831" cy="544831"/>
          </a:xfrm>
          <a:prstGeom prst="rect">
            <a:avLst/>
          </a:prstGeom>
        </p:spPr>
      </p:pic>
      <p:pic>
        <p:nvPicPr>
          <p:cNvPr id="57" name="Graphic 56" descr="Dollar with solid fill">
            <a:extLst>
              <a:ext uri="{FF2B5EF4-FFF2-40B4-BE49-F238E27FC236}">
                <a16:creationId xmlns:a16="http://schemas.microsoft.com/office/drawing/2014/main" id="{51D3963C-1580-A0AE-28A0-8D2525F9A6E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32071" y="4919440"/>
            <a:ext cx="468521" cy="468521"/>
          </a:xfrm>
          <a:prstGeom prst="rect">
            <a:avLst/>
          </a:prstGeom>
        </p:spPr>
      </p:pic>
      <p:sp>
        <p:nvSpPr>
          <p:cNvPr id="58" name="TextBox 57">
            <a:extLst>
              <a:ext uri="{FF2B5EF4-FFF2-40B4-BE49-F238E27FC236}">
                <a16:creationId xmlns:a16="http://schemas.microsoft.com/office/drawing/2014/main" id="{8D1F00DE-7DBA-09FD-AE0E-178E37567CF9}"/>
              </a:ext>
            </a:extLst>
          </p:cNvPr>
          <p:cNvSpPr txBox="1"/>
          <p:nvPr/>
        </p:nvSpPr>
        <p:spPr>
          <a:xfrm>
            <a:off x="7881845" y="5288234"/>
            <a:ext cx="3940502" cy="1523494"/>
          </a:xfrm>
          <a:prstGeom prst="rect">
            <a:avLst/>
          </a:prstGeom>
          <a:noFill/>
        </p:spPr>
        <p:txBody>
          <a:bodyPr wrap="none" rtlCol="0">
            <a:spAutoFit/>
          </a:bodyPr>
          <a:lstStyle/>
          <a:p>
            <a:r>
              <a:rPr lang="en-US" sz="1500" b="1">
                <a:solidFill>
                  <a:schemeClr val="bg1"/>
                </a:solidFill>
                <a:latin typeface="Montserrat" panose="00000500000000000000" pitchFamily="2" charset="0"/>
              </a:rPr>
              <a:t>IRR: </a:t>
            </a:r>
            <a:r>
              <a:rPr lang="en-US" sz="1500">
                <a:solidFill>
                  <a:schemeClr val="bg1"/>
                </a:solidFill>
                <a:latin typeface="Montserrat" panose="00000500000000000000" pitchFamily="2" charset="0"/>
              </a:rPr>
              <a:t>18.65%</a:t>
            </a:r>
          </a:p>
          <a:p>
            <a:r>
              <a:rPr lang="en-US" sz="1500" b="1">
                <a:solidFill>
                  <a:schemeClr val="bg1"/>
                </a:solidFill>
                <a:latin typeface="Montserrat" panose="00000500000000000000" pitchFamily="2" charset="0"/>
              </a:rPr>
              <a:t>MOIC: </a:t>
            </a:r>
            <a:r>
              <a:rPr lang="en-US" sz="1500">
                <a:solidFill>
                  <a:schemeClr val="bg1"/>
                </a:solidFill>
                <a:latin typeface="Montserrat" panose="00000500000000000000" pitchFamily="2" charset="0"/>
              </a:rPr>
              <a:t>5.58x</a:t>
            </a:r>
          </a:p>
          <a:p>
            <a:r>
              <a:rPr lang="en-US" sz="1500" b="1">
                <a:solidFill>
                  <a:schemeClr val="bg1"/>
                </a:solidFill>
                <a:latin typeface="Montserrat" panose="00000500000000000000" pitchFamily="2" charset="0"/>
              </a:rPr>
              <a:t>Current Value: </a:t>
            </a:r>
            <a:r>
              <a:rPr kumimoji="0" lang="en-US" sz="1500" b="0" i="0" u="none" strike="noStrike" kern="1200" cap="none" spc="0" normalizeH="0" baseline="0" noProof="0">
                <a:ln>
                  <a:noFill/>
                </a:ln>
                <a:solidFill>
                  <a:prstClr val="white"/>
                </a:solidFill>
                <a:effectLst/>
                <a:uLnTx/>
                <a:uFillTx/>
                <a:latin typeface="Montserrat" panose="00000500000000000000" pitchFamily="2" charset="0"/>
                <a:ea typeface="+mn-ea"/>
                <a:cs typeface="+mn-cs"/>
              </a:rPr>
              <a:t>$39,479,446 (6.5% Cap)</a:t>
            </a:r>
            <a:r>
              <a:rPr lang="en-US" sz="1500" b="1">
                <a:solidFill>
                  <a:schemeClr val="bg1"/>
                </a:solidFill>
                <a:latin typeface="Montserrat" panose="00000500000000000000" pitchFamily="2" charset="0"/>
              </a:rPr>
              <a:t> </a:t>
            </a:r>
          </a:p>
          <a:p>
            <a:r>
              <a:rPr lang="en-US" sz="1500" b="1">
                <a:solidFill>
                  <a:schemeClr val="bg1"/>
                </a:solidFill>
                <a:latin typeface="Montserrat" panose="00000500000000000000" pitchFamily="2" charset="0"/>
              </a:rPr>
              <a:t>15 Year Value:  </a:t>
            </a:r>
            <a:r>
              <a:rPr kumimoji="0" lang="en-US" sz="1500" b="0" i="0" u="none" strike="noStrike" kern="1200" cap="none" spc="0" normalizeH="0" baseline="0" noProof="0">
                <a:ln>
                  <a:noFill/>
                </a:ln>
                <a:solidFill>
                  <a:prstClr val="white"/>
                </a:solidFill>
                <a:effectLst/>
                <a:uLnTx/>
                <a:uFillTx/>
                <a:latin typeface="Montserrat" panose="00000500000000000000" pitchFamily="2" charset="0"/>
                <a:ea typeface="+mn-ea"/>
                <a:cs typeface="+mn-cs"/>
              </a:rPr>
              <a:t>$104,943,890 (6.5% Cap)</a:t>
            </a:r>
          </a:p>
          <a:p>
            <a:endParaRPr lang="en-US" sz="1500" b="1">
              <a:solidFill>
                <a:schemeClr val="bg1"/>
              </a:solidFill>
              <a:latin typeface="Montserrat" panose="00000500000000000000" pitchFamily="2" charset="0"/>
            </a:endParaRPr>
          </a:p>
          <a:p>
            <a:endParaRPr lang="en-US"/>
          </a:p>
        </p:txBody>
      </p:sp>
      <p:sp>
        <p:nvSpPr>
          <p:cNvPr id="60" name="TextBox 59">
            <a:extLst>
              <a:ext uri="{FF2B5EF4-FFF2-40B4-BE49-F238E27FC236}">
                <a16:creationId xmlns:a16="http://schemas.microsoft.com/office/drawing/2014/main" id="{3D62D8E3-0F16-5E6B-8869-17046EC918CA}"/>
              </a:ext>
            </a:extLst>
          </p:cNvPr>
          <p:cNvSpPr txBox="1"/>
          <p:nvPr/>
        </p:nvSpPr>
        <p:spPr>
          <a:xfrm>
            <a:off x="7889498" y="2159634"/>
            <a:ext cx="3809635" cy="1246495"/>
          </a:xfrm>
          <a:prstGeom prst="rect">
            <a:avLst/>
          </a:prstGeom>
          <a:noFill/>
        </p:spPr>
        <p:txBody>
          <a:bodyPr wrap="square" rtlCol="0">
            <a:spAutoFit/>
          </a:bodyPr>
          <a:lstStyle/>
          <a:p>
            <a:r>
              <a:rPr lang="en-US" sz="1500">
                <a:solidFill>
                  <a:schemeClr val="bg1"/>
                </a:solidFill>
                <a:latin typeface="Montserrat" panose="00000500000000000000" pitchFamily="2" charset="0"/>
              </a:rPr>
              <a:t>Britton Plaza will be developed into an open air lifestyle center, that will be catered to the wants and needs of the Tampa Community</a:t>
            </a:r>
          </a:p>
          <a:p>
            <a:endParaRPr lang="en-US" sz="1500">
              <a:solidFill>
                <a:schemeClr val="bg1"/>
              </a:solidFill>
              <a:latin typeface="Montserrat" panose="00000500000000000000" pitchFamily="2" charset="0"/>
            </a:endParaRPr>
          </a:p>
        </p:txBody>
      </p:sp>
      <p:sp>
        <p:nvSpPr>
          <p:cNvPr id="61" name="TextBox 60">
            <a:extLst>
              <a:ext uri="{FF2B5EF4-FFF2-40B4-BE49-F238E27FC236}">
                <a16:creationId xmlns:a16="http://schemas.microsoft.com/office/drawing/2014/main" id="{71965115-D96C-51D6-1A90-DFE9430B0FC4}"/>
              </a:ext>
            </a:extLst>
          </p:cNvPr>
          <p:cNvSpPr txBox="1"/>
          <p:nvPr/>
        </p:nvSpPr>
        <p:spPr>
          <a:xfrm>
            <a:off x="7900463" y="3703934"/>
            <a:ext cx="3809635" cy="1015663"/>
          </a:xfrm>
          <a:prstGeom prst="rect">
            <a:avLst/>
          </a:prstGeom>
          <a:noFill/>
        </p:spPr>
        <p:txBody>
          <a:bodyPr wrap="square" rtlCol="0">
            <a:spAutoFit/>
          </a:bodyPr>
          <a:lstStyle/>
          <a:p>
            <a:r>
              <a:rPr lang="en-US" sz="1500">
                <a:solidFill>
                  <a:schemeClr val="bg1"/>
                </a:solidFill>
                <a:latin typeface="Montserrat" panose="00000500000000000000" pitchFamily="2" charset="0"/>
              </a:rPr>
              <a:t>Listened to local community feedback to shape tenants and ensure the project’s design reflects neighborhood character.</a:t>
            </a:r>
          </a:p>
        </p:txBody>
      </p:sp>
    </p:spTree>
    <p:extLst>
      <p:ext uri="{BB962C8B-B14F-4D97-AF65-F5344CB8AC3E}">
        <p14:creationId xmlns:p14="http://schemas.microsoft.com/office/powerpoint/2010/main" val="2875918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C448F-FCFD-46D1-6017-685C0AAFEC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8963A9-F48C-3280-A691-66CDBC5CA158}"/>
              </a:ext>
            </a:extLst>
          </p:cNvPr>
          <p:cNvSpPr>
            <a:spLocks noGrp="1"/>
          </p:cNvSpPr>
          <p:nvPr>
            <p:ph type="title"/>
          </p:nvPr>
        </p:nvSpPr>
        <p:spPr>
          <a:xfrm>
            <a:off x="508900" y="4385733"/>
            <a:ext cx="10515600" cy="1197257"/>
          </a:xfrm>
        </p:spPr>
        <p:txBody>
          <a:bodyPr>
            <a:normAutofit/>
          </a:bodyPr>
          <a:lstStyle/>
          <a:p>
            <a:r>
              <a:rPr lang="en-US" sz="6600" b="1">
                <a:solidFill>
                  <a:schemeClr val="bg1"/>
                </a:solidFill>
                <a:latin typeface="Montserrat" panose="00000500000000000000" pitchFamily="2" charset="0"/>
              </a:rPr>
              <a:t>Appendix</a:t>
            </a:r>
          </a:p>
        </p:txBody>
      </p:sp>
      <p:sp>
        <p:nvSpPr>
          <p:cNvPr id="4" name="Rectangle 3">
            <a:extLst>
              <a:ext uri="{FF2B5EF4-FFF2-40B4-BE49-F238E27FC236}">
                <a16:creationId xmlns:a16="http://schemas.microsoft.com/office/drawing/2014/main" id="{C2954E8D-F926-6108-8406-4B3AFD8A7754}"/>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62DB01A2-D900-5249-C138-510D7D50AC68}"/>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431FE7FE-426F-1552-2CE6-04B99A03F7A9}"/>
              </a:ext>
            </a:extLst>
          </p:cNvPr>
          <p:cNvGrpSpPr/>
          <p:nvPr/>
        </p:nvGrpSpPr>
        <p:grpSpPr>
          <a:xfrm>
            <a:off x="9913790" y="395831"/>
            <a:ext cx="3254648" cy="1272203"/>
            <a:chOff x="9913790" y="395831"/>
            <a:chExt cx="3254648" cy="1272203"/>
          </a:xfrm>
        </p:grpSpPr>
        <p:grpSp>
          <p:nvGrpSpPr>
            <p:cNvPr id="3" name="Group 2">
              <a:extLst>
                <a:ext uri="{FF2B5EF4-FFF2-40B4-BE49-F238E27FC236}">
                  <a16:creationId xmlns:a16="http://schemas.microsoft.com/office/drawing/2014/main" id="{B46BAA5B-510F-4FF9-CFAF-12B16B8A0EBE}"/>
                </a:ext>
              </a:extLst>
            </p:cNvPr>
            <p:cNvGrpSpPr/>
            <p:nvPr/>
          </p:nvGrpSpPr>
          <p:grpSpPr>
            <a:xfrm>
              <a:off x="9913790" y="395831"/>
              <a:ext cx="3254648" cy="1272203"/>
              <a:chOff x="9913790" y="395831"/>
              <a:chExt cx="3254648" cy="1272203"/>
            </a:xfrm>
          </p:grpSpPr>
          <p:sp>
            <p:nvSpPr>
              <p:cNvPr id="5" name="Flowchart: Data 11">
                <a:extLst>
                  <a:ext uri="{FF2B5EF4-FFF2-40B4-BE49-F238E27FC236}">
                    <a16:creationId xmlns:a16="http://schemas.microsoft.com/office/drawing/2014/main" id="{1731547B-472E-7789-91CE-49E43B9B338B}"/>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Data 14">
                <a:extLst>
                  <a:ext uri="{FF2B5EF4-FFF2-40B4-BE49-F238E27FC236}">
                    <a16:creationId xmlns:a16="http://schemas.microsoft.com/office/drawing/2014/main" id="{6A7D06E8-7797-1882-41BA-E666EFE0A0CC}"/>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white buffalo and city skyline&#10;&#10;AI-generated content may be incorrect.">
              <a:extLst>
                <a:ext uri="{FF2B5EF4-FFF2-40B4-BE49-F238E27FC236}">
                  <a16:creationId xmlns:a16="http://schemas.microsoft.com/office/drawing/2014/main" id="{217746B9-B224-646F-4310-4743BD45CD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65BE32FD-036E-7DA7-389F-1F2DEBA56E24}"/>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557E0D36-D733-C2F5-0067-FCCF6491FF71}"/>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34</a:t>
            </a:fld>
            <a:endParaRPr lang="en-US"/>
          </a:p>
        </p:txBody>
      </p:sp>
    </p:spTree>
    <p:extLst>
      <p:ext uri="{BB962C8B-B14F-4D97-AF65-F5344CB8AC3E}">
        <p14:creationId xmlns:p14="http://schemas.microsoft.com/office/powerpoint/2010/main" val="31035737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AF173-0DA7-A4D3-2D38-8E35FBCA3B9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BA4404F-3551-7D42-98D6-510C2E72AA8E}"/>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94CD5358-5F33-D158-0068-DFA03640A358}"/>
                </a:ext>
              </a:extLst>
            </p:cNvPr>
            <p:cNvGrpSpPr/>
            <p:nvPr/>
          </p:nvGrpSpPr>
          <p:grpSpPr>
            <a:xfrm>
              <a:off x="9913790" y="395831"/>
              <a:ext cx="3254648" cy="1272203"/>
              <a:chOff x="9913790" y="395831"/>
              <a:chExt cx="3254648" cy="1272203"/>
            </a:xfrm>
          </p:grpSpPr>
          <p:sp>
            <p:nvSpPr>
              <p:cNvPr id="7" name="Flowchart: Data 11">
                <a:extLst>
                  <a:ext uri="{FF2B5EF4-FFF2-40B4-BE49-F238E27FC236}">
                    <a16:creationId xmlns:a16="http://schemas.microsoft.com/office/drawing/2014/main" id="{B237E080-9AC2-4C17-092F-25991A61A5C0}"/>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Data 14">
                <a:extLst>
                  <a:ext uri="{FF2B5EF4-FFF2-40B4-BE49-F238E27FC236}">
                    <a16:creationId xmlns:a16="http://schemas.microsoft.com/office/drawing/2014/main" id="{2E5DDDB4-09B4-69FD-EA77-3ADCFB08DBF4}"/>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white buffalo and city skyline&#10;&#10;AI-generated content may be incorrect.">
              <a:extLst>
                <a:ext uri="{FF2B5EF4-FFF2-40B4-BE49-F238E27FC236}">
                  <a16:creationId xmlns:a16="http://schemas.microsoft.com/office/drawing/2014/main" id="{F9C18555-F67B-C4E5-2692-F4F77838DA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cxnSp>
        <p:nvCxnSpPr>
          <p:cNvPr id="9" name="Straight Connector 8">
            <a:extLst>
              <a:ext uri="{FF2B5EF4-FFF2-40B4-BE49-F238E27FC236}">
                <a16:creationId xmlns:a16="http://schemas.microsoft.com/office/drawing/2014/main" id="{4201AD3B-4879-3B62-A857-3C9336AD40AB}"/>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88C8FF53-4750-63BA-4ED9-5FDC16DC0401}"/>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DBF8B9E-7018-E153-00A2-112A8BF1FE46}"/>
              </a:ext>
            </a:extLst>
          </p:cNvPr>
          <p:cNvSpPr txBox="1"/>
          <p:nvPr/>
        </p:nvSpPr>
        <p:spPr>
          <a:xfrm>
            <a:off x="0" y="6595353"/>
            <a:ext cx="1947202" cy="553998"/>
          </a:xfrm>
          <a:prstGeom prst="rect">
            <a:avLst/>
          </a:prstGeom>
          <a:noFill/>
        </p:spPr>
        <p:txBody>
          <a:bodyPr wrap="square" rtlCol="0">
            <a:spAutoFit/>
          </a:bodyPr>
          <a:lstStyle/>
          <a:p>
            <a:r>
              <a:rPr lang="en-US" sz="1200">
                <a:solidFill>
                  <a:schemeClr val="tx1">
                    <a:tint val="82000"/>
                  </a:schemeClr>
                </a:solidFill>
              </a:rPr>
              <a:t>Buffalo Rise Development</a:t>
            </a:r>
          </a:p>
          <a:p>
            <a:endParaRPr lang="en-US"/>
          </a:p>
        </p:txBody>
      </p:sp>
      <p:sp>
        <p:nvSpPr>
          <p:cNvPr id="16" name="Title 1">
            <a:extLst>
              <a:ext uri="{FF2B5EF4-FFF2-40B4-BE49-F238E27FC236}">
                <a16:creationId xmlns:a16="http://schemas.microsoft.com/office/drawing/2014/main" id="{DA07DC39-0E52-2BA8-FBA1-DFE2AEECC985}"/>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Construction Draw Pt. 1</a:t>
            </a:r>
          </a:p>
        </p:txBody>
      </p:sp>
      <p:pic>
        <p:nvPicPr>
          <p:cNvPr id="17" name="Picture 16">
            <a:extLst>
              <a:ext uri="{FF2B5EF4-FFF2-40B4-BE49-F238E27FC236}">
                <a16:creationId xmlns:a16="http://schemas.microsoft.com/office/drawing/2014/main" id="{A8C3C5FD-1F9E-8851-0D01-C7DD3FF106F3}"/>
              </a:ext>
            </a:extLst>
          </p:cNvPr>
          <p:cNvPicPr>
            <a:picLocks noChangeAspect="1"/>
          </p:cNvPicPr>
          <p:nvPr/>
        </p:nvPicPr>
        <p:blipFill>
          <a:blip r:embed="rId3"/>
          <a:srcRect r="46111"/>
          <a:stretch>
            <a:fillRect/>
          </a:stretch>
        </p:blipFill>
        <p:spPr>
          <a:xfrm>
            <a:off x="601776" y="2007591"/>
            <a:ext cx="10988447" cy="3930593"/>
          </a:xfrm>
          <a:prstGeom prst="rect">
            <a:avLst/>
          </a:prstGeom>
        </p:spPr>
      </p:pic>
    </p:spTree>
    <p:extLst>
      <p:ext uri="{BB962C8B-B14F-4D97-AF65-F5344CB8AC3E}">
        <p14:creationId xmlns:p14="http://schemas.microsoft.com/office/powerpoint/2010/main" val="685402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62115-727A-5E6C-A052-D355BDE3067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90F7197-2F68-B168-BD59-391202DCFA95}"/>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AB0ACAC9-95FA-A2C2-E4FE-AE4501F51D4F}"/>
                </a:ext>
              </a:extLst>
            </p:cNvPr>
            <p:cNvGrpSpPr/>
            <p:nvPr/>
          </p:nvGrpSpPr>
          <p:grpSpPr>
            <a:xfrm>
              <a:off x="9913790" y="395831"/>
              <a:ext cx="3254648" cy="1272203"/>
              <a:chOff x="9913790" y="395831"/>
              <a:chExt cx="3254648" cy="1272203"/>
            </a:xfrm>
          </p:grpSpPr>
          <p:sp>
            <p:nvSpPr>
              <p:cNvPr id="7" name="Flowchart: Data 11">
                <a:extLst>
                  <a:ext uri="{FF2B5EF4-FFF2-40B4-BE49-F238E27FC236}">
                    <a16:creationId xmlns:a16="http://schemas.microsoft.com/office/drawing/2014/main" id="{FC471A21-1902-8A1D-99CE-B0D8C063309D}"/>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Data 14">
                <a:extLst>
                  <a:ext uri="{FF2B5EF4-FFF2-40B4-BE49-F238E27FC236}">
                    <a16:creationId xmlns:a16="http://schemas.microsoft.com/office/drawing/2014/main" id="{4EC2B37C-4A69-D8EF-5969-ACF4EAE82434}"/>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white buffalo and city skyline&#10;&#10;AI-generated content may be incorrect.">
              <a:extLst>
                <a:ext uri="{FF2B5EF4-FFF2-40B4-BE49-F238E27FC236}">
                  <a16:creationId xmlns:a16="http://schemas.microsoft.com/office/drawing/2014/main" id="{C09A960A-16A3-10E5-4B96-4373B13062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cxnSp>
        <p:nvCxnSpPr>
          <p:cNvPr id="9" name="Straight Connector 8">
            <a:extLst>
              <a:ext uri="{FF2B5EF4-FFF2-40B4-BE49-F238E27FC236}">
                <a16:creationId xmlns:a16="http://schemas.microsoft.com/office/drawing/2014/main" id="{7C7F5CCE-5727-1586-7402-E6802924E74F}"/>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1F5AEF8F-779C-8550-5527-ED959264B194}"/>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D7691A6-3864-135D-88A2-FFA84405042B}"/>
              </a:ext>
            </a:extLst>
          </p:cNvPr>
          <p:cNvSpPr txBox="1"/>
          <p:nvPr/>
        </p:nvSpPr>
        <p:spPr>
          <a:xfrm>
            <a:off x="0" y="6595353"/>
            <a:ext cx="1947202" cy="553998"/>
          </a:xfrm>
          <a:prstGeom prst="rect">
            <a:avLst/>
          </a:prstGeom>
          <a:noFill/>
        </p:spPr>
        <p:txBody>
          <a:bodyPr wrap="square" rtlCol="0">
            <a:spAutoFit/>
          </a:bodyPr>
          <a:lstStyle/>
          <a:p>
            <a:r>
              <a:rPr lang="en-US" sz="1200">
                <a:solidFill>
                  <a:schemeClr val="tx1">
                    <a:tint val="82000"/>
                  </a:schemeClr>
                </a:solidFill>
              </a:rPr>
              <a:t>Buffalo Rise Development</a:t>
            </a:r>
          </a:p>
          <a:p>
            <a:endParaRPr lang="en-US"/>
          </a:p>
        </p:txBody>
      </p:sp>
      <p:pic>
        <p:nvPicPr>
          <p:cNvPr id="16" name="Picture 15">
            <a:extLst>
              <a:ext uri="{FF2B5EF4-FFF2-40B4-BE49-F238E27FC236}">
                <a16:creationId xmlns:a16="http://schemas.microsoft.com/office/drawing/2014/main" id="{0D8CFFFB-F418-6AB1-D2BE-08F28F85B875}"/>
              </a:ext>
            </a:extLst>
          </p:cNvPr>
          <p:cNvPicPr>
            <a:picLocks noChangeAspect="1"/>
          </p:cNvPicPr>
          <p:nvPr/>
        </p:nvPicPr>
        <p:blipFill>
          <a:blip r:embed="rId3"/>
          <a:srcRect l="54097"/>
          <a:stretch>
            <a:fillRect/>
          </a:stretch>
        </p:blipFill>
        <p:spPr>
          <a:xfrm>
            <a:off x="1096434" y="1826840"/>
            <a:ext cx="10132215" cy="4254872"/>
          </a:xfrm>
          <a:prstGeom prst="rect">
            <a:avLst/>
          </a:prstGeom>
        </p:spPr>
      </p:pic>
      <p:sp>
        <p:nvSpPr>
          <p:cNvPr id="17" name="Title 1">
            <a:extLst>
              <a:ext uri="{FF2B5EF4-FFF2-40B4-BE49-F238E27FC236}">
                <a16:creationId xmlns:a16="http://schemas.microsoft.com/office/drawing/2014/main" id="{A69F4A52-5369-B1F6-3FF6-3FCE2E191391}"/>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Construction Draw Pt. 2</a:t>
            </a:r>
          </a:p>
        </p:txBody>
      </p:sp>
    </p:spTree>
    <p:extLst>
      <p:ext uri="{BB962C8B-B14F-4D97-AF65-F5344CB8AC3E}">
        <p14:creationId xmlns:p14="http://schemas.microsoft.com/office/powerpoint/2010/main" val="7743375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5AEEA-3ECF-0EBF-E502-F59D625BF01F}"/>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1D20136E-70EE-F4FC-D6DA-B9CBDD6E4D78}"/>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99E91687-410A-55B6-3C3A-20183FECB868}"/>
                </a:ext>
              </a:extLst>
            </p:cNvPr>
            <p:cNvGrpSpPr/>
            <p:nvPr/>
          </p:nvGrpSpPr>
          <p:grpSpPr>
            <a:xfrm>
              <a:off x="9913790" y="395831"/>
              <a:ext cx="3254648" cy="1272203"/>
              <a:chOff x="9913790" y="395831"/>
              <a:chExt cx="3254648" cy="1272203"/>
            </a:xfrm>
          </p:grpSpPr>
          <p:sp>
            <p:nvSpPr>
              <p:cNvPr id="7" name="Flowchart: Data 11">
                <a:extLst>
                  <a:ext uri="{FF2B5EF4-FFF2-40B4-BE49-F238E27FC236}">
                    <a16:creationId xmlns:a16="http://schemas.microsoft.com/office/drawing/2014/main" id="{CCAC97EF-714C-3A09-E928-6DB4784F0DF9}"/>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Data 14">
                <a:extLst>
                  <a:ext uri="{FF2B5EF4-FFF2-40B4-BE49-F238E27FC236}">
                    <a16:creationId xmlns:a16="http://schemas.microsoft.com/office/drawing/2014/main" id="{C0E9C12A-DECE-5AFF-5A06-ADDA14CDD16D}"/>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white buffalo and city skyline&#10;&#10;AI-generated content may be incorrect.">
              <a:extLst>
                <a:ext uri="{FF2B5EF4-FFF2-40B4-BE49-F238E27FC236}">
                  <a16:creationId xmlns:a16="http://schemas.microsoft.com/office/drawing/2014/main" id="{40106A90-1C42-F533-99A0-81F7BC61C9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cxnSp>
        <p:nvCxnSpPr>
          <p:cNvPr id="9" name="Straight Connector 8">
            <a:extLst>
              <a:ext uri="{FF2B5EF4-FFF2-40B4-BE49-F238E27FC236}">
                <a16:creationId xmlns:a16="http://schemas.microsoft.com/office/drawing/2014/main" id="{D4B08CEE-6504-CD63-8D32-97CBF0C65A85}"/>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5EE70E53-A98D-C552-78D0-D99FDC403603}"/>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EDE342F-9FE5-B767-3600-755C50ACECE6}"/>
              </a:ext>
            </a:extLst>
          </p:cNvPr>
          <p:cNvSpPr txBox="1"/>
          <p:nvPr/>
        </p:nvSpPr>
        <p:spPr>
          <a:xfrm>
            <a:off x="0" y="6595353"/>
            <a:ext cx="1947202" cy="553998"/>
          </a:xfrm>
          <a:prstGeom prst="rect">
            <a:avLst/>
          </a:prstGeom>
          <a:noFill/>
        </p:spPr>
        <p:txBody>
          <a:bodyPr wrap="square" rtlCol="0">
            <a:spAutoFit/>
          </a:bodyPr>
          <a:lstStyle/>
          <a:p>
            <a:r>
              <a:rPr lang="en-US" sz="1200">
                <a:solidFill>
                  <a:schemeClr val="tx1">
                    <a:tint val="82000"/>
                  </a:schemeClr>
                </a:solidFill>
              </a:rPr>
              <a:t>Buffalo Rise Development</a:t>
            </a:r>
          </a:p>
          <a:p>
            <a:endParaRPr lang="en-US"/>
          </a:p>
        </p:txBody>
      </p:sp>
      <p:sp>
        <p:nvSpPr>
          <p:cNvPr id="17" name="Title 1">
            <a:extLst>
              <a:ext uri="{FF2B5EF4-FFF2-40B4-BE49-F238E27FC236}">
                <a16:creationId xmlns:a16="http://schemas.microsoft.com/office/drawing/2014/main" id="{D21CB195-FF3B-84DA-73BA-FB58FE9AF0B0}"/>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Project Cost Breakdown</a:t>
            </a:r>
          </a:p>
        </p:txBody>
      </p:sp>
      <p:pic>
        <p:nvPicPr>
          <p:cNvPr id="2" name="Picture 1">
            <a:extLst>
              <a:ext uri="{FF2B5EF4-FFF2-40B4-BE49-F238E27FC236}">
                <a16:creationId xmlns:a16="http://schemas.microsoft.com/office/drawing/2014/main" id="{C1594E61-D691-A469-BFDA-E682FB0778D7}"/>
              </a:ext>
            </a:extLst>
          </p:cNvPr>
          <p:cNvPicPr>
            <a:picLocks noChangeAspect="1"/>
          </p:cNvPicPr>
          <p:nvPr/>
        </p:nvPicPr>
        <p:blipFill>
          <a:blip r:embed="rId3"/>
          <a:stretch>
            <a:fillRect/>
          </a:stretch>
        </p:blipFill>
        <p:spPr>
          <a:xfrm>
            <a:off x="3589828" y="1503470"/>
            <a:ext cx="5012344" cy="4604173"/>
          </a:xfrm>
          <a:prstGeom prst="rect">
            <a:avLst/>
          </a:prstGeom>
        </p:spPr>
      </p:pic>
    </p:spTree>
    <p:extLst>
      <p:ext uri="{BB962C8B-B14F-4D97-AF65-F5344CB8AC3E}">
        <p14:creationId xmlns:p14="http://schemas.microsoft.com/office/powerpoint/2010/main" val="1741045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E79AD-528D-601E-2C76-E4AA078EF7E0}"/>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B569423F-0ED0-9691-E940-2F188362F034}"/>
              </a:ext>
            </a:extLst>
          </p:cNvPr>
          <p:cNvGrpSpPr/>
          <p:nvPr/>
        </p:nvGrpSpPr>
        <p:grpSpPr>
          <a:xfrm>
            <a:off x="9913790" y="395831"/>
            <a:ext cx="3254648" cy="1272203"/>
            <a:chOff x="9913790" y="395831"/>
            <a:chExt cx="3254648" cy="1272203"/>
          </a:xfrm>
        </p:grpSpPr>
        <p:grpSp>
          <p:nvGrpSpPr>
            <p:cNvPr id="5" name="Group 4">
              <a:extLst>
                <a:ext uri="{FF2B5EF4-FFF2-40B4-BE49-F238E27FC236}">
                  <a16:creationId xmlns:a16="http://schemas.microsoft.com/office/drawing/2014/main" id="{D94BD92C-D634-90A6-9349-C374A8519D56}"/>
                </a:ext>
              </a:extLst>
            </p:cNvPr>
            <p:cNvGrpSpPr/>
            <p:nvPr/>
          </p:nvGrpSpPr>
          <p:grpSpPr>
            <a:xfrm>
              <a:off x="9913790" y="395831"/>
              <a:ext cx="3254648" cy="1272203"/>
              <a:chOff x="9913790" y="395831"/>
              <a:chExt cx="3254648" cy="1272203"/>
            </a:xfrm>
          </p:grpSpPr>
          <p:sp>
            <p:nvSpPr>
              <p:cNvPr id="7" name="Flowchart: Data 11">
                <a:extLst>
                  <a:ext uri="{FF2B5EF4-FFF2-40B4-BE49-F238E27FC236}">
                    <a16:creationId xmlns:a16="http://schemas.microsoft.com/office/drawing/2014/main" id="{5126B75E-8A22-ADCA-24E5-443A47514D43}"/>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Data 14">
                <a:extLst>
                  <a:ext uri="{FF2B5EF4-FFF2-40B4-BE49-F238E27FC236}">
                    <a16:creationId xmlns:a16="http://schemas.microsoft.com/office/drawing/2014/main" id="{CBC8833B-0BEC-CFB8-CC1C-1D266F8A4D6C}"/>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white buffalo and city skyline&#10;&#10;AI-generated content may be incorrect.">
              <a:extLst>
                <a:ext uri="{FF2B5EF4-FFF2-40B4-BE49-F238E27FC236}">
                  <a16:creationId xmlns:a16="http://schemas.microsoft.com/office/drawing/2014/main" id="{625B179B-7DB9-FFFD-7C1F-10F0A4076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cxnSp>
        <p:nvCxnSpPr>
          <p:cNvPr id="9" name="Straight Connector 8">
            <a:extLst>
              <a:ext uri="{FF2B5EF4-FFF2-40B4-BE49-F238E27FC236}">
                <a16:creationId xmlns:a16="http://schemas.microsoft.com/office/drawing/2014/main" id="{8DF81C20-CBFF-9499-2BCA-569F01998B4E}"/>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A6529E4A-823D-70C6-AD18-F7DCD8752B81}"/>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CA82C63-1AB9-C115-19FD-3C8DB48D906C}"/>
              </a:ext>
            </a:extLst>
          </p:cNvPr>
          <p:cNvSpPr txBox="1"/>
          <p:nvPr/>
        </p:nvSpPr>
        <p:spPr>
          <a:xfrm>
            <a:off x="0" y="6595353"/>
            <a:ext cx="1947202" cy="553998"/>
          </a:xfrm>
          <a:prstGeom prst="rect">
            <a:avLst/>
          </a:prstGeom>
          <a:noFill/>
        </p:spPr>
        <p:txBody>
          <a:bodyPr wrap="square" rtlCol="0">
            <a:spAutoFit/>
          </a:bodyPr>
          <a:lstStyle/>
          <a:p>
            <a:r>
              <a:rPr lang="en-US" sz="1200">
                <a:solidFill>
                  <a:schemeClr val="tx1">
                    <a:tint val="82000"/>
                  </a:schemeClr>
                </a:solidFill>
              </a:rPr>
              <a:t>Buffalo Rise Development</a:t>
            </a:r>
          </a:p>
          <a:p>
            <a:endParaRPr lang="en-US"/>
          </a:p>
        </p:txBody>
      </p:sp>
      <p:sp>
        <p:nvSpPr>
          <p:cNvPr id="17" name="Title 1">
            <a:extLst>
              <a:ext uri="{FF2B5EF4-FFF2-40B4-BE49-F238E27FC236}">
                <a16:creationId xmlns:a16="http://schemas.microsoft.com/office/drawing/2014/main" id="{F732D965-C3C3-9679-0390-F17D5A440CAE}"/>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Project Cost Breakdown</a:t>
            </a:r>
          </a:p>
        </p:txBody>
      </p:sp>
      <p:pic>
        <p:nvPicPr>
          <p:cNvPr id="11" name="Picture 10">
            <a:extLst>
              <a:ext uri="{FF2B5EF4-FFF2-40B4-BE49-F238E27FC236}">
                <a16:creationId xmlns:a16="http://schemas.microsoft.com/office/drawing/2014/main" id="{2635576B-A9E9-2192-89B0-F37D5E5DC8C6}"/>
              </a:ext>
            </a:extLst>
          </p:cNvPr>
          <p:cNvPicPr>
            <a:picLocks noChangeAspect="1"/>
          </p:cNvPicPr>
          <p:nvPr/>
        </p:nvPicPr>
        <p:blipFill>
          <a:blip r:embed="rId3"/>
          <a:srcRect r="41806"/>
          <a:stretch>
            <a:fillRect/>
          </a:stretch>
        </p:blipFill>
        <p:spPr>
          <a:xfrm>
            <a:off x="874750" y="2265467"/>
            <a:ext cx="10716359" cy="1275676"/>
          </a:xfrm>
          <a:prstGeom prst="rect">
            <a:avLst/>
          </a:prstGeom>
        </p:spPr>
      </p:pic>
      <p:pic>
        <p:nvPicPr>
          <p:cNvPr id="12" name="Picture 11">
            <a:extLst>
              <a:ext uri="{FF2B5EF4-FFF2-40B4-BE49-F238E27FC236}">
                <a16:creationId xmlns:a16="http://schemas.microsoft.com/office/drawing/2014/main" id="{871D30D4-5041-9D89-117A-95705D1C1007}"/>
              </a:ext>
            </a:extLst>
          </p:cNvPr>
          <p:cNvPicPr>
            <a:picLocks noChangeAspect="1"/>
          </p:cNvPicPr>
          <p:nvPr/>
        </p:nvPicPr>
        <p:blipFill>
          <a:blip r:embed="rId3"/>
          <a:srcRect l="57917"/>
          <a:stretch>
            <a:fillRect/>
          </a:stretch>
        </p:blipFill>
        <p:spPr>
          <a:xfrm>
            <a:off x="1643558" y="3989313"/>
            <a:ext cx="8904884" cy="1465861"/>
          </a:xfrm>
          <a:prstGeom prst="rect">
            <a:avLst/>
          </a:prstGeom>
        </p:spPr>
      </p:pic>
      <p:pic>
        <p:nvPicPr>
          <p:cNvPr id="15" name="Picture 14">
            <a:extLst>
              <a:ext uri="{FF2B5EF4-FFF2-40B4-BE49-F238E27FC236}">
                <a16:creationId xmlns:a16="http://schemas.microsoft.com/office/drawing/2014/main" id="{C22C913B-F176-B700-8E77-B3E9BBD6382E}"/>
              </a:ext>
            </a:extLst>
          </p:cNvPr>
          <p:cNvPicPr>
            <a:picLocks noChangeAspect="1"/>
          </p:cNvPicPr>
          <p:nvPr/>
        </p:nvPicPr>
        <p:blipFill>
          <a:blip r:embed="rId4"/>
          <a:srcRect l="53889"/>
          <a:stretch>
            <a:fillRect/>
          </a:stretch>
        </p:blipFill>
        <p:spPr>
          <a:xfrm>
            <a:off x="1643558" y="3836228"/>
            <a:ext cx="8904883" cy="245769"/>
          </a:xfrm>
          <a:prstGeom prst="rect">
            <a:avLst/>
          </a:prstGeom>
        </p:spPr>
      </p:pic>
      <p:pic>
        <p:nvPicPr>
          <p:cNvPr id="13" name="Picture 12">
            <a:extLst>
              <a:ext uri="{FF2B5EF4-FFF2-40B4-BE49-F238E27FC236}">
                <a16:creationId xmlns:a16="http://schemas.microsoft.com/office/drawing/2014/main" id="{E075A9C5-F296-3682-08F5-D2279FD7DCF1}"/>
              </a:ext>
            </a:extLst>
          </p:cNvPr>
          <p:cNvPicPr>
            <a:picLocks noChangeAspect="1"/>
          </p:cNvPicPr>
          <p:nvPr/>
        </p:nvPicPr>
        <p:blipFill>
          <a:blip r:embed="rId4"/>
          <a:srcRect t="1" r="50000" b="-22281"/>
          <a:stretch>
            <a:fillRect/>
          </a:stretch>
        </p:blipFill>
        <p:spPr>
          <a:xfrm>
            <a:off x="2006602" y="2026262"/>
            <a:ext cx="9584506" cy="298296"/>
          </a:xfrm>
          <a:prstGeom prst="rect">
            <a:avLst/>
          </a:prstGeom>
        </p:spPr>
      </p:pic>
    </p:spTree>
    <p:extLst>
      <p:ext uri="{BB962C8B-B14F-4D97-AF65-F5344CB8AC3E}">
        <p14:creationId xmlns:p14="http://schemas.microsoft.com/office/powerpoint/2010/main" val="2325225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67F2F-A512-41E6-4BA8-F09AF1325C45}"/>
            </a:ext>
          </a:extLst>
        </p:cNvPr>
        <p:cNvGrpSpPr/>
        <p:nvPr/>
      </p:nvGrpSpPr>
      <p:grpSpPr>
        <a:xfrm>
          <a:off x="0" y="0"/>
          <a:ext cx="0" cy="0"/>
          <a:chOff x="0" y="0"/>
          <a:chExt cx="0" cy="0"/>
        </a:xfrm>
      </p:grpSpPr>
      <p:pic>
        <p:nvPicPr>
          <p:cNvPr id="1026" name="Picture 2" descr="WestShore Plaza, Britton Plaza, Hyde Park Village could see big ...">
            <a:extLst>
              <a:ext uri="{FF2B5EF4-FFF2-40B4-BE49-F238E27FC236}">
                <a16:creationId xmlns:a16="http://schemas.microsoft.com/office/drawing/2014/main" id="{1D1C0232-674E-51C8-E063-19C6094451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963" r="298" b="7377"/>
          <a:stretch>
            <a:fillRect/>
          </a:stretch>
        </p:blipFill>
        <p:spPr bwMode="auto">
          <a:xfrm>
            <a:off x="-2" y="-142519"/>
            <a:ext cx="12192000" cy="7000519"/>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9EC71850-212C-5CBD-85CC-B31FC3B0309A}"/>
              </a:ext>
            </a:extLst>
          </p:cNvPr>
          <p:cNvSpPr/>
          <p:nvPr/>
        </p:nvSpPr>
        <p:spPr>
          <a:xfrm rot="5400000">
            <a:off x="2595738" y="-2738260"/>
            <a:ext cx="7000519" cy="12192000"/>
          </a:xfrm>
          <a:prstGeom prst="rect">
            <a:avLst/>
          </a:prstGeom>
          <a:gradFill flip="none" rotWithShape="1">
            <a:gsLst>
              <a:gs pos="0">
                <a:schemeClr val="bg1"/>
              </a:gs>
              <a:gs pos="100000">
                <a:srgbClr val="002060">
                  <a:alpha val="95000"/>
                </a:srgbClr>
              </a:gs>
              <a:gs pos="53000">
                <a:srgbClr val="002060">
                  <a:alpha val="50000"/>
                </a:srgbClr>
              </a:gs>
              <a:gs pos="100000">
                <a:srgbClr val="002060">
                  <a:alpha val="50000"/>
                </a:srgbClr>
              </a:gs>
            </a:gsLst>
            <a:lin ang="108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B82A3C32-BC2D-328B-DD65-99D671268C57}"/>
              </a:ext>
            </a:extLst>
          </p:cNvPr>
          <p:cNvCxnSpPr>
            <a:cxnSpLocks/>
          </p:cNvCxnSpPr>
          <p:nvPr/>
        </p:nvCxnSpPr>
        <p:spPr>
          <a:xfrm>
            <a:off x="856034" y="807396"/>
            <a:ext cx="0" cy="6050604"/>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4" name="Title 1">
            <a:extLst>
              <a:ext uri="{FF2B5EF4-FFF2-40B4-BE49-F238E27FC236}">
                <a16:creationId xmlns:a16="http://schemas.microsoft.com/office/drawing/2014/main" id="{E7879479-DCE6-8BDB-9466-C42FCE31E7F4}"/>
              </a:ext>
            </a:extLst>
          </p:cNvPr>
          <p:cNvSpPr txBox="1">
            <a:spLocks/>
          </p:cNvSpPr>
          <p:nvPr/>
        </p:nvSpPr>
        <p:spPr>
          <a:xfrm>
            <a:off x="1019784" y="686019"/>
            <a:ext cx="10515600" cy="7498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chemeClr val="bg1"/>
                </a:solidFill>
                <a:latin typeface="Montserrat" panose="00000500000000000000" pitchFamily="2" charset="0"/>
              </a:rPr>
              <a:t>Agenda</a:t>
            </a:r>
          </a:p>
        </p:txBody>
      </p:sp>
      <p:sp>
        <p:nvSpPr>
          <p:cNvPr id="9" name="Rectangle 8">
            <a:extLst>
              <a:ext uri="{FF2B5EF4-FFF2-40B4-BE49-F238E27FC236}">
                <a16:creationId xmlns:a16="http://schemas.microsoft.com/office/drawing/2014/main" id="{FE4C4D74-8757-DD09-6271-5CB2A006C24F}"/>
              </a:ext>
            </a:extLst>
          </p:cNvPr>
          <p:cNvSpPr/>
          <p:nvPr/>
        </p:nvSpPr>
        <p:spPr>
          <a:xfrm>
            <a:off x="0" y="6578601"/>
            <a:ext cx="12192000" cy="279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16">
            <a:extLst>
              <a:ext uri="{FF2B5EF4-FFF2-40B4-BE49-F238E27FC236}">
                <a16:creationId xmlns:a16="http://schemas.microsoft.com/office/drawing/2014/main" id="{14A7F9F6-9258-FE9A-8F83-197C301E32C3}"/>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4</a:t>
            </a:fld>
            <a:endParaRPr lang="en-US"/>
          </a:p>
        </p:txBody>
      </p:sp>
      <p:grpSp>
        <p:nvGrpSpPr>
          <p:cNvPr id="12" name="Group 11">
            <a:extLst>
              <a:ext uri="{FF2B5EF4-FFF2-40B4-BE49-F238E27FC236}">
                <a16:creationId xmlns:a16="http://schemas.microsoft.com/office/drawing/2014/main" id="{AAB27F59-9B07-BDDE-C7CA-312AC409AB4D}"/>
              </a:ext>
            </a:extLst>
          </p:cNvPr>
          <p:cNvGrpSpPr/>
          <p:nvPr/>
        </p:nvGrpSpPr>
        <p:grpSpPr>
          <a:xfrm>
            <a:off x="9913790" y="395831"/>
            <a:ext cx="3254648" cy="1272203"/>
            <a:chOff x="9913790" y="395831"/>
            <a:chExt cx="3254648" cy="1272203"/>
          </a:xfrm>
        </p:grpSpPr>
        <p:sp>
          <p:nvSpPr>
            <p:cNvPr id="13" name="Flowchart: Data 11">
              <a:extLst>
                <a:ext uri="{FF2B5EF4-FFF2-40B4-BE49-F238E27FC236}">
                  <a16:creationId xmlns:a16="http://schemas.microsoft.com/office/drawing/2014/main" id="{47BB7FB0-1466-7936-9CF2-F923DBE7E6B0}"/>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Data 14">
              <a:extLst>
                <a:ext uri="{FF2B5EF4-FFF2-40B4-BE49-F238E27FC236}">
                  <a16:creationId xmlns:a16="http://schemas.microsoft.com/office/drawing/2014/main" id="{E62A6BF3-EC1E-ACC2-06F7-39344220F3C2}"/>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A white buffalo and city skyline&#10;&#10;AI-generated content may be incorrect.">
            <a:extLst>
              <a:ext uri="{FF2B5EF4-FFF2-40B4-BE49-F238E27FC236}">
                <a16:creationId xmlns:a16="http://schemas.microsoft.com/office/drawing/2014/main" id="{7AED7212-3201-5543-A8FE-489BE6A7A6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sp>
        <p:nvSpPr>
          <p:cNvPr id="16" name="Slide Number Placeholder 16">
            <a:extLst>
              <a:ext uri="{FF2B5EF4-FFF2-40B4-BE49-F238E27FC236}">
                <a16:creationId xmlns:a16="http://schemas.microsoft.com/office/drawing/2014/main" id="{29D864F5-F063-FD7E-E6DC-941DD257415B}"/>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3" name="Parallelogram 2">
            <a:extLst>
              <a:ext uri="{FF2B5EF4-FFF2-40B4-BE49-F238E27FC236}">
                <a16:creationId xmlns:a16="http://schemas.microsoft.com/office/drawing/2014/main" id="{E3DC528E-1FC1-192C-6C79-E3FFAA243257}"/>
              </a:ext>
            </a:extLst>
          </p:cNvPr>
          <p:cNvSpPr/>
          <p:nvPr/>
        </p:nvSpPr>
        <p:spPr>
          <a:xfrm>
            <a:off x="3268709" y="1539199"/>
            <a:ext cx="5842787" cy="707112"/>
          </a:xfrm>
          <a:prstGeom prst="parallelogram">
            <a:avLst/>
          </a:prstGeom>
          <a:ln>
            <a:noFill/>
          </a:ln>
          <a:effectLst>
            <a:glow rad="101600">
              <a:srgbClr val="4E95D9">
                <a:alpha val="60000"/>
              </a:srgbClr>
            </a:glo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sz="1600" b="1">
              <a:gradFill>
                <a:gsLst>
                  <a:gs pos="0">
                    <a:schemeClr val="accent2"/>
                  </a:gs>
                  <a:gs pos="100000">
                    <a:srgbClr val="002060">
                      <a:alpha val="95000"/>
                    </a:srgbClr>
                  </a:gs>
                  <a:gs pos="53000">
                    <a:srgbClr val="002060">
                      <a:alpha val="50000"/>
                    </a:srgbClr>
                  </a:gs>
                  <a:gs pos="100000">
                    <a:srgbClr val="002060">
                      <a:alpha val="50000"/>
                    </a:srgbClr>
                  </a:gs>
                </a:gsLst>
                <a:lin ang="10800000" scaled="1"/>
              </a:gradFill>
              <a:latin typeface="Montserrat" panose="00000500000000000000" pitchFamily="2" charset="0"/>
            </a:endParaRPr>
          </a:p>
        </p:txBody>
      </p:sp>
      <p:sp>
        <p:nvSpPr>
          <p:cNvPr id="6" name="Parallelogram 5">
            <a:extLst>
              <a:ext uri="{FF2B5EF4-FFF2-40B4-BE49-F238E27FC236}">
                <a16:creationId xmlns:a16="http://schemas.microsoft.com/office/drawing/2014/main" id="{0ED37804-85AC-2421-4143-38B8E6E23254}"/>
              </a:ext>
            </a:extLst>
          </p:cNvPr>
          <p:cNvSpPr/>
          <p:nvPr/>
        </p:nvSpPr>
        <p:spPr>
          <a:xfrm>
            <a:off x="3268709" y="1435849"/>
            <a:ext cx="5754408" cy="707112"/>
          </a:xfrm>
          <a:prstGeom prst="parallelogram">
            <a:avLst/>
          </a:prstGeom>
          <a:solidFill>
            <a:srgbClr val="4E95D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i="1">
                <a:solidFill>
                  <a:schemeClr val="bg1"/>
                </a:solidFill>
                <a:latin typeface="Montserrat" panose="00000500000000000000" pitchFamily="2" charset="0"/>
                <a:cs typeface="Times New Roman" panose="02020603050405020304" pitchFamily="18" charset="0"/>
              </a:rPr>
              <a:t>Market Overview</a:t>
            </a:r>
          </a:p>
        </p:txBody>
      </p:sp>
      <p:sp>
        <p:nvSpPr>
          <p:cNvPr id="31" name="Parallelogram 30">
            <a:extLst>
              <a:ext uri="{FF2B5EF4-FFF2-40B4-BE49-F238E27FC236}">
                <a16:creationId xmlns:a16="http://schemas.microsoft.com/office/drawing/2014/main" id="{83AC6C78-A0E6-FF0E-738A-D30A475416C3}"/>
              </a:ext>
            </a:extLst>
          </p:cNvPr>
          <p:cNvSpPr/>
          <p:nvPr/>
        </p:nvSpPr>
        <p:spPr>
          <a:xfrm>
            <a:off x="3268709" y="2471275"/>
            <a:ext cx="5842787" cy="707112"/>
          </a:xfrm>
          <a:prstGeom prst="parallelogram">
            <a:avLst/>
          </a:prstGeom>
          <a:solidFill>
            <a:schemeClr val="bg1"/>
          </a:solidFill>
          <a:ln>
            <a:noFill/>
          </a:ln>
          <a:effectLst>
            <a:glow rad="101600">
              <a:srgbClr val="4E95D9">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a:gradFill>
                <a:gsLst>
                  <a:gs pos="0">
                    <a:schemeClr val="accent2"/>
                  </a:gs>
                  <a:gs pos="100000">
                    <a:srgbClr val="002060">
                      <a:alpha val="95000"/>
                    </a:srgbClr>
                  </a:gs>
                  <a:gs pos="53000">
                    <a:srgbClr val="002060">
                      <a:alpha val="50000"/>
                    </a:srgbClr>
                  </a:gs>
                  <a:gs pos="100000">
                    <a:srgbClr val="002060">
                      <a:alpha val="50000"/>
                    </a:srgbClr>
                  </a:gs>
                </a:gsLst>
                <a:lin ang="10800000" scaled="1"/>
              </a:gradFill>
              <a:latin typeface="Montserrat" panose="00000500000000000000" pitchFamily="2" charset="0"/>
            </a:endParaRPr>
          </a:p>
        </p:txBody>
      </p:sp>
      <p:sp>
        <p:nvSpPr>
          <p:cNvPr id="32" name="Parallelogram 31">
            <a:extLst>
              <a:ext uri="{FF2B5EF4-FFF2-40B4-BE49-F238E27FC236}">
                <a16:creationId xmlns:a16="http://schemas.microsoft.com/office/drawing/2014/main" id="{8606EE1E-237C-092D-1287-E97C3FE6EA92}"/>
              </a:ext>
            </a:extLst>
          </p:cNvPr>
          <p:cNvSpPr/>
          <p:nvPr/>
        </p:nvSpPr>
        <p:spPr>
          <a:xfrm>
            <a:off x="3268709" y="2367925"/>
            <a:ext cx="5754408" cy="707112"/>
          </a:xfrm>
          <a:prstGeom prst="parallelogram">
            <a:avLst/>
          </a:prstGeom>
          <a:solidFill>
            <a:srgbClr val="4E95D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i="1">
                <a:solidFill>
                  <a:schemeClr val="bg1"/>
                </a:solidFill>
                <a:latin typeface="Montserrat" panose="00000500000000000000" pitchFamily="2" charset="0"/>
                <a:cs typeface="Times New Roman" panose="02020603050405020304" pitchFamily="18" charset="0"/>
              </a:rPr>
              <a:t>Development Plan</a:t>
            </a:r>
          </a:p>
        </p:txBody>
      </p:sp>
      <p:sp>
        <p:nvSpPr>
          <p:cNvPr id="33" name="Parallelogram 32">
            <a:extLst>
              <a:ext uri="{FF2B5EF4-FFF2-40B4-BE49-F238E27FC236}">
                <a16:creationId xmlns:a16="http://schemas.microsoft.com/office/drawing/2014/main" id="{08C64C12-A7C2-41DD-16BB-8FE9784817CA}"/>
              </a:ext>
            </a:extLst>
          </p:cNvPr>
          <p:cNvSpPr/>
          <p:nvPr/>
        </p:nvSpPr>
        <p:spPr>
          <a:xfrm>
            <a:off x="3268709" y="3385087"/>
            <a:ext cx="5842787" cy="707112"/>
          </a:xfrm>
          <a:prstGeom prst="parallelogram">
            <a:avLst/>
          </a:prstGeom>
          <a:solidFill>
            <a:schemeClr val="bg1"/>
          </a:solidFill>
          <a:ln>
            <a:noFill/>
          </a:ln>
          <a:effectLst>
            <a:glow rad="101600">
              <a:srgbClr val="4E95D9">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a:gradFill>
                <a:gsLst>
                  <a:gs pos="0">
                    <a:schemeClr val="accent2"/>
                  </a:gs>
                  <a:gs pos="100000">
                    <a:srgbClr val="002060">
                      <a:alpha val="95000"/>
                    </a:srgbClr>
                  </a:gs>
                  <a:gs pos="53000">
                    <a:srgbClr val="002060">
                      <a:alpha val="50000"/>
                    </a:srgbClr>
                  </a:gs>
                  <a:gs pos="100000">
                    <a:srgbClr val="002060">
                      <a:alpha val="50000"/>
                    </a:srgbClr>
                  </a:gs>
                </a:gsLst>
                <a:lin ang="10800000" scaled="1"/>
              </a:gradFill>
              <a:latin typeface="Montserrat" panose="00000500000000000000" pitchFamily="2" charset="0"/>
            </a:endParaRPr>
          </a:p>
        </p:txBody>
      </p:sp>
      <p:sp>
        <p:nvSpPr>
          <p:cNvPr id="34" name="Parallelogram 33">
            <a:extLst>
              <a:ext uri="{FF2B5EF4-FFF2-40B4-BE49-F238E27FC236}">
                <a16:creationId xmlns:a16="http://schemas.microsoft.com/office/drawing/2014/main" id="{CAD78B01-E959-5B25-AE3A-88CCF32D711F}"/>
              </a:ext>
            </a:extLst>
          </p:cNvPr>
          <p:cNvSpPr/>
          <p:nvPr/>
        </p:nvSpPr>
        <p:spPr>
          <a:xfrm>
            <a:off x="3268709" y="3281737"/>
            <a:ext cx="5754408" cy="707112"/>
          </a:xfrm>
          <a:prstGeom prst="parallelogram">
            <a:avLst/>
          </a:prstGeom>
          <a:solidFill>
            <a:srgbClr val="4E95D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i="1">
                <a:solidFill>
                  <a:schemeClr val="bg1"/>
                </a:solidFill>
                <a:latin typeface="Montserrat" panose="00000500000000000000" pitchFamily="2" charset="0"/>
                <a:cs typeface="Times New Roman" panose="02020603050405020304" pitchFamily="18" charset="0"/>
              </a:rPr>
              <a:t>Financials </a:t>
            </a:r>
          </a:p>
        </p:txBody>
      </p:sp>
      <p:sp>
        <p:nvSpPr>
          <p:cNvPr id="35" name="Parallelogram 34">
            <a:extLst>
              <a:ext uri="{FF2B5EF4-FFF2-40B4-BE49-F238E27FC236}">
                <a16:creationId xmlns:a16="http://schemas.microsoft.com/office/drawing/2014/main" id="{E10B3623-CB5F-D762-A77C-322361C4D5B0}"/>
              </a:ext>
            </a:extLst>
          </p:cNvPr>
          <p:cNvSpPr/>
          <p:nvPr/>
        </p:nvSpPr>
        <p:spPr>
          <a:xfrm>
            <a:off x="3268709" y="4316867"/>
            <a:ext cx="5842787" cy="707112"/>
          </a:xfrm>
          <a:prstGeom prst="parallelogram">
            <a:avLst/>
          </a:prstGeom>
          <a:solidFill>
            <a:schemeClr val="bg1"/>
          </a:solidFill>
          <a:ln>
            <a:noFill/>
          </a:ln>
          <a:effectLst>
            <a:glow rad="101600">
              <a:srgbClr val="4E95D9">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a:gradFill>
                <a:gsLst>
                  <a:gs pos="0">
                    <a:schemeClr val="accent2"/>
                  </a:gs>
                  <a:gs pos="100000">
                    <a:srgbClr val="002060">
                      <a:alpha val="95000"/>
                    </a:srgbClr>
                  </a:gs>
                  <a:gs pos="53000">
                    <a:srgbClr val="002060">
                      <a:alpha val="50000"/>
                    </a:srgbClr>
                  </a:gs>
                  <a:gs pos="100000">
                    <a:srgbClr val="002060">
                      <a:alpha val="50000"/>
                    </a:srgbClr>
                  </a:gs>
                </a:gsLst>
                <a:lin ang="10800000" scaled="1"/>
              </a:gradFill>
              <a:latin typeface="Montserrat" panose="00000500000000000000" pitchFamily="2" charset="0"/>
            </a:endParaRPr>
          </a:p>
        </p:txBody>
      </p:sp>
      <p:sp>
        <p:nvSpPr>
          <p:cNvPr id="36" name="Parallelogram 35">
            <a:extLst>
              <a:ext uri="{FF2B5EF4-FFF2-40B4-BE49-F238E27FC236}">
                <a16:creationId xmlns:a16="http://schemas.microsoft.com/office/drawing/2014/main" id="{19CD0CBA-20ED-A921-DA51-B1D77CA8149D}"/>
              </a:ext>
            </a:extLst>
          </p:cNvPr>
          <p:cNvSpPr/>
          <p:nvPr/>
        </p:nvSpPr>
        <p:spPr>
          <a:xfrm>
            <a:off x="3268709" y="4213517"/>
            <a:ext cx="5754408" cy="707112"/>
          </a:xfrm>
          <a:prstGeom prst="parallelogram">
            <a:avLst/>
          </a:prstGeom>
          <a:solidFill>
            <a:srgbClr val="4E95D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i="1">
                <a:solidFill>
                  <a:schemeClr val="bg1"/>
                </a:solidFill>
                <a:latin typeface="Montserrat" panose="00000500000000000000" pitchFamily="2" charset="0"/>
                <a:cs typeface="Times New Roman" panose="02020603050405020304" pitchFamily="18" charset="0"/>
              </a:rPr>
              <a:t>Risk Analysis</a:t>
            </a:r>
          </a:p>
        </p:txBody>
      </p:sp>
      <p:sp>
        <p:nvSpPr>
          <p:cNvPr id="37" name="Parallelogram 36">
            <a:extLst>
              <a:ext uri="{FF2B5EF4-FFF2-40B4-BE49-F238E27FC236}">
                <a16:creationId xmlns:a16="http://schemas.microsoft.com/office/drawing/2014/main" id="{2C73D393-FAE5-5AED-5B97-0C61E9BE4D9D}"/>
              </a:ext>
            </a:extLst>
          </p:cNvPr>
          <p:cNvSpPr>
            <a:spLocks/>
          </p:cNvSpPr>
          <p:nvPr/>
        </p:nvSpPr>
        <p:spPr>
          <a:xfrm>
            <a:off x="3268709" y="5230679"/>
            <a:ext cx="5842787" cy="707112"/>
          </a:xfrm>
          <a:prstGeom prst="parallelogram">
            <a:avLst/>
          </a:prstGeom>
          <a:solidFill>
            <a:schemeClr val="bg1"/>
          </a:solidFill>
          <a:ln>
            <a:noFill/>
          </a:ln>
          <a:effectLst>
            <a:glow rad="101600">
              <a:srgbClr val="4E95D9">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a:gradFill>
                <a:gsLst>
                  <a:gs pos="0">
                    <a:schemeClr val="accent2"/>
                  </a:gs>
                  <a:gs pos="100000">
                    <a:srgbClr val="002060">
                      <a:alpha val="95000"/>
                    </a:srgbClr>
                  </a:gs>
                  <a:gs pos="53000">
                    <a:srgbClr val="002060">
                      <a:alpha val="50000"/>
                    </a:srgbClr>
                  </a:gs>
                  <a:gs pos="100000">
                    <a:srgbClr val="002060">
                      <a:alpha val="50000"/>
                    </a:srgbClr>
                  </a:gs>
                </a:gsLst>
                <a:lin ang="10800000" scaled="1"/>
              </a:gradFill>
              <a:latin typeface="Montserrat" panose="00000500000000000000" pitchFamily="2" charset="0"/>
            </a:endParaRPr>
          </a:p>
        </p:txBody>
      </p:sp>
      <p:sp>
        <p:nvSpPr>
          <p:cNvPr id="38" name="Parallelogram 37">
            <a:extLst>
              <a:ext uri="{FF2B5EF4-FFF2-40B4-BE49-F238E27FC236}">
                <a16:creationId xmlns:a16="http://schemas.microsoft.com/office/drawing/2014/main" id="{F4F0811E-3320-D464-E783-3B7EB58010F3}"/>
              </a:ext>
            </a:extLst>
          </p:cNvPr>
          <p:cNvSpPr/>
          <p:nvPr/>
        </p:nvSpPr>
        <p:spPr>
          <a:xfrm>
            <a:off x="3268709" y="5127329"/>
            <a:ext cx="5754408" cy="707112"/>
          </a:xfrm>
          <a:prstGeom prst="parallelogram">
            <a:avLst/>
          </a:prstGeom>
          <a:solidFill>
            <a:srgbClr val="4E95D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i="1">
                <a:solidFill>
                  <a:schemeClr val="bg1"/>
                </a:solidFill>
                <a:latin typeface="Montserrat" panose="00000500000000000000" pitchFamily="2" charset="0"/>
                <a:cs typeface="Times New Roman" panose="02020603050405020304" pitchFamily="18" charset="0"/>
              </a:rPr>
              <a:t>Final Recommendation</a:t>
            </a:r>
          </a:p>
        </p:txBody>
      </p:sp>
    </p:spTree>
    <p:extLst>
      <p:ext uri="{BB962C8B-B14F-4D97-AF65-F5344CB8AC3E}">
        <p14:creationId xmlns:p14="http://schemas.microsoft.com/office/powerpoint/2010/main" val="202748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7ABB10B3-6706-F957-A2AD-F741C2D98FBA}"/>
            </a:ext>
          </a:extLst>
        </p:cNvPr>
        <p:cNvGrpSpPr/>
        <p:nvPr/>
      </p:nvGrpSpPr>
      <p:grpSpPr>
        <a:xfrm>
          <a:off x="0" y="0"/>
          <a:ext cx="0" cy="0"/>
          <a:chOff x="0" y="0"/>
          <a:chExt cx="0" cy="0"/>
        </a:xfrm>
      </p:grpSpPr>
      <p:pic>
        <p:nvPicPr>
          <p:cNvPr id="15" name="Picture 14" descr="Tampa Bay skyline with a body of water&#10;&#10;AI-generated content may be incorrect.">
            <a:extLst>
              <a:ext uri="{FF2B5EF4-FFF2-40B4-BE49-F238E27FC236}">
                <a16:creationId xmlns:a16="http://schemas.microsoft.com/office/drawing/2014/main" id="{381DCF45-8FF8-0276-E821-CD9C9AC034C8}"/>
              </a:ext>
            </a:extLst>
          </p:cNvPr>
          <p:cNvPicPr>
            <a:picLocks noChangeAspect="1"/>
          </p:cNvPicPr>
          <p:nvPr/>
        </p:nvPicPr>
        <p:blipFill>
          <a:blip r:embed="rId2">
            <a:alphaModFix amt="35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 y="-23125"/>
            <a:ext cx="12192000" cy="6626483"/>
          </a:xfrm>
          <a:prstGeom prst="rect">
            <a:avLst/>
          </a:prstGeom>
        </p:spPr>
      </p:pic>
      <p:sp>
        <p:nvSpPr>
          <p:cNvPr id="2" name="Title 1">
            <a:extLst>
              <a:ext uri="{FF2B5EF4-FFF2-40B4-BE49-F238E27FC236}">
                <a16:creationId xmlns:a16="http://schemas.microsoft.com/office/drawing/2014/main" id="{2F2B1252-4015-4E5F-137A-23D18B22670C}"/>
              </a:ext>
            </a:extLst>
          </p:cNvPr>
          <p:cNvSpPr>
            <a:spLocks noGrp="1"/>
          </p:cNvSpPr>
          <p:nvPr>
            <p:ph type="title"/>
          </p:nvPr>
        </p:nvSpPr>
        <p:spPr>
          <a:xfrm>
            <a:off x="508900" y="4385733"/>
            <a:ext cx="10515600" cy="1197257"/>
          </a:xfrm>
        </p:spPr>
        <p:txBody>
          <a:bodyPr>
            <a:normAutofit/>
          </a:bodyPr>
          <a:lstStyle/>
          <a:p>
            <a:r>
              <a:rPr lang="en-US" sz="6600" b="1">
                <a:solidFill>
                  <a:schemeClr val="bg1"/>
                </a:solidFill>
                <a:latin typeface="Montserrat" panose="00000500000000000000" pitchFamily="2" charset="0"/>
              </a:rPr>
              <a:t>Market Research</a:t>
            </a:r>
          </a:p>
        </p:txBody>
      </p:sp>
      <p:sp>
        <p:nvSpPr>
          <p:cNvPr id="4" name="Rectangle 3">
            <a:extLst>
              <a:ext uri="{FF2B5EF4-FFF2-40B4-BE49-F238E27FC236}">
                <a16:creationId xmlns:a16="http://schemas.microsoft.com/office/drawing/2014/main" id="{1FAC0C66-B29D-C0D6-0D90-2ED1B2E0004B}"/>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D0FB1ACC-A7C8-9605-698A-A896512E946E}"/>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7D4D8353-3F15-4D8A-D37E-5E74FCE4FE84}"/>
              </a:ext>
            </a:extLst>
          </p:cNvPr>
          <p:cNvGrpSpPr/>
          <p:nvPr/>
        </p:nvGrpSpPr>
        <p:grpSpPr>
          <a:xfrm>
            <a:off x="9913790" y="395831"/>
            <a:ext cx="3254648" cy="1272203"/>
            <a:chOff x="9913790" y="395831"/>
            <a:chExt cx="3254648" cy="1272203"/>
          </a:xfrm>
        </p:grpSpPr>
        <p:grpSp>
          <p:nvGrpSpPr>
            <p:cNvPr id="3" name="Group 2">
              <a:extLst>
                <a:ext uri="{FF2B5EF4-FFF2-40B4-BE49-F238E27FC236}">
                  <a16:creationId xmlns:a16="http://schemas.microsoft.com/office/drawing/2014/main" id="{9768FEB4-63D5-71BE-7782-E870AA478884}"/>
                </a:ext>
              </a:extLst>
            </p:cNvPr>
            <p:cNvGrpSpPr/>
            <p:nvPr/>
          </p:nvGrpSpPr>
          <p:grpSpPr>
            <a:xfrm>
              <a:off x="9913790" y="395831"/>
              <a:ext cx="3254648" cy="1272203"/>
              <a:chOff x="9913790" y="395831"/>
              <a:chExt cx="3254648" cy="1272203"/>
            </a:xfrm>
          </p:grpSpPr>
          <p:sp>
            <p:nvSpPr>
              <p:cNvPr id="5" name="Flowchart: Data 11">
                <a:extLst>
                  <a:ext uri="{FF2B5EF4-FFF2-40B4-BE49-F238E27FC236}">
                    <a16:creationId xmlns:a16="http://schemas.microsoft.com/office/drawing/2014/main" id="{EB181BA7-016C-1035-7E04-BE178C5E6172}"/>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Data 14">
                <a:extLst>
                  <a:ext uri="{FF2B5EF4-FFF2-40B4-BE49-F238E27FC236}">
                    <a16:creationId xmlns:a16="http://schemas.microsoft.com/office/drawing/2014/main" id="{043011FE-9EAE-1791-1C10-D29C6754A32B}"/>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white buffalo and city skyline&#10;&#10;AI-generated content may be incorrect.">
              <a:extLst>
                <a:ext uri="{FF2B5EF4-FFF2-40B4-BE49-F238E27FC236}">
                  <a16:creationId xmlns:a16="http://schemas.microsoft.com/office/drawing/2014/main" id="{F2AE5B76-E964-5DF8-28BC-231FDCA84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B5D13B11-F99D-C474-CDE5-90293296672B}"/>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D058D69A-F0A0-7F57-82B7-78070037E985}"/>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5</a:t>
            </a:fld>
            <a:endParaRPr lang="en-US"/>
          </a:p>
        </p:txBody>
      </p:sp>
    </p:spTree>
    <p:extLst>
      <p:ext uri="{BB962C8B-B14F-4D97-AF65-F5344CB8AC3E}">
        <p14:creationId xmlns:p14="http://schemas.microsoft.com/office/powerpoint/2010/main" val="1006881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0FACF-B43E-4A1A-BC5B-B297E60F17B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3C278FF1-5AA4-07F9-DAAB-572228C27E36}"/>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D63BCB-3A20-2431-4BAB-04E19E901A84}"/>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Market Research</a:t>
            </a:r>
          </a:p>
        </p:txBody>
      </p:sp>
      <p:cxnSp>
        <p:nvCxnSpPr>
          <p:cNvPr id="6" name="Straight Connector 5">
            <a:extLst>
              <a:ext uri="{FF2B5EF4-FFF2-40B4-BE49-F238E27FC236}">
                <a16:creationId xmlns:a16="http://schemas.microsoft.com/office/drawing/2014/main" id="{19EB91C4-BFC2-2737-B219-A156CB7E4B02}"/>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858C7A6C-D27B-7CCB-1C48-DC2C551BDBB3}"/>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a:rPr>
              <a:t>Demographics | State</a:t>
            </a:r>
            <a:endParaRPr lang="en-US" sz="2800">
              <a:solidFill>
                <a:schemeClr val="bg1"/>
              </a:solidFill>
              <a:latin typeface="Montserrat" panose="00000500000000000000" pitchFamily="2" charset="0"/>
            </a:endParaRPr>
          </a:p>
        </p:txBody>
      </p:sp>
      <p:grpSp>
        <p:nvGrpSpPr>
          <p:cNvPr id="10" name="Group 9">
            <a:extLst>
              <a:ext uri="{FF2B5EF4-FFF2-40B4-BE49-F238E27FC236}">
                <a16:creationId xmlns:a16="http://schemas.microsoft.com/office/drawing/2014/main" id="{A0E14659-43B4-0246-B068-7DC9DDD636E7}"/>
              </a:ext>
            </a:extLst>
          </p:cNvPr>
          <p:cNvGrpSpPr/>
          <p:nvPr/>
        </p:nvGrpSpPr>
        <p:grpSpPr>
          <a:xfrm>
            <a:off x="9913790" y="395831"/>
            <a:ext cx="3254648" cy="1272203"/>
            <a:chOff x="9913790" y="395831"/>
            <a:chExt cx="3254648" cy="1272203"/>
          </a:xfrm>
        </p:grpSpPr>
        <p:grpSp>
          <p:nvGrpSpPr>
            <p:cNvPr id="3" name="Group 2">
              <a:extLst>
                <a:ext uri="{FF2B5EF4-FFF2-40B4-BE49-F238E27FC236}">
                  <a16:creationId xmlns:a16="http://schemas.microsoft.com/office/drawing/2014/main" id="{BB3A3856-258B-9745-BF5E-66840A191DAB}"/>
                </a:ext>
              </a:extLst>
            </p:cNvPr>
            <p:cNvGrpSpPr/>
            <p:nvPr/>
          </p:nvGrpSpPr>
          <p:grpSpPr>
            <a:xfrm>
              <a:off x="9913790" y="395831"/>
              <a:ext cx="3254648" cy="1272203"/>
              <a:chOff x="9913790" y="395831"/>
              <a:chExt cx="3254648" cy="1272203"/>
            </a:xfrm>
          </p:grpSpPr>
          <p:sp>
            <p:nvSpPr>
              <p:cNvPr id="5" name="Flowchart: Data 11">
                <a:extLst>
                  <a:ext uri="{FF2B5EF4-FFF2-40B4-BE49-F238E27FC236}">
                    <a16:creationId xmlns:a16="http://schemas.microsoft.com/office/drawing/2014/main" id="{3971E28D-8A34-2E58-ADAA-242125BBBBFE}"/>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Data 14">
                <a:extLst>
                  <a:ext uri="{FF2B5EF4-FFF2-40B4-BE49-F238E27FC236}">
                    <a16:creationId xmlns:a16="http://schemas.microsoft.com/office/drawing/2014/main" id="{C797DA6B-5178-487D-4A95-02AD49A08A37}"/>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white buffalo and city skyline&#10;&#10;AI-generated content may be incorrect.">
              <a:extLst>
                <a:ext uri="{FF2B5EF4-FFF2-40B4-BE49-F238E27FC236}">
                  <a16:creationId xmlns:a16="http://schemas.microsoft.com/office/drawing/2014/main" id="{AA98E3FE-BF90-AE9E-B246-2892A04E1F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4CD32077-9E86-D20E-1E90-6BED8850B0AC}"/>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B7750DE9-C1FD-840A-48F4-9CC5113C849E}"/>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6</a:t>
            </a:fld>
            <a:endParaRPr lang="en-US"/>
          </a:p>
        </p:txBody>
      </p:sp>
      <p:pic>
        <p:nvPicPr>
          <p:cNvPr id="4" name="Picture 3" descr="A blue and green map&#10;&#10;AI-generated content may be incorrect.">
            <a:extLst>
              <a:ext uri="{FF2B5EF4-FFF2-40B4-BE49-F238E27FC236}">
                <a16:creationId xmlns:a16="http://schemas.microsoft.com/office/drawing/2014/main" id="{6342631A-326B-3B3A-FBEC-CFD947A14BB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81" b="93750" l="9961" r="99805">
                        <a14:foregroundMark x1="19602" y1="15625" x2="20020" y2="29102"/>
                        <a14:foregroundMark x1="20020" y1="29102" x2="33398" y2="37500"/>
                        <a14:foregroundMark x1="37195" y1="56818" x2="37793" y2="59863"/>
                        <a14:foregroundMark x1="33686" y1="38965" x2="33750" y2="39290"/>
                        <a14:foregroundMark x1="33398" y1="37500" x2="33686" y2="38965"/>
                        <a14:foregroundMark x1="37793" y1="59863" x2="43950" y2="50899"/>
                        <a14:foregroundMark x1="59334" y1="59775" x2="59589" y2="64315"/>
                        <a14:foregroundMark x1="59082" y1="55273" x2="59199" y2="57362"/>
                        <a14:foregroundMark x1="48559" y1="76378" x2="47112" y2="77765"/>
                        <a14:foregroundMark x1="54638" y1="70548" x2="53852" y2="71302"/>
                        <a14:foregroundMark x1="59074" y1="66292" x2="58440" y2="66900"/>
                        <a14:foregroundMark x1="41309" y1="89494" x2="45410" y2="93652"/>
                        <a14:foregroundMark x1="45410" y1="93652" x2="60352" y2="93848"/>
                        <a14:foregroundMark x1="60352" y1="93848" x2="85352" y2="93164"/>
                        <a14:foregroundMark x1="85352" y1="93164" x2="98018" y2="93164"/>
                        <a14:foregroundMark x1="56624" y1="45505" x2="62012" y2="50488"/>
                        <a14:foregroundMark x1="60938" y1="60938" x2="60938" y2="65039"/>
                        <a14:foregroundMark x1="62171" y1="59763" x2="62695" y2="66797"/>
                        <a14:foregroundMark x1="62087" y1="58639" x2="62159" y2="59604"/>
                        <a14:foregroundMark x1="61523" y1="51074" x2="62049" y2="58129"/>
                        <a14:foregroundMark x1="58492" y1="69650" x2="58691" y2="72461"/>
                        <a14:foregroundMark x1="52832" y1="63086" x2="52832" y2="63770"/>
                        <a14:foregroundMark x1="20215" y1="2344" x2="20215" y2="781"/>
                        <a14:foregroundMark x1="53613" y1="54883" x2="53516" y2="55078"/>
                        <a14:foregroundMark x1="54199" y1="51172" x2="54395" y2="51172"/>
                        <a14:foregroundMark x1="51465" y1="66992" x2="51465" y2="66797"/>
                        <a14:foregroundMark x1="49805" y1="47852" x2="49805" y2="47852"/>
                        <a14:foregroundMark x1="49414" y1="43848" x2="49414" y2="44336"/>
                        <a14:backgroundMark x1="99414" y1="74219" x2="99707" y2="95117"/>
                        <a14:backgroundMark x1="18848" y1="781" x2="18848" y2="15625"/>
                        <a14:backgroundMark x1="33398" y1="39844" x2="35547" y2="50977"/>
                        <a14:backgroundMark x1="35547" y1="50977" x2="35547" y2="50977"/>
                        <a14:backgroundMark x1="33496" y1="39551" x2="33887" y2="40137"/>
                        <a14:backgroundMark x1="33789" y1="39551" x2="33398" y2="39746"/>
                        <a14:backgroundMark x1="33594" y1="39355" x2="33984" y2="40234"/>
                        <a14:backgroundMark x1="33789" y1="39355" x2="33789" y2="39844"/>
                        <a14:backgroundMark x1="33691" y1="39258" x2="33691" y2="39258"/>
                        <a14:backgroundMark x1="33691" y1="39063" x2="33691" y2="39063"/>
                        <a14:backgroundMark x1="33789" y1="38965" x2="33789" y2="38965"/>
                        <a14:backgroundMark x1="33496" y1="38965" x2="33496" y2="38965"/>
                        <a14:backgroundMark x1="33496" y1="38867" x2="33496" y2="38867"/>
                        <a14:backgroundMark x1="33789" y1="38867" x2="33789" y2="38867"/>
                        <a14:backgroundMark x1="33789" y1="40137" x2="34863" y2="42188"/>
                        <a14:backgroundMark x1="36719" y1="51270" x2="36230" y2="51563"/>
                        <a14:backgroundMark x1="36133" y1="50879" x2="36035" y2="52637"/>
                        <a14:backgroundMark x1="36035" y1="52930" x2="36426" y2="53027"/>
                        <a14:backgroundMark x1="36426" y1="53320" x2="36523" y2="54395"/>
                        <a14:backgroundMark x1="37500" y1="54980" x2="37109" y2="55566"/>
                        <a14:backgroundMark x1="37598" y1="55664" x2="36816" y2="56543"/>
                        <a14:backgroundMark x1="37012" y1="56738" x2="37012" y2="56738"/>
                        <a14:backgroundMark x1="37305" y1="56934" x2="37305" y2="56934"/>
                        <a14:backgroundMark x1="37305" y1="56836" x2="37109" y2="57031"/>
                        <a14:backgroundMark x1="36133" y1="52930" x2="36133" y2="53516"/>
                        <a14:backgroundMark x1="48145" y1="51855" x2="46582" y2="49219"/>
                        <a14:backgroundMark x1="45117" y1="49707" x2="46680" y2="51660"/>
                        <a14:backgroundMark x1="48535" y1="51367" x2="51563" y2="50781"/>
                        <a14:backgroundMark x1="48340" y1="51465" x2="48730" y2="52441"/>
                        <a14:backgroundMark x1="51074" y1="51758" x2="51953" y2="53125"/>
                        <a14:backgroundMark x1="53711" y1="52832" x2="56055" y2="53516"/>
                        <a14:backgroundMark x1="56445" y1="54004" x2="56738" y2="54688"/>
                        <a14:backgroundMark x1="57227" y1="54590" x2="57227" y2="54980"/>
                        <a14:backgroundMark x1="52441" y1="53418" x2="53027" y2="53223"/>
                        <a14:backgroundMark x1="55371" y1="45215" x2="55078" y2="45605"/>
                        <a14:backgroundMark x1="55176" y1="44531" x2="55566" y2="44434"/>
                        <a14:backgroundMark x1="55664" y1="44336" x2="55762" y2="44824"/>
                        <a14:backgroundMark x1="53320" y1="53027" x2="52148" y2="53027"/>
                        <a14:backgroundMark x1="55762" y1="44141" x2="55078" y2="44531"/>
                        <a14:backgroundMark x1="54102" y1="43457" x2="53809" y2="43848"/>
                        <a14:backgroundMark x1="54395" y1="43750" x2="55078" y2="45117"/>
                        <a14:backgroundMark x1="54492" y1="43750" x2="54492" y2="43750"/>
                        <a14:backgroundMark x1="54395" y1="43652" x2="54199" y2="43750"/>
                        <a14:backgroundMark x1="51660" y1="42285" x2="51660" y2="42578"/>
                        <a14:backgroundMark x1="51660" y1="42871" x2="51465" y2="43457"/>
                        <a14:backgroundMark x1="51367" y1="44629" x2="51172" y2="45313"/>
                        <a14:backgroundMark x1="51172" y1="45801" x2="50977" y2="46777"/>
                        <a14:backgroundMark x1="51367" y1="47852" x2="51563" y2="48242"/>
                        <a14:backgroundMark x1="50195" y1="45215" x2="50586" y2="45508"/>
                        <a14:backgroundMark x1="53809" y1="49902" x2="53711" y2="50195"/>
                        <a14:backgroundMark x1="55273" y1="52051" x2="54980" y2="51758"/>
                        <a14:backgroundMark x1="55273" y1="50586" x2="55078" y2="50586"/>
                        <a14:backgroundMark x1="54297" y1="48633" x2="54102" y2="48926"/>
                        <a14:backgroundMark x1="57715" y1="64746" x2="58105" y2="64844"/>
                        <a14:backgroundMark x1="58594" y1="65039" x2="58203" y2="65137"/>
                        <a14:backgroundMark x1="58105" y1="65527" x2="58105" y2="65820"/>
                        <a14:backgroundMark x1="50072" y1="44665" x2="50293" y2="45020"/>
                        <a14:backgroundMark x1="61230" y1="58203" x2="60742" y2="58203"/>
                        <a14:backgroundMark x1="60254" y1="58398" x2="59375" y2="58984"/>
                        <a14:backgroundMark x1="59277" y1="58984" x2="58887" y2="59473"/>
                        <a14:backgroundMark x1="61230" y1="58301" x2="63770" y2="58398"/>
                        <a14:backgroundMark x1="62109" y1="58203" x2="61816" y2="58301"/>
                        <a14:backgroundMark x1="64063" y1="58398" x2="65527" y2="58594"/>
                        <a14:backgroundMark x1="65918" y1="58496" x2="65527" y2="58496"/>
                        <a14:backgroundMark x1="58008" y1="64941" x2="58008" y2="65234"/>
                        <a14:backgroundMark x1="58203" y1="65723" x2="58301" y2="66016"/>
                        <a14:backgroundMark x1="58203" y1="65527" x2="58203" y2="66016"/>
                        <a14:backgroundMark x1="58301" y1="65527" x2="58203" y2="65820"/>
                        <a14:backgroundMark x1="59570" y1="64648" x2="59375" y2="64844"/>
                        <a14:backgroundMark x1="59863" y1="64746" x2="59570" y2="64746"/>
                        <a14:backgroundMark x1="58398" y1="65625" x2="58301" y2="66016"/>
                        <a14:backgroundMark x1="58496" y1="66992" x2="57129" y2="66895"/>
                        <a14:backgroundMark x1="58496" y1="66797" x2="58301" y2="66797"/>
                        <a14:backgroundMark x1="58594" y1="68359" x2="56738" y2="68066"/>
                        <a14:backgroundMark x1="56836" y1="68457" x2="56445" y2="68457"/>
                        <a14:backgroundMark x1="56250" y1="70020" x2="56348" y2="70898"/>
                        <a14:backgroundMark x1="56055" y1="69824" x2="55664" y2="68945"/>
                        <a14:backgroundMark x1="55664" y1="68945" x2="56348" y2="69336"/>
                        <a14:backgroundMark x1="51367" y1="73340" x2="51172" y2="74316"/>
                        <a14:backgroundMark x1="52051" y1="73633" x2="51367" y2="74316"/>
                        <a14:backgroundMark x1="52344" y1="72852" x2="51172" y2="72168"/>
                        <a14:backgroundMark x1="52148" y1="72559" x2="52539" y2="73145"/>
                        <a14:backgroundMark x1="54199" y1="72168" x2="54199" y2="72168"/>
                        <a14:backgroundMark x1="54395" y1="72070" x2="54395" y2="72070"/>
                        <a14:backgroundMark x1="54492" y1="71875" x2="54004" y2="72266"/>
                        <a14:backgroundMark x1="51270" y1="74512" x2="48730" y2="76074"/>
                        <a14:backgroundMark x1="48535" y1="76172" x2="48535" y2="76563"/>
                        <a14:backgroundMark x1="48730" y1="75977" x2="48535" y2="76367"/>
                        <a14:backgroundMark x1="48438" y1="76270" x2="48438" y2="76563"/>
                        <a14:backgroundMark x1="48633" y1="76172" x2="48242" y2="76270"/>
                        <a14:backgroundMark x1="48340" y1="76660" x2="48340" y2="76660"/>
                        <a14:backgroundMark x1="48145" y1="76660" x2="48145" y2="76660"/>
                        <a14:backgroundMark x1="48730" y1="76563" x2="48730" y2="76563"/>
                        <a14:backgroundMark x1="48633" y1="76465" x2="48633" y2="76465"/>
                        <a14:backgroundMark x1="45020" y1="79980" x2="41504" y2="83301"/>
                        <a14:backgroundMark x1="44824" y1="79297" x2="45215" y2="79980"/>
                        <a14:backgroundMark x1="45410" y1="79004" x2="45703" y2="79688"/>
                        <a14:backgroundMark x1="46191" y1="78809" x2="45801" y2="78809"/>
                        <a14:backgroundMark x1="45410" y1="78320" x2="45996" y2="79004"/>
                        <a14:backgroundMark x1="41992" y1="83691" x2="38672" y2="85938"/>
                        <a14:backgroundMark x1="38672" y1="86133" x2="37988" y2="87207"/>
                        <a14:backgroundMark x1="40527" y1="88965" x2="42480" y2="88574"/>
                        <a14:backgroundMark x1="41113" y1="89063" x2="40820" y2="89355"/>
                        <a14:backgroundMark x1="39355" y1="87402" x2="40527" y2="88867"/>
                        <a14:backgroundMark x1="40723" y1="89063" x2="41016" y2="89258"/>
                        <a14:backgroundMark x1="41113" y1="89355" x2="41504" y2="89063"/>
                        <a14:backgroundMark x1="50000" y1="44336" x2="50000" y2="44336"/>
                        <a14:backgroundMark x1="50000" y1="44336" x2="50000" y2="44336"/>
                      </a14:backgroundRemoval>
                    </a14:imgEffect>
                  </a14:imgLayer>
                </a14:imgProps>
              </a:ext>
              <a:ext uri="{28A0092B-C50C-407E-A947-70E740481C1C}">
                <a14:useLocalDpi xmlns:a14="http://schemas.microsoft.com/office/drawing/2010/main" val="0"/>
              </a:ext>
            </a:extLst>
          </a:blip>
          <a:stretch>
            <a:fillRect/>
          </a:stretch>
        </p:blipFill>
        <p:spPr>
          <a:xfrm>
            <a:off x="3279663" y="2661377"/>
            <a:ext cx="132908" cy="105063"/>
          </a:xfrm>
          <a:prstGeom prst="rect">
            <a:avLst/>
          </a:prstGeom>
          <a:effectLst>
            <a:glow rad="101600">
              <a:srgbClr val="FEFFFF"/>
            </a:glow>
          </a:effectLst>
        </p:spPr>
      </p:pic>
      <p:pic>
        <p:nvPicPr>
          <p:cNvPr id="24" name="Picture 23" descr="A map of the state of florida&#10;&#10;AI-generated content may be incorrect.">
            <a:extLst>
              <a:ext uri="{FF2B5EF4-FFF2-40B4-BE49-F238E27FC236}">
                <a16:creationId xmlns:a16="http://schemas.microsoft.com/office/drawing/2014/main" id="{AFCB382C-1D73-2157-A325-0DDE63B0FB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2392" y="1883157"/>
            <a:ext cx="4218035" cy="4218035"/>
          </a:xfrm>
          <a:prstGeom prst="rect">
            <a:avLst/>
          </a:prstGeom>
          <a:effectLst>
            <a:glow rad="101600">
              <a:srgbClr val="FFFFFF"/>
            </a:glow>
          </a:effectLst>
        </p:spPr>
      </p:pic>
      <p:sp>
        <p:nvSpPr>
          <p:cNvPr id="37" name="TextBox 36">
            <a:extLst>
              <a:ext uri="{FF2B5EF4-FFF2-40B4-BE49-F238E27FC236}">
                <a16:creationId xmlns:a16="http://schemas.microsoft.com/office/drawing/2014/main" id="{7A5488A2-D995-E146-37FE-26314E3130D7}"/>
              </a:ext>
            </a:extLst>
          </p:cNvPr>
          <p:cNvSpPr txBox="1"/>
          <p:nvPr/>
        </p:nvSpPr>
        <p:spPr>
          <a:xfrm>
            <a:off x="533140" y="5078490"/>
            <a:ext cx="5208004" cy="338554"/>
          </a:xfrm>
          <a:prstGeom prst="rect">
            <a:avLst/>
          </a:prstGeom>
          <a:noFill/>
        </p:spPr>
        <p:txBody>
          <a:bodyPr wrap="square" lIns="91440" tIns="45720" rIns="91440" bIns="45720" rtlCol="0" anchor="t">
            <a:spAutoFit/>
          </a:bodyPr>
          <a:lstStyle/>
          <a:p>
            <a:r>
              <a:rPr lang="en-US" sz="1600" b="1">
                <a:solidFill>
                  <a:schemeClr val="bg1"/>
                </a:solidFill>
                <a:latin typeface="Times New Roman"/>
                <a:cs typeface="Times New Roman"/>
              </a:rPr>
              <a:t>	</a:t>
            </a:r>
            <a:endParaRPr lang="en-US" sz="1200">
              <a:solidFill>
                <a:schemeClr val="bg1"/>
              </a:solidFill>
              <a:latin typeface="Times New Roman" panose="02020603050405020304" pitchFamily="18" charset="0"/>
              <a:cs typeface="Times New Roman" panose="02020603050405020304" pitchFamily="18" charset="0"/>
            </a:endParaRPr>
          </a:p>
        </p:txBody>
      </p:sp>
      <p:sp>
        <p:nvSpPr>
          <p:cNvPr id="21" name="Rectangle: Rounded Corners 19">
            <a:extLst>
              <a:ext uri="{FF2B5EF4-FFF2-40B4-BE49-F238E27FC236}">
                <a16:creationId xmlns:a16="http://schemas.microsoft.com/office/drawing/2014/main" id="{00B559FB-7168-1C77-89FB-8D2AB40D3DC6}"/>
              </a:ext>
            </a:extLst>
          </p:cNvPr>
          <p:cNvSpPr/>
          <p:nvPr/>
        </p:nvSpPr>
        <p:spPr>
          <a:xfrm>
            <a:off x="5379422" y="1846921"/>
            <a:ext cx="6390218" cy="4437154"/>
          </a:xfrm>
          <a:prstGeom prst="roundRect">
            <a:avLst/>
          </a:prstGeom>
          <a:solidFill>
            <a:srgbClr val="4E95D9">
              <a:alpha val="67000"/>
            </a:srgb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27" name="Manual Input 2">
            <a:extLst>
              <a:ext uri="{FF2B5EF4-FFF2-40B4-BE49-F238E27FC236}">
                <a16:creationId xmlns:a16="http://schemas.microsoft.com/office/drawing/2014/main" id="{9E90AEB3-F850-C9E3-0BDD-25106F2A575A}"/>
              </a:ext>
            </a:extLst>
          </p:cNvPr>
          <p:cNvSpPr/>
          <p:nvPr/>
        </p:nvSpPr>
        <p:spPr>
          <a:xfrm rot="16200000" flipV="1">
            <a:off x="7316773" y="-164736"/>
            <a:ext cx="571117" cy="4429681"/>
          </a:xfrm>
          <a:prstGeom prst="flowChartManualInput">
            <a:avLst/>
          </a:prstGeom>
          <a:solidFill>
            <a:srgbClr val="4E95D9"/>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8" name="Oval 37">
            <a:extLst>
              <a:ext uri="{FF2B5EF4-FFF2-40B4-BE49-F238E27FC236}">
                <a16:creationId xmlns:a16="http://schemas.microsoft.com/office/drawing/2014/main" id="{3F14D53B-6DDA-9466-65BC-F29E54EE0E00}"/>
              </a:ext>
            </a:extLst>
          </p:cNvPr>
          <p:cNvSpPr/>
          <p:nvPr/>
        </p:nvSpPr>
        <p:spPr>
          <a:xfrm>
            <a:off x="5131816" y="1616043"/>
            <a:ext cx="913307" cy="889285"/>
          </a:xfrm>
          <a:prstGeom prst="ellipse">
            <a:avLst/>
          </a:prstGeom>
          <a:solidFill>
            <a:srgbClr val="4E95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19">
            <a:extLst>
              <a:ext uri="{FF2B5EF4-FFF2-40B4-BE49-F238E27FC236}">
                <a16:creationId xmlns:a16="http://schemas.microsoft.com/office/drawing/2014/main" id="{4CC097D7-EA9A-DD56-9EB7-94D89210768F}"/>
              </a:ext>
            </a:extLst>
          </p:cNvPr>
          <p:cNvSpPr txBox="1"/>
          <p:nvPr/>
        </p:nvSpPr>
        <p:spPr>
          <a:xfrm>
            <a:off x="5660526" y="1740539"/>
            <a:ext cx="2639717" cy="584775"/>
          </a:xfrm>
          <a:custGeom>
            <a:avLst/>
            <a:gdLst>
              <a:gd name="connsiteX0" fmla="*/ 0 w 4369153"/>
              <a:gd name="connsiteY0" fmla="*/ 0 h 461665"/>
              <a:gd name="connsiteX1" fmla="*/ 4369153 w 4369153"/>
              <a:gd name="connsiteY1" fmla="*/ 0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65315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16330 h 461665"/>
              <a:gd name="connsiteX2" fmla="*/ 4369153 w 4369153"/>
              <a:gd name="connsiteY2" fmla="*/ 461665 h 461665"/>
              <a:gd name="connsiteX3" fmla="*/ 0 w 4369153"/>
              <a:gd name="connsiteY3" fmla="*/ 461665 h 461665"/>
              <a:gd name="connsiteX4" fmla="*/ 0 w 436915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9153" h="461665">
                <a:moveTo>
                  <a:pt x="0" y="0"/>
                </a:moveTo>
                <a:lnTo>
                  <a:pt x="4320167" y="16330"/>
                </a:lnTo>
                <a:lnTo>
                  <a:pt x="4369153" y="461665"/>
                </a:lnTo>
                <a:lnTo>
                  <a:pt x="0" y="461665"/>
                </a:lnTo>
                <a:lnTo>
                  <a:pt x="0" y="0"/>
                </a:lnTo>
                <a:close/>
              </a:path>
            </a:pathLst>
          </a:cu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i="1">
                <a:solidFill>
                  <a:schemeClr val="bg1"/>
                </a:solidFill>
                <a:latin typeface="Montserrat" panose="00000500000000000000" pitchFamily="2" charset="0"/>
                <a:cs typeface="Times New Roman" panose="02020603050405020304" pitchFamily="18" charset="0"/>
              </a:rPr>
              <a:t>Florida</a:t>
            </a:r>
            <a:endParaRPr lang="en-US" sz="3200">
              <a:solidFill>
                <a:schemeClr val="bg1"/>
              </a:solidFill>
              <a:latin typeface="Montserrat" panose="00000500000000000000" pitchFamily="2" charset="0"/>
              <a:cs typeface="Times New Roman" panose="02020603050405020304" pitchFamily="18" charset="0"/>
            </a:endParaRPr>
          </a:p>
        </p:txBody>
      </p:sp>
      <p:pic>
        <p:nvPicPr>
          <p:cNvPr id="40" name="Graphic 39" descr="Map with pin with solid fill">
            <a:extLst>
              <a:ext uri="{FF2B5EF4-FFF2-40B4-BE49-F238E27FC236}">
                <a16:creationId xmlns:a16="http://schemas.microsoft.com/office/drawing/2014/main" id="{6204C9C2-11FC-9C1D-DAA6-695540C27FD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74492" y="1721474"/>
            <a:ext cx="627953" cy="627953"/>
          </a:xfrm>
          <a:prstGeom prst="rect">
            <a:avLst/>
          </a:prstGeom>
        </p:spPr>
      </p:pic>
      <p:sp>
        <p:nvSpPr>
          <p:cNvPr id="41" name="TextBox 40">
            <a:extLst>
              <a:ext uri="{FF2B5EF4-FFF2-40B4-BE49-F238E27FC236}">
                <a16:creationId xmlns:a16="http://schemas.microsoft.com/office/drawing/2014/main" id="{945874D9-F906-D535-6A7B-4CB79827D998}"/>
              </a:ext>
            </a:extLst>
          </p:cNvPr>
          <p:cNvSpPr txBox="1"/>
          <p:nvPr/>
        </p:nvSpPr>
        <p:spPr>
          <a:xfrm>
            <a:off x="7905186" y="2556179"/>
            <a:ext cx="3969384" cy="1169551"/>
          </a:xfrm>
          <a:prstGeom prst="rect">
            <a:avLst/>
          </a:prstGeom>
          <a:noFill/>
        </p:spPr>
        <p:txBody>
          <a:bodyPr wrap="square" lIns="91440" tIns="45720" rIns="91440" bIns="45720" rtlCol="0" anchor="t">
            <a:spAutoFit/>
          </a:bodyPr>
          <a:lstStyle/>
          <a:p>
            <a:r>
              <a:rPr lang="en-US" sz="1400" b="1">
                <a:solidFill>
                  <a:schemeClr val="bg1"/>
                </a:solidFill>
                <a:latin typeface="Montserrat" panose="00000500000000000000" pitchFamily="2" charset="0"/>
                <a:cs typeface="Times New Roman"/>
              </a:rPr>
              <a:t>Florida is the 3</a:t>
            </a:r>
            <a:r>
              <a:rPr lang="en-US" sz="1400" b="1" baseline="30000">
                <a:solidFill>
                  <a:schemeClr val="bg1"/>
                </a:solidFill>
                <a:latin typeface="Montserrat" panose="00000500000000000000" pitchFamily="2" charset="0"/>
                <a:cs typeface="Times New Roman"/>
              </a:rPr>
              <a:t>rd</a:t>
            </a:r>
            <a:r>
              <a:rPr lang="en-US" sz="1400" b="1">
                <a:solidFill>
                  <a:schemeClr val="bg1"/>
                </a:solidFill>
                <a:latin typeface="Montserrat" panose="00000500000000000000" pitchFamily="2" charset="0"/>
                <a:cs typeface="Times New Roman"/>
              </a:rPr>
              <a:t> most populous U.S. state and continues to grow rapidly, attracting both residents and business</a:t>
            </a:r>
          </a:p>
          <a:p>
            <a:endParaRPr lang="en-US" sz="1400" b="1">
              <a:solidFill>
                <a:schemeClr val="bg1"/>
              </a:solidFill>
              <a:latin typeface="Montserrat" panose="00000500000000000000" pitchFamily="2" charset="0"/>
              <a:cs typeface="Times New Roman"/>
            </a:endParaRPr>
          </a:p>
          <a:p>
            <a:endParaRPr lang="en-US" sz="1400" b="1">
              <a:solidFill>
                <a:schemeClr val="bg1"/>
              </a:solidFill>
              <a:latin typeface="Montserrat" panose="00000500000000000000" pitchFamily="2" charset="0"/>
              <a:cs typeface="Times New Roman"/>
            </a:endParaRPr>
          </a:p>
        </p:txBody>
      </p:sp>
      <p:sp>
        <p:nvSpPr>
          <p:cNvPr id="42" name="TextBox 41">
            <a:extLst>
              <a:ext uri="{FF2B5EF4-FFF2-40B4-BE49-F238E27FC236}">
                <a16:creationId xmlns:a16="http://schemas.microsoft.com/office/drawing/2014/main" id="{CD12BB1C-7319-05A5-2FDF-AE0B787F7697}"/>
              </a:ext>
            </a:extLst>
          </p:cNvPr>
          <p:cNvSpPr txBox="1"/>
          <p:nvPr/>
        </p:nvSpPr>
        <p:spPr>
          <a:xfrm>
            <a:off x="6103437" y="2479496"/>
            <a:ext cx="1513171" cy="861774"/>
          </a:xfrm>
          <a:prstGeom prst="rect">
            <a:avLst/>
          </a:prstGeom>
          <a:noFill/>
          <a:effectLst>
            <a:glow rad="1797509">
              <a:schemeClr val="bg1"/>
            </a:glow>
          </a:effectLst>
        </p:spPr>
        <p:txBody>
          <a:bodyPr wrap="square" lIns="91440" tIns="45720" rIns="91440" bIns="45720" rtlCol="0" anchor="t">
            <a:spAutoFit/>
          </a:bodyPr>
          <a:lstStyle/>
          <a:p>
            <a:r>
              <a:rPr lang="en-US" sz="5000" b="1">
                <a:solidFill>
                  <a:schemeClr val="bg1"/>
                </a:solidFill>
                <a:effectLst>
                  <a:glow rad="228600">
                    <a:srgbClr val="4E95D9">
                      <a:alpha val="40000"/>
                    </a:srgbClr>
                  </a:glow>
                </a:effectLst>
                <a:latin typeface="Montserrat" panose="00000500000000000000" pitchFamily="2" charset="0"/>
                <a:cs typeface="Times New Roman"/>
              </a:rPr>
              <a:t>3rd</a:t>
            </a:r>
            <a:endParaRPr lang="en-US" sz="5000">
              <a:solidFill>
                <a:schemeClr val="bg1"/>
              </a:solidFill>
              <a:effectLst>
                <a:glow rad="228600">
                  <a:srgbClr val="4E95D9">
                    <a:alpha val="40000"/>
                  </a:srgbClr>
                </a:glow>
              </a:effectLst>
              <a:latin typeface="Montserrat" panose="00000500000000000000" pitchFamily="2" charset="0"/>
              <a:cs typeface="Times New Roman" panose="02020603050405020304" pitchFamily="18" charset="0"/>
            </a:endParaRPr>
          </a:p>
        </p:txBody>
      </p:sp>
      <p:sp>
        <p:nvSpPr>
          <p:cNvPr id="43" name="TextBox 42">
            <a:extLst>
              <a:ext uri="{FF2B5EF4-FFF2-40B4-BE49-F238E27FC236}">
                <a16:creationId xmlns:a16="http://schemas.microsoft.com/office/drawing/2014/main" id="{043E7EE0-62D6-9770-9AD0-49364B283882}"/>
              </a:ext>
            </a:extLst>
          </p:cNvPr>
          <p:cNvSpPr txBox="1"/>
          <p:nvPr/>
        </p:nvSpPr>
        <p:spPr>
          <a:xfrm>
            <a:off x="7914734" y="4231462"/>
            <a:ext cx="3804876" cy="954107"/>
          </a:xfrm>
          <a:prstGeom prst="rect">
            <a:avLst/>
          </a:prstGeom>
          <a:noFill/>
        </p:spPr>
        <p:txBody>
          <a:bodyPr wrap="square" lIns="91440" tIns="45720" rIns="91440" bIns="45720" rtlCol="0" anchor="t">
            <a:spAutoFit/>
          </a:bodyPr>
          <a:lstStyle/>
          <a:p>
            <a:r>
              <a:rPr lang="en-US" sz="1400" b="1">
                <a:solidFill>
                  <a:schemeClr val="bg1"/>
                </a:solidFill>
                <a:latin typeface="Montserrat" panose="00000500000000000000" pitchFamily="2" charset="0"/>
                <a:cs typeface="Times New Roman"/>
              </a:rPr>
              <a:t>The median household income is $73,000, showing continued wage growth and above average discretionary spending power</a:t>
            </a:r>
            <a:endParaRPr lang="en-US" sz="1400">
              <a:solidFill>
                <a:schemeClr val="bg1"/>
              </a:solidFill>
              <a:latin typeface="Montserrat" panose="00000500000000000000" pitchFamily="2" charset="0"/>
              <a:cs typeface="Times New Roman" panose="02020603050405020304" pitchFamily="18" charset="0"/>
            </a:endParaRPr>
          </a:p>
        </p:txBody>
      </p:sp>
      <p:sp>
        <p:nvSpPr>
          <p:cNvPr id="44" name="TextBox 43">
            <a:extLst>
              <a:ext uri="{FF2B5EF4-FFF2-40B4-BE49-F238E27FC236}">
                <a16:creationId xmlns:a16="http://schemas.microsoft.com/office/drawing/2014/main" id="{E601B167-C016-B135-8851-243B332C556B}"/>
              </a:ext>
            </a:extLst>
          </p:cNvPr>
          <p:cNvSpPr txBox="1"/>
          <p:nvPr/>
        </p:nvSpPr>
        <p:spPr>
          <a:xfrm>
            <a:off x="5789436" y="4231462"/>
            <a:ext cx="2061528" cy="861774"/>
          </a:xfrm>
          <a:prstGeom prst="rect">
            <a:avLst/>
          </a:prstGeom>
          <a:noFill/>
          <a:effectLst>
            <a:glow rad="1797509">
              <a:schemeClr val="bg1"/>
            </a:glow>
          </a:effectLst>
        </p:spPr>
        <p:txBody>
          <a:bodyPr wrap="square" lIns="91440" tIns="45720" rIns="91440" bIns="45720" rtlCol="0" anchor="t">
            <a:spAutoFit/>
          </a:bodyPr>
          <a:lstStyle/>
          <a:p>
            <a:r>
              <a:rPr lang="en-US" sz="5000" b="1">
                <a:solidFill>
                  <a:schemeClr val="bg1"/>
                </a:solidFill>
                <a:effectLst>
                  <a:glow rad="228600">
                    <a:srgbClr val="4E95D9">
                      <a:alpha val="40000"/>
                    </a:srgbClr>
                  </a:glow>
                </a:effectLst>
                <a:latin typeface="Montserrat" panose="00000500000000000000" pitchFamily="2" charset="0"/>
                <a:cs typeface="Times New Roman"/>
              </a:rPr>
              <a:t>$73K</a:t>
            </a:r>
            <a:endParaRPr lang="en-US" sz="5000">
              <a:solidFill>
                <a:schemeClr val="bg1"/>
              </a:solidFill>
              <a:effectLst>
                <a:glow rad="228600">
                  <a:srgbClr val="4E95D9">
                    <a:alpha val="40000"/>
                  </a:srgbClr>
                </a:glow>
              </a:effectLst>
              <a:latin typeface="Montserrat" panose="00000500000000000000" pitchFamily="2" charset="0"/>
              <a:cs typeface="Times New Roman" panose="02020603050405020304" pitchFamily="18" charset="0"/>
            </a:endParaRPr>
          </a:p>
        </p:txBody>
      </p:sp>
      <p:sp>
        <p:nvSpPr>
          <p:cNvPr id="45" name="TextBox 44">
            <a:extLst>
              <a:ext uri="{FF2B5EF4-FFF2-40B4-BE49-F238E27FC236}">
                <a16:creationId xmlns:a16="http://schemas.microsoft.com/office/drawing/2014/main" id="{3B2B381F-3A69-F5D0-FFB7-6957AE23E8CD}"/>
              </a:ext>
            </a:extLst>
          </p:cNvPr>
          <p:cNvSpPr txBox="1"/>
          <p:nvPr/>
        </p:nvSpPr>
        <p:spPr>
          <a:xfrm>
            <a:off x="6517888" y="5247767"/>
            <a:ext cx="604623" cy="861774"/>
          </a:xfrm>
          <a:prstGeom prst="rect">
            <a:avLst/>
          </a:prstGeom>
          <a:noFill/>
          <a:effectLst>
            <a:glow rad="1797509">
              <a:schemeClr val="bg1"/>
            </a:glow>
          </a:effectLst>
        </p:spPr>
        <p:txBody>
          <a:bodyPr wrap="square" lIns="91440" tIns="45720" rIns="91440" bIns="45720" rtlCol="0" anchor="t">
            <a:spAutoFit/>
          </a:bodyPr>
          <a:lstStyle/>
          <a:p>
            <a:r>
              <a:rPr lang="en-US" sz="5000" b="1">
                <a:solidFill>
                  <a:schemeClr val="bg1"/>
                </a:solidFill>
                <a:effectLst>
                  <a:glow rad="228600">
                    <a:srgbClr val="4E95D9">
                      <a:alpha val="40000"/>
                    </a:srgbClr>
                  </a:glow>
                </a:effectLst>
                <a:latin typeface="Montserrat" panose="00000500000000000000" pitchFamily="2" charset="0"/>
                <a:cs typeface="Times New Roman"/>
              </a:rPr>
              <a:t>0</a:t>
            </a:r>
            <a:endParaRPr lang="en-US" sz="5000">
              <a:solidFill>
                <a:schemeClr val="bg1"/>
              </a:solidFill>
              <a:effectLst>
                <a:glow rad="228600">
                  <a:srgbClr val="4E95D9">
                    <a:alpha val="40000"/>
                  </a:srgbClr>
                </a:glow>
              </a:effectLst>
              <a:latin typeface="Montserrat" panose="00000500000000000000" pitchFamily="2" charset="0"/>
              <a:cs typeface="Times New Roman" panose="02020603050405020304" pitchFamily="18" charset="0"/>
            </a:endParaRPr>
          </a:p>
        </p:txBody>
      </p:sp>
      <p:sp>
        <p:nvSpPr>
          <p:cNvPr id="46" name="TextBox 45">
            <a:extLst>
              <a:ext uri="{FF2B5EF4-FFF2-40B4-BE49-F238E27FC236}">
                <a16:creationId xmlns:a16="http://schemas.microsoft.com/office/drawing/2014/main" id="{DCDB6069-BD5F-A03F-B478-A41B496427F0}"/>
              </a:ext>
            </a:extLst>
          </p:cNvPr>
          <p:cNvSpPr txBox="1"/>
          <p:nvPr/>
        </p:nvSpPr>
        <p:spPr>
          <a:xfrm>
            <a:off x="7914734" y="5226757"/>
            <a:ext cx="3853863" cy="954107"/>
          </a:xfrm>
          <a:prstGeom prst="rect">
            <a:avLst/>
          </a:prstGeom>
          <a:noFill/>
        </p:spPr>
        <p:txBody>
          <a:bodyPr wrap="square" lIns="91440" tIns="45720" rIns="91440" bIns="45720" rtlCol="0" anchor="t">
            <a:spAutoFit/>
          </a:bodyPr>
          <a:lstStyle/>
          <a:p>
            <a:r>
              <a:rPr lang="en-US" sz="1400" b="1">
                <a:solidFill>
                  <a:schemeClr val="bg1"/>
                </a:solidFill>
                <a:latin typeface="Montserrat" panose="00000500000000000000" pitchFamily="2" charset="0"/>
                <a:cs typeface="Times New Roman"/>
              </a:rPr>
              <a:t>With no state income tax, steady job growth, and pro-development regulations, Florida encourages retail investment and asset redevelopment</a:t>
            </a:r>
          </a:p>
        </p:txBody>
      </p:sp>
      <p:sp>
        <p:nvSpPr>
          <p:cNvPr id="47" name="TextBox 46">
            <a:extLst>
              <a:ext uri="{FF2B5EF4-FFF2-40B4-BE49-F238E27FC236}">
                <a16:creationId xmlns:a16="http://schemas.microsoft.com/office/drawing/2014/main" id="{BED16AFA-B72D-8E13-8610-00C0E81F0AB3}"/>
              </a:ext>
            </a:extLst>
          </p:cNvPr>
          <p:cNvSpPr txBox="1"/>
          <p:nvPr/>
        </p:nvSpPr>
        <p:spPr>
          <a:xfrm>
            <a:off x="5615612" y="3315437"/>
            <a:ext cx="2488823" cy="861774"/>
          </a:xfrm>
          <a:prstGeom prst="rect">
            <a:avLst/>
          </a:prstGeom>
          <a:noFill/>
          <a:effectLst>
            <a:glow rad="1797509">
              <a:schemeClr val="bg1"/>
            </a:glow>
          </a:effectLst>
        </p:spPr>
        <p:txBody>
          <a:bodyPr wrap="square" lIns="91440" tIns="45720" rIns="91440" bIns="45720" rtlCol="0" anchor="t">
            <a:spAutoFit/>
          </a:bodyPr>
          <a:lstStyle/>
          <a:p>
            <a:r>
              <a:rPr lang="en-US" sz="5000" b="1">
                <a:solidFill>
                  <a:schemeClr val="bg1"/>
                </a:solidFill>
                <a:effectLst>
                  <a:glow rad="228600">
                    <a:srgbClr val="4E95D9">
                      <a:alpha val="40000"/>
                    </a:srgbClr>
                  </a:glow>
                </a:effectLst>
                <a:latin typeface="Montserrat" panose="00000500000000000000" pitchFamily="2" charset="0"/>
                <a:cs typeface="Times New Roman"/>
              </a:rPr>
              <a:t>$250B</a:t>
            </a:r>
            <a:endParaRPr lang="en-US" sz="5000">
              <a:solidFill>
                <a:schemeClr val="bg1"/>
              </a:solidFill>
              <a:effectLst>
                <a:glow rad="228600">
                  <a:srgbClr val="4E95D9">
                    <a:alpha val="40000"/>
                  </a:srgbClr>
                </a:glow>
              </a:effectLst>
              <a:latin typeface="Montserrat" panose="00000500000000000000" pitchFamily="2" charset="0"/>
              <a:cs typeface="Times New Roman" panose="02020603050405020304" pitchFamily="18" charset="0"/>
            </a:endParaRPr>
          </a:p>
        </p:txBody>
      </p:sp>
      <p:sp>
        <p:nvSpPr>
          <p:cNvPr id="49" name="TextBox 48">
            <a:extLst>
              <a:ext uri="{FF2B5EF4-FFF2-40B4-BE49-F238E27FC236}">
                <a16:creationId xmlns:a16="http://schemas.microsoft.com/office/drawing/2014/main" id="{8AE06922-404C-0DCA-CCB6-2D827AC5A958}"/>
              </a:ext>
            </a:extLst>
          </p:cNvPr>
          <p:cNvSpPr txBox="1"/>
          <p:nvPr/>
        </p:nvSpPr>
        <p:spPr>
          <a:xfrm>
            <a:off x="7909280" y="3403355"/>
            <a:ext cx="401218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Montserrat" panose="00000500000000000000" pitchFamily="2" charset="0"/>
                <a:ea typeface="+mn-ea"/>
                <a:cs typeface="Times New Roman"/>
              </a:rPr>
              <a:t>Florida's retail sales exceed $250 billion annually, supported by the tourism, a growing middle class, and spending </a:t>
            </a:r>
            <a:endParaRPr kumimoji="0" lang="en-US" sz="1400" b="0" i="0" u="none" strike="noStrike" kern="1200" cap="none" spc="0" normalizeH="0" baseline="0" noProof="0">
              <a:ln>
                <a:noFill/>
              </a:ln>
              <a:solidFill>
                <a:prstClr val="white"/>
              </a:solidFill>
              <a:effectLst/>
              <a:uLnTx/>
              <a:uFillTx/>
              <a:latin typeface="Montserrat" panose="00000500000000000000" pitchFamily="2" charset="0"/>
              <a:ea typeface="+mn-ea"/>
              <a:cs typeface="Times New Roman" panose="02020603050405020304" pitchFamily="18" charset="0"/>
            </a:endParaRPr>
          </a:p>
        </p:txBody>
      </p:sp>
    </p:spTree>
    <p:extLst>
      <p:ext uri="{BB962C8B-B14F-4D97-AF65-F5344CB8AC3E}">
        <p14:creationId xmlns:p14="http://schemas.microsoft.com/office/powerpoint/2010/main" val="2113473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0FACF-B43E-4A1A-BC5B-B297E60F17B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3C278FF1-5AA4-07F9-DAAB-572228C27E36}"/>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D63BCB-3A20-2431-4BAB-04E19E901A84}"/>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Market Research</a:t>
            </a:r>
          </a:p>
        </p:txBody>
      </p:sp>
      <p:cxnSp>
        <p:nvCxnSpPr>
          <p:cNvPr id="6" name="Straight Connector 5">
            <a:extLst>
              <a:ext uri="{FF2B5EF4-FFF2-40B4-BE49-F238E27FC236}">
                <a16:creationId xmlns:a16="http://schemas.microsoft.com/office/drawing/2014/main" id="{19EB91C4-BFC2-2737-B219-A156CB7E4B02}"/>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858C7A6C-D27B-7CCB-1C48-DC2C551BDBB3}"/>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a:rPr>
              <a:t>Demographics | City</a:t>
            </a:r>
            <a:endParaRPr lang="en-US" sz="2800">
              <a:solidFill>
                <a:schemeClr val="bg1"/>
              </a:solidFill>
              <a:latin typeface="Montserrat" panose="00000500000000000000" pitchFamily="2" charset="0"/>
            </a:endParaRPr>
          </a:p>
        </p:txBody>
      </p:sp>
      <p:grpSp>
        <p:nvGrpSpPr>
          <p:cNvPr id="10" name="Group 9">
            <a:extLst>
              <a:ext uri="{FF2B5EF4-FFF2-40B4-BE49-F238E27FC236}">
                <a16:creationId xmlns:a16="http://schemas.microsoft.com/office/drawing/2014/main" id="{A0E14659-43B4-0246-B068-7DC9DDD636E7}"/>
              </a:ext>
            </a:extLst>
          </p:cNvPr>
          <p:cNvGrpSpPr/>
          <p:nvPr/>
        </p:nvGrpSpPr>
        <p:grpSpPr>
          <a:xfrm>
            <a:off x="9913790" y="395831"/>
            <a:ext cx="3254648" cy="1272203"/>
            <a:chOff x="9913790" y="395831"/>
            <a:chExt cx="3254648" cy="1272203"/>
          </a:xfrm>
        </p:grpSpPr>
        <p:grpSp>
          <p:nvGrpSpPr>
            <p:cNvPr id="3" name="Group 2">
              <a:extLst>
                <a:ext uri="{FF2B5EF4-FFF2-40B4-BE49-F238E27FC236}">
                  <a16:creationId xmlns:a16="http://schemas.microsoft.com/office/drawing/2014/main" id="{BB3A3856-258B-9745-BF5E-66840A191DAB}"/>
                </a:ext>
              </a:extLst>
            </p:cNvPr>
            <p:cNvGrpSpPr/>
            <p:nvPr/>
          </p:nvGrpSpPr>
          <p:grpSpPr>
            <a:xfrm>
              <a:off x="9913790" y="395831"/>
              <a:ext cx="3254648" cy="1272203"/>
              <a:chOff x="9913790" y="395831"/>
              <a:chExt cx="3254648" cy="1272203"/>
            </a:xfrm>
          </p:grpSpPr>
          <p:sp>
            <p:nvSpPr>
              <p:cNvPr id="5" name="Flowchart: Data 11">
                <a:extLst>
                  <a:ext uri="{FF2B5EF4-FFF2-40B4-BE49-F238E27FC236}">
                    <a16:creationId xmlns:a16="http://schemas.microsoft.com/office/drawing/2014/main" id="{3971E28D-8A34-2E58-ADAA-242125BBBBFE}"/>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Data 14">
                <a:extLst>
                  <a:ext uri="{FF2B5EF4-FFF2-40B4-BE49-F238E27FC236}">
                    <a16:creationId xmlns:a16="http://schemas.microsoft.com/office/drawing/2014/main" id="{C797DA6B-5178-487D-4A95-02AD49A08A37}"/>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white buffalo and city skyline&#10;&#10;AI-generated content may be incorrect.">
              <a:extLst>
                <a:ext uri="{FF2B5EF4-FFF2-40B4-BE49-F238E27FC236}">
                  <a16:creationId xmlns:a16="http://schemas.microsoft.com/office/drawing/2014/main" id="{AA98E3FE-BF90-AE9E-B246-2892A04E1F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4CD32077-9E86-D20E-1E90-6BED8850B0AC}"/>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B7750DE9-C1FD-840A-48F4-9CC5113C849E}"/>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7</a:t>
            </a:fld>
            <a:endParaRPr lang="en-US"/>
          </a:p>
        </p:txBody>
      </p:sp>
      <p:sp>
        <p:nvSpPr>
          <p:cNvPr id="37" name="TextBox 36">
            <a:extLst>
              <a:ext uri="{FF2B5EF4-FFF2-40B4-BE49-F238E27FC236}">
                <a16:creationId xmlns:a16="http://schemas.microsoft.com/office/drawing/2014/main" id="{7A5488A2-D995-E146-37FE-26314E3130D7}"/>
              </a:ext>
            </a:extLst>
          </p:cNvPr>
          <p:cNvSpPr txBox="1"/>
          <p:nvPr/>
        </p:nvSpPr>
        <p:spPr>
          <a:xfrm>
            <a:off x="742115" y="5155320"/>
            <a:ext cx="5208004" cy="338554"/>
          </a:xfrm>
          <a:prstGeom prst="rect">
            <a:avLst/>
          </a:prstGeom>
          <a:noFill/>
        </p:spPr>
        <p:txBody>
          <a:bodyPr wrap="square" lIns="91440" tIns="45720" rIns="91440" bIns="45720" rtlCol="0" anchor="t">
            <a:spAutoFit/>
          </a:bodyPr>
          <a:lstStyle/>
          <a:p>
            <a:r>
              <a:rPr lang="en-US" sz="1600" b="1">
                <a:solidFill>
                  <a:schemeClr val="bg1"/>
                </a:solidFill>
                <a:latin typeface="Times New Roman"/>
                <a:cs typeface="Times New Roman"/>
              </a:rPr>
              <a:t>	</a:t>
            </a:r>
            <a:endParaRPr lang="en-US" sz="1200">
              <a:solidFill>
                <a:schemeClr val="bg1"/>
              </a:solidFill>
              <a:latin typeface="Times New Roman" panose="02020603050405020304" pitchFamily="18" charset="0"/>
              <a:cs typeface="Times New Roman" panose="02020603050405020304" pitchFamily="18" charset="0"/>
            </a:endParaRPr>
          </a:p>
        </p:txBody>
      </p:sp>
      <p:pic>
        <p:nvPicPr>
          <p:cNvPr id="4" name="Picture 3" descr="A blue and green map&#10;&#10;AI-generated content may be incorrect.">
            <a:extLst>
              <a:ext uri="{FF2B5EF4-FFF2-40B4-BE49-F238E27FC236}">
                <a16:creationId xmlns:a16="http://schemas.microsoft.com/office/drawing/2014/main" id="{3CF3DB8D-B1EC-CE10-39AB-8FA80D7E8B1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81" b="93750" l="9961" r="99805">
                        <a14:foregroundMark x1="19602" y1="15625" x2="20020" y2="29102"/>
                        <a14:foregroundMark x1="20020" y1="29102" x2="33398" y2="37500"/>
                        <a14:foregroundMark x1="37195" y1="56818" x2="37793" y2="59863"/>
                        <a14:foregroundMark x1="33686" y1="38965" x2="33750" y2="39290"/>
                        <a14:foregroundMark x1="33398" y1="37500" x2="33686" y2="38965"/>
                        <a14:foregroundMark x1="37793" y1="59863" x2="43950" y2="50899"/>
                        <a14:foregroundMark x1="59334" y1="59775" x2="59589" y2="64315"/>
                        <a14:foregroundMark x1="59082" y1="55273" x2="59199" y2="57362"/>
                        <a14:foregroundMark x1="48559" y1="76378" x2="47112" y2="77765"/>
                        <a14:foregroundMark x1="54638" y1="70548" x2="53852" y2="71302"/>
                        <a14:foregroundMark x1="59074" y1="66292" x2="58440" y2="66900"/>
                        <a14:foregroundMark x1="41309" y1="89494" x2="45410" y2="93652"/>
                        <a14:foregroundMark x1="45410" y1="93652" x2="60352" y2="93848"/>
                        <a14:foregroundMark x1="60352" y1="93848" x2="85352" y2="93164"/>
                        <a14:foregroundMark x1="85352" y1="93164" x2="98018" y2="93164"/>
                        <a14:foregroundMark x1="56624" y1="45505" x2="62012" y2="50488"/>
                        <a14:foregroundMark x1="60938" y1="60938" x2="60938" y2="65039"/>
                        <a14:foregroundMark x1="62171" y1="59763" x2="62695" y2="66797"/>
                        <a14:foregroundMark x1="62087" y1="58639" x2="62159" y2="59604"/>
                        <a14:foregroundMark x1="61523" y1="51074" x2="62049" y2="58129"/>
                        <a14:foregroundMark x1="58492" y1="69650" x2="58691" y2="72461"/>
                        <a14:foregroundMark x1="52832" y1="63086" x2="52832" y2="63770"/>
                        <a14:foregroundMark x1="20215" y1="2344" x2="20215" y2="781"/>
                        <a14:foregroundMark x1="53613" y1="54883" x2="53516" y2="55078"/>
                        <a14:foregroundMark x1="54199" y1="51172" x2="54395" y2="51172"/>
                        <a14:foregroundMark x1="51465" y1="66992" x2="51465" y2="66797"/>
                        <a14:foregroundMark x1="49805" y1="47852" x2="49805" y2="47852"/>
                        <a14:foregroundMark x1="49414" y1="43848" x2="49414" y2="44336"/>
                        <a14:backgroundMark x1="99414" y1="74219" x2="99707" y2="95117"/>
                        <a14:backgroundMark x1="18848" y1="781" x2="18848" y2="15625"/>
                        <a14:backgroundMark x1="33398" y1="39844" x2="35547" y2="50977"/>
                        <a14:backgroundMark x1="35547" y1="50977" x2="35547" y2="50977"/>
                        <a14:backgroundMark x1="33496" y1="39551" x2="33887" y2="40137"/>
                        <a14:backgroundMark x1="33789" y1="39551" x2="33398" y2="39746"/>
                        <a14:backgroundMark x1="33594" y1="39355" x2="33984" y2="40234"/>
                        <a14:backgroundMark x1="33789" y1="39355" x2="33789" y2="39844"/>
                        <a14:backgroundMark x1="33691" y1="39258" x2="33691" y2="39258"/>
                        <a14:backgroundMark x1="33691" y1="39063" x2="33691" y2="39063"/>
                        <a14:backgroundMark x1="33789" y1="38965" x2="33789" y2="38965"/>
                        <a14:backgroundMark x1="33496" y1="38965" x2="33496" y2="38965"/>
                        <a14:backgroundMark x1="33496" y1="38867" x2="33496" y2="38867"/>
                        <a14:backgroundMark x1="33789" y1="38867" x2="33789" y2="38867"/>
                        <a14:backgroundMark x1="33789" y1="40137" x2="34863" y2="42188"/>
                        <a14:backgroundMark x1="36719" y1="51270" x2="36230" y2="51563"/>
                        <a14:backgroundMark x1="36133" y1="50879" x2="36035" y2="52637"/>
                        <a14:backgroundMark x1="36035" y1="52930" x2="36426" y2="53027"/>
                        <a14:backgroundMark x1="36426" y1="53320" x2="36523" y2="54395"/>
                        <a14:backgroundMark x1="37500" y1="54980" x2="37109" y2="55566"/>
                        <a14:backgroundMark x1="37598" y1="55664" x2="36816" y2="56543"/>
                        <a14:backgroundMark x1="37012" y1="56738" x2="37012" y2="56738"/>
                        <a14:backgroundMark x1="37305" y1="56934" x2="37305" y2="56934"/>
                        <a14:backgroundMark x1="37305" y1="56836" x2="37109" y2="57031"/>
                        <a14:backgroundMark x1="36133" y1="52930" x2="36133" y2="53516"/>
                        <a14:backgroundMark x1="48145" y1="51855" x2="46582" y2="49219"/>
                        <a14:backgroundMark x1="45117" y1="49707" x2="46680" y2="51660"/>
                        <a14:backgroundMark x1="48535" y1="51367" x2="51563" y2="50781"/>
                        <a14:backgroundMark x1="48340" y1="51465" x2="48730" y2="52441"/>
                        <a14:backgroundMark x1="51074" y1="51758" x2="51953" y2="53125"/>
                        <a14:backgroundMark x1="53711" y1="52832" x2="56055" y2="53516"/>
                        <a14:backgroundMark x1="56445" y1="54004" x2="56738" y2="54688"/>
                        <a14:backgroundMark x1="57227" y1="54590" x2="57227" y2="54980"/>
                        <a14:backgroundMark x1="52441" y1="53418" x2="53027" y2="53223"/>
                        <a14:backgroundMark x1="55371" y1="45215" x2="55078" y2="45605"/>
                        <a14:backgroundMark x1="55176" y1="44531" x2="55566" y2="44434"/>
                        <a14:backgroundMark x1="55664" y1="44336" x2="55762" y2="44824"/>
                        <a14:backgroundMark x1="53320" y1="53027" x2="52148" y2="53027"/>
                        <a14:backgroundMark x1="55762" y1="44141" x2="55078" y2="44531"/>
                        <a14:backgroundMark x1="54102" y1="43457" x2="53809" y2="43848"/>
                        <a14:backgroundMark x1="54395" y1="43750" x2="55078" y2="45117"/>
                        <a14:backgroundMark x1="54492" y1="43750" x2="54492" y2="43750"/>
                        <a14:backgroundMark x1="54395" y1="43652" x2="54199" y2="43750"/>
                        <a14:backgroundMark x1="51660" y1="42285" x2="51660" y2="42578"/>
                        <a14:backgroundMark x1="51660" y1="42871" x2="51465" y2="43457"/>
                        <a14:backgroundMark x1="51367" y1="44629" x2="51172" y2="45313"/>
                        <a14:backgroundMark x1="51172" y1="45801" x2="50977" y2="46777"/>
                        <a14:backgroundMark x1="51367" y1="47852" x2="51563" y2="48242"/>
                        <a14:backgroundMark x1="50195" y1="45215" x2="50586" y2="45508"/>
                        <a14:backgroundMark x1="53809" y1="49902" x2="53711" y2="50195"/>
                        <a14:backgroundMark x1="55273" y1="52051" x2="54980" y2="51758"/>
                        <a14:backgroundMark x1="55273" y1="50586" x2="55078" y2="50586"/>
                        <a14:backgroundMark x1="54297" y1="48633" x2="54102" y2="48926"/>
                        <a14:backgroundMark x1="57715" y1="64746" x2="58105" y2="64844"/>
                        <a14:backgroundMark x1="58594" y1="65039" x2="58203" y2="65137"/>
                        <a14:backgroundMark x1="58105" y1="65527" x2="58105" y2="65820"/>
                        <a14:backgroundMark x1="50072" y1="44665" x2="50293" y2="45020"/>
                        <a14:backgroundMark x1="61230" y1="58203" x2="60742" y2="58203"/>
                        <a14:backgroundMark x1="60254" y1="58398" x2="59375" y2="58984"/>
                        <a14:backgroundMark x1="59277" y1="58984" x2="58887" y2="59473"/>
                        <a14:backgroundMark x1="61230" y1="58301" x2="63770" y2="58398"/>
                        <a14:backgroundMark x1="62109" y1="58203" x2="61816" y2="58301"/>
                        <a14:backgroundMark x1="64063" y1="58398" x2="65527" y2="58594"/>
                        <a14:backgroundMark x1="65918" y1="58496" x2="65527" y2="58496"/>
                        <a14:backgroundMark x1="58008" y1="64941" x2="58008" y2="65234"/>
                        <a14:backgroundMark x1="58203" y1="65723" x2="58301" y2="66016"/>
                        <a14:backgroundMark x1="58203" y1="65527" x2="58203" y2="66016"/>
                        <a14:backgroundMark x1="58301" y1="65527" x2="58203" y2="65820"/>
                        <a14:backgroundMark x1="59570" y1="64648" x2="59375" y2="64844"/>
                        <a14:backgroundMark x1="59863" y1="64746" x2="59570" y2="64746"/>
                        <a14:backgroundMark x1="58398" y1="65625" x2="58301" y2="66016"/>
                        <a14:backgroundMark x1="58496" y1="66992" x2="57129" y2="66895"/>
                        <a14:backgroundMark x1="58496" y1="66797" x2="58301" y2="66797"/>
                        <a14:backgroundMark x1="58594" y1="68359" x2="56738" y2="68066"/>
                        <a14:backgroundMark x1="56836" y1="68457" x2="56445" y2="68457"/>
                        <a14:backgroundMark x1="56250" y1="70020" x2="56348" y2="70898"/>
                        <a14:backgroundMark x1="56055" y1="69824" x2="55664" y2="68945"/>
                        <a14:backgroundMark x1="55664" y1="68945" x2="56348" y2="69336"/>
                        <a14:backgroundMark x1="51367" y1="73340" x2="51172" y2="74316"/>
                        <a14:backgroundMark x1="52051" y1="73633" x2="51367" y2="74316"/>
                        <a14:backgroundMark x1="52344" y1="72852" x2="51172" y2="72168"/>
                        <a14:backgroundMark x1="52148" y1="72559" x2="52539" y2="73145"/>
                        <a14:backgroundMark x1="54199" y1="72168" x2="54199" y2="72168"/>
                        <a14:backgroundMark x1="54395" y1="72070" x2="54395" y2="72070"/>
                        <a14:backgroundMark x1="54492" y1="71875" x2="54004" y2="72266"/>
                        <a14:backgroundMark x1="51270" y1="74512" x2="48730" y2="76074"/>
                        <a14:backgroundMark x1="48535" y1="76172" x2="48535" y2="76563"/>
                        <a14:backgroundMark x1="48730" y1="75977" x2="48535" y2="76367"/>
                        <a14:backgroundMark x1="48438" y1="76270" x2="48438" y2="76563"/>
                        <a14:backgroundMark x1="48633" y1="76172" x2="48242" y2="76270"/>
                        <a14:backgroundMark x1="48340" y1="76660" x2="48340" y2="76660"/>
                        <a14:backgroundMark x1="48145" y1="76660" x2="48145" y2="76660"/>
                        <a14:backgroundMark x1="48730" y1="76563" x2="48730" y2="76563"/>
                        <a14:backgroundMark x1="48633" y1="76465" x2="48633" y2="76465"/>
                        <a14:backgroundMark x1="45020" y1="79980" x2="41504" y2="83301"/>
                        <a14:backgroundMark x1="44824" y1="79297" x2="45215" y2="79980"/>
                        <a14:backgroundMark x1="45410" y1="79004" x2="45703" y2="79688"/>
                        <a14:backgroundMark x1="46191" y1="78809" x2="45801" y2="78809"/>
                        <a14:backgroundMark x1="45410" y1="78320" x2="45996" y2="79004"/>
                        <a14:backgroundMark x1="41992" y1="83691" x2="38672" y2="85938"/>
                        <a14:backgroundMark x1="38672" y1="86133" x2="37988" y2="87207"/>
                        <a14:backgroundMark x1="40527" y1="88965" x2="42480" y2="88574"/>
                        <a14:backgroundMark x1="41113" y1="89063" x2="40820" y2="89355"/>
                        <a14:backgroundMark x1="39355" y1="87402" x2="40527" y2="88867"/>
                        <a14:backgroundMark x1="40723" y1="89063" x2="41016" y2="89258"/>
                        <a14:backgroundMark x1="41113" y1="89355" x2="41504" y2="89063"/>
                        <a14:backgroundMark x1="50000" y1="44336" x2="50000" y2="44336"/>
                        <a14:backgroundMark x1="50000" y1="44336" x2="50000" y2="44336"/>
                      </a14:backgroundRemoval>
                    </a14:imgEffect>
                  </a14:imgLayer>
                </a14:imgProps>
              </a:ext>
              <a:ext uri="{28A0092B-C50C-407E-A947-70E740481C1C}">
                <a14:useLocalDpi xmlns:a14="http://schemas.microsoft.com/office/drawing/2010/main" val="0"/>
              </a:ext>
            </a:extLst>
          </a:blip>
          <a:stretch>
            <a:fillRect/>
          </a:stretch>
        </p:blipFill>
        <p:spPr>
          <a:xfrm>
            <a:off x="849586" y="2052495"/>
            <a:ext cx="3787226" cy="2993789"/>
          </a:xfrm>
          <a:prstGeom prst="rect">
            <a:avLst/>
          </a:prstGeom>
          <a:effectLst>
            <a:glow rad="101600">
              <a:srgbClr val="FEFFFF"/>
            </a:glow>
          </a:effectLst>
        </p:spPr>
      </p:pic>
      <p:sp>
        <p:nvSpPr>
          <p:cNvPr id="14" name="TextBox 13">
            <a:extLst>
              <a:ext uri="{FF2B5EF4-FFF2-40B4-BE49-F238E27FC236}">
                <a16:creationId xmlns:a16="http://schemas.microsoft.com/office/drawing/2014/main" id="{94DBA25A-0609-FE04-B8E1-5D490BDE5FC5}"/>
              </a:ext>
            </a:extLst>
          </p:cNvPr>
          <p:cNvSpPr txBox="1"/>
          <p:nvPr/>
        </p:nvSpPr>
        <p:spPr>
          <a:xfrm>
            <a:off x="2181419" y="5046284"/>
            <a:ext cx="6635930" cy="369332"/>
          </a:xfrm>
          <a:prstGeom prst="rect">
            <a:avLst/>
          </a:prstGeom>
          <a:noFill/>
        </p:spPr>
        <p:txBody>
          <a:bodyPr wrap="square">
            <a:spAutoFit/>
          </a:bodyPr>
          <a:lstStyle/>
          <a:p>
            <a:r>
              <a:rPr lang="en-US" sz="1800" b="1" i="1">
                <a:solidFill>
                  <a:srgbClr val="FFFFFF"/>
                </a:solidFill>
                <a:latin typeface="Montserrat" panose="00000500000000000000" pitchFamily="2" charset="0"/>
              </a:rPr>
              <a:t>Hillsborough County</a:t>
            </a:r>
            <a:endParaRPr lang="en-US" b="1" i="1">
              <a:solidFill>
                <a:srgbClr val="FFFFFF"/>
              </a:solidFill>
            </a:endParaRPr>
          </a:p>
        </p:txBody>
      </p:sp>
      <p:grpSp>
        <p:nvGrpSpPr>
          <p:cNvPr id="15" name="Group 14">
            <a:extLst>
              <a:ext uri="{FF2B5EF4-FFF2-40B4-BE49-F238E27FC236}">
                <a16:creationId xmlns:a16="http://schemas.microsoft.com/office/drawing/2014/main" id="{79C18DA9-4752-BF8E-DDE5-E0C35127EAAC}"/>
              </a:ext>
            </a:extLst>
          </p:cNvPr>
          <p:cNvGrpSpPr/>
          <p:nvPr/>
        </p:nvGrpSpPr>
        <p:grpSpPr>
          <a:xfrm>
            <a:off x="1538934" y="2815708"/>
            <a:ext cx="3384883" cy="634723"/>
            <a:chOff x="-3030793" y="2064133"/>
            <a:chExt cx="3384883" cy="634723"/>
          </a:xfrm>
        </p:grpSpPr>
        <p:pic>
          <p:nvPicPr>
            <p:cNvPr id="16" name="Graphic 15" descr="Marker with solid fill">
              <a:extLst>
                <a:ext uri="{FF2B5EF4-FFF2-40B4-BE49-F238E27FC236}">
                  <a16:creationId xmlns:a16="http://schemas.microsoft.com/office/drawing/2014/main" id="{B00566CF-5A1E-E221-D2F0-A5FA059C78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88308" y="2064133"/>
              <a:ext cx="634723" cy="634723"/>
            </a:xfrm>
            <a:prstGeom prst="rect">
              <a:avLst/>
            </a:prstGeom>
          </p:spPr>
        </p:pic>
        <p:sp>
          <p:nvSpPr>
            <p:cNvPr id="17" name="TextBox 19">
              <a:extLst>
                <a:ext uri="{FF2B5EF4-FFF2-40B4-BE49-F238E27FC236}">
                  <a16:creationId xmlns:a16="http://schemas.microsoft.com/office/drawing/2014/main" id="{EB07AFFB-485B-9DCB-CE57-F8831BBE8038}"/>
                </a:ext>
              </a:extLst>
            </p:cNvPr>
            <p:cNvSpPr txBox="1"/>
            <p:nvPr/>
          </p:nvSpPr>
          <p:spPr>
            <a:xfrm>
              <a:off x="-3030793" y="2073576"/>
              <a:ext cx="3384883" cy="292388"/>
            </a:xfrm>
            <a:custGeom>
              <a:avLst/>
              <a:gdLst>
                <a:gd name="connsiteX0" fmla="*/ 0 w 4369153"/>
                <a:gd name="connsiteY0" fmla="*/ 0 h 461665"/>
                <a:gd name="connsiteX1" fmla="*/ 4369153 w 4369153"/>
                <a:gd name="connsiteY1" fmla="*/ 0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65315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16330 h 461665"/>
                <a:gd name="connsiteX2" fmla="*/ 4369153 w 4369153"/>
                <a:gd name="connsiteY2" fmla="*/ 461665 h 461665"/>
                <a:gd name="connsiteX3" fmla="*/ 0 w 4369153"/>
                <a:gd name="connsiteY3" fmla="*/ 461665 h 461665"/>
                <a:gd name="connsiteX4" fmla="*/ 0 w 436915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9153" h="461665">
                  <a:moveTo>
                    <a:pt x="0" y="0"/>
                  </a:moveTo>
                  <a:lnTo>
                    <a:pt x="4320167" y="16330"/>
                  </a:lnTo>
                  <a:lnTo>
                    <a:pt x="4369153" y="461665"/>
                  </a:lnTo>
                  <a:lnTo>
                    <a:pt x="0" y="461665"/>
                  </a:lnTo>
                  <a:lnTo>
                    <a:pt x="0" y="0"/>
                  </a:lnTo>
                  <a:close/>
                </a:path>
              </a:pathLst>
            </a:cu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b="1" i="1">
                  <a:solidFill>
                    <a:schemeClr val="bg1"/>
                  </a:solidFill>
                  <a:latin typeface="Montserrat" panose="00000500000000000000" pitchFamily="2" charset="0"/>
                  <a:ea typeface="Malgun Gothic" panose="020B0503020000020004" pitchFamily="34" charset="-127"/>
                  <a:cs typeface="Times New Roman" panose="02020603050405020304" pitchFamily="18" charset="0"/>
                </a:rPr>
                <a:t>Tampa, Fl</a:t>
              </a:r>
              <a:endParaRPr lang="en-US" sz="1300" b="1">
                <a:solidFill>
                  <a:schemeClr val="bg1"/>
                </a:solidFill>
                <a:latin typeface="Montserrat" panose="00000500000000000000" pitchFamily="2" charset="0"/>
                <a:ea typeface="Malgun Gothic" panose="020B0503020000020004" pitchFamily="34" charset="-127"/>
                <a:cs typeface="Times New Roman" panose="02020603050405020304" pitchFamily="18" charset="0"/>
              </a:endParaRPr>
            </a:p>
          </p:txBody>
        </p:sp>
      </p:grpSp>
      <p:pic>
        <p:nvPicPr>
          <p:cNvPr id="20" name="Picture 19" descr="A map of the state of florida&#10;&#10;AI-generated content may be incorrect.">
            <a:extLst>
              <a:ext uri="{FF2B5EF4-FFF2-40B4-BE49-F238E27FC236}">
                <a16:creationId xmlns:a16="http://schemas.microsoft.com/office/drawing/2014/main" id="{5FCDB28A-25DA-20A2-4756-01EB19277F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15165" y="-3476827"/>
            <a:ext cx="9755068" cy="9755068"/>
          </a:xfrm>
          <a:prstGeom prst="rect">
            <a:avLst/>
          </a:prstGeom>
          <a:effectLst>
            <a:glow rad="101600">
              <a:srgbClr val="FFFFFF"/>
            </a:glow>
          </a:effectLst>
        </p:spPr>
      </p:pic>
      <p:sp>
        <p:nvSpPr>
          <p:cNvPr id="21" name="Rectangle: Rounded Corners 19">
            <a:extLst>
              <a:ext uri="{FF2B5EF4-FFF2-40B4-BE49-F238E27FC236}">
                <a16:creationId xmlns:a16="http://schemas.microsoft.com/office/drawing/2014/main" id="{5D70E230-33C6-18F0-0400-4D126BE72B78}"/>
              </a:ext>
            </a:extLst>
          </p:cNvPr>
          <p:cNvSpPr/>
          <p:nvPr/>
        </p:nvSpPr>
        <p:spPr>
          <a:xfrm>
            <a:off x="5379422" y="1846921"/>
            <a:ext cx="6390218" cy="4437154"/>
          </a:xfrm>
          <a:prstGeom prst="roundRect">
            <a:avLst/>
          </a:prstGeom>
          <a:solidFill>
            <a:srgbClr val="4E95D9">
              <a:alpha val="67000"/>
            </a:srgb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22" name="Manual Input 2">
            <a:extLst>
              <a:ext uri="{FF2B5EF4-FFF2-40B4-BE49-F238E27FC236}">
                <a16:creationId xmlns:a16="http://schemas.microsoft.com/office/drawing/2014/main" id="{7BA31DB1-CD07-7260-F7FB-03A2A77EDE26}"/>
              </a:ext>
            </a:extLst>
          </p:cNvPr>
          <p:cNvSpPr/>
          <p:nvPr/>
        </p:nvSpPr>
        <p:spPr>
          <a:xfrm rot="16200000" flipV="1">
            <a:off x="7316773" y="-164736"/>
            <a:ext cx="571117" cy="4429681"/>
          </a:xfrm>
          <a:prstGeom prst="flowChartManualInput">
            <a:avLst/>
          </a:prstGeom>
          <a:solidFill>
            <a:srgbClr val="4E95D9"/>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Oval 22">
            <a:extLst>
              <a:ext uri="{FF2B5EF4-FFF2-40B4-BE49-F238E27FC236}">
                <a16:creationId xmlns:a16="http://schemas.microsoft.com/office/drawing/2014/main" id="{9AE46E99-20CC-7D0C-37AD-29BD8E3CDA16}"/>
              </a:ext>
            </a:extLst>
          </p:cNvPr>
          <p:cNvSpPr/>
          <p:nvPr/>
        </p:nvSpPr>
        <p:spPr>
          <a:xfrm>
            <a:off x="5131814" y="1560690"/>
            <a:ext cx="913307" cy="889285"/>
          </a:xfrm>
          <a:prstGeom prst="ellipse">
            <a:avLst/>
          </a:prstGeom>
          <a:solidFill>
            <a:srgbClr val="4E95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19">
            <a:extLst>
              <a:ext uri="{FF2B5EF4-FFF2-40B4-BE49-F238E27FC236}">
                <a16:creationId xmlns:a16="http://schemas.microsoft.com/office/drawing/2014/main" id="{0A43362C-8563-E116-75C4-C02AD05FA7E5}"/>
              </a:ext>
            </a:extLst>
          </p:cNvPr>
          <p:cNvSpPr txBox="1"/>
          <p:nvPr/>
        </p:nvSpPr>
        <p:spPr>
          <a:xfrm>
            <a:off x="5936043" y="1740539"/>
            <a:ext cx="2639717" cy="584775"/>
          </a:xfrm>
          <a:custGeom>
            <a:avLst/>
            <a:gdLst>
              <a:gd name="connsiteX0" fmla="*/ 0 w 4369153"/>
              <a:gd name="connsiteY0" fmla="*/ 0 h 461665"/>
              <a:gd name="connsiteX1" fmla="*/ 4369153 w 4369153"/>
              <a:gd name="connsiteY1" fmla="*/ 0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65315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16330 h 461665"/>
              <a:gd name="connsiteX2" fmla="*/ 4369153 w 4369153"/>
              <a:gd name="connsiteY2" fmla="*/ 461665 h 461665"/>
              <a:gd name="connsiteX3" fmla="*/ 0 w 4369153"/>
              <a:gd name="connsiteY3" fmla="*/ 461665 h 461665"/>
              <a:gd name="connsiteX4" fmla="*/ 0 w 436915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9153" h="461665">
                <a:moveTo>
                  <a:pt x="0" y="0"/>
                </a:moveTo>
                <a:lnTo>
                  <a:pt x="4320167" y="16330"/>
                </a:lnTo>
                <a:lnTo>
                  <a:pt x="4369153" y="461665"/>
                </a:lnTo>
                <a:lnTo>
                  <a:pt x="0" y="461665"/>
                </a:lnTo>
                <a:lnTo>
                  <a:pt x="0" y="0"/>
                </a:lnTo>
                <a:close/>
              </a:path>
            </a:pathLst>
          </a:cu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i="1">
                <a:solidFill>
                  <a:schemeClr val="bg1"/>
                </a:solidFill>
                <a:latin typeface="Montserrat" panose="00000500000000000000" pitchFamily="2" charset="0"/>
                <a:cs typeface="Times New Roman" panose="02020603050405020304" pitchFamily="18" charset="0"/>
              </a:rPr>
              <a:t>Tampa, Fl</a:t>
            </a:r>
            <a:endParaRPr lang="en-US" sz="3200">
              <a:solidFill>
                <a:schemeClr val="bg1"/>
              </a:solidFill>
              <a:latin typeface="Montserrat" panose="00000500000000000000" pitchFamily="2" charset="0"/>
              <a:cs typeface="Times New Roman" panose="02020603050405020304" pitchFamily="18" charset="0"/>
            </a:endParaRPr>
          </a:p>
        </p:txBody>
      </p:sp>
      <p:sp>
        <p:nvSpPr>
          <p:cNvPr id="26" name="TextBox 25">
            <a:extLst>
              <a:ext uri="{FF2B5EF4-FFF2-40B4-BE49-F238E27FC236}">
                <a16:creationId xmlns:a16="http://schemas.microsoft.com/office/drawing/2014/main" id="{EF8C7A97-C5A7-D4EB-0F8A-296D4EF07A65}"/>
              </a:ext>
            </a:extLst>
          </p:cNvPr>
          <p:cNvSpPr txBox="1"/>
          <p:nvPr/>
        </p:nvSpPr>
        <p:spPr>
          <a:xfrm>
            <a:off x="7876673" y="2541929"/>
            <a:ext cx="3969384" cy="738664"/>
          </a:xfrm>
          <a:prstGeom prst="rect">
            <a:avLst/>
          </a:prstGeom>
          <a:noFill/>
        </p:spPr>
        <p:txBody>
          <a:bodyPr wrap="square" lIns="91440" tIns="45720" rIns="91440" bIns="45720" rtlCol="0" anchor="t">
            <a:spAutoFit/>
          </a:bodyPr>
          <a:lstStyle/>
          <a:p>
            <a:r>
              <a:rPr lang="en-US" sz="1400" b="1">
                <a:solidFill>
                  <a:schemeClr val="bg1"/>
                </a:solidFill>
                <a:latin typeface="Montserrat" panose="00000500000000000000" pitchFamily="2" charset="0"/>
                <a:cs typeface="Times New Roman"/>
              </a:rPr>
              <a:t>Tampa’s retail vacancy remains below the national average at 3.7%, signaling limited supply and strong retention</a:t>
            </a:r>
          </a:p>
        </p:txBody>
      </p:sp>
      <p:sp>
        <p:nvSpPr>
          <p:cNvPr id="27" name="TextBox 26">
            <a:extLst>
              <a:ext uri="{FF2B5EF4-FFF2-40B4-BE49-F238E27FC236}">
                <a16:creationId xmlns:a16="http://schemas.microsoft.com/office/drawing/2014/main" id="{AE789B25-4DE6-3D48-069B-E499C417F669}"/>
              </a:ext>
            </a:extLst>
          </p:cNvPr>
          <p:cNvSpPr txBox="1"/>
          <p:nvPr/>
        </p:nvSpPr>
        <p:spPr>
          <a:xfrm>
            <a:off x="5931979" y="2479358"/>
            <a:ext cx="1994643" cy="861774"/>
          </a:xfrm>
          <a:prstGeom prst="rect">
            <a:avLst/>
          </a:prstGeom>
          <a:noFill/>
          <a:effectLst>
            <a:glow rad="1797509">
              <a:schemeClr val="bg1"/>
            </a:glow>
          </a:effectLst>
        </p:spPr>
        <p:txBody>
          <a:bodyPr wrap="square" lIns="91440" tIns="45720" rIns="91440" bIns="45720" rtlCol="0" anchor="t">
            <a:spAutoFit/>
          </a:bodyPr>
          <a:lstStyle/>
          <a:p>
            <a:r>
              <a:rPr lang="en-US" sz="5000" b="1">
                <a:solidFill>
                  <a:schemeClr val="bg1"/>
                </a:solidFill>
                <a:effectLst>
                  <a:glow rad="228600">
                    <a:srgbClr val="4E95D9">
                      <a:alpha val="40000"/>
                    </a:srgbClr>
                  </a:glow>
                </a:effectLst>
                <a:latin typeface="Montserrat" panose="00000500000000000000" pitchFamily="2" charset="0"/>
                <a:cs typeface="Times New Roman"/>
              </a:rPr>
              <a:t>3.7%</a:t>
            </a:r>
            <a:endParaRPr lang="en-US" sz="5000">
              <a:solidFill>
                <a:schemeClr val="bg1"/>
              </a:solidFill>
              <a:effectLst>
                <a:glow rad="228600">
                  <a:srgbClr val="4E95D9">
                    <a:alpha val="40000"/>
                  </a:srgbClr>
                </a:glow>
              </a:effectLst>
              <a:latin typeface="Montserrat" panose="00000500000000000000" pitchFamily="2" charset="0"/>
              <a:cs typeface="Times New Roman" panose="02020603050405020304" pitchFamily="18" charset="0"/>
            </a:endParaRPr>
          </a:p>
        </p:txBody>
      </p:sp>
      <p:sp>
        <p:nvSpPr>
          <p:cNvPr id="28" name="TextBox 27">
            <a:extLst>
              <a:ext uri="{FF2B5EF4-FFF2-40B4-BE49-F238E27FC236}">
                <a16:creationId xmlns:a16="http://schemas.microsoft.com/office/drawing/2014/main" id="{7E9B90F2-418B-D439-EDD5-598066AC19FF}"/>
              </a:ext>
            </a:extLst>
          </p:cNvPr>
          <p:cNvSpPr txBox="1"/>
          <p:nvPr/>
        </p:nvSpPr>
        <p:spPr>
          <a:xfrm>
            <a:off x="7876673" y="4244965"/>
            <a:ext cx="3804876" cy="954107"/>
          </a:xfrm>
          <a:prstGeom prst="rect">
            <a:avLst/>
          </a:prstGeom>
          <a:noFill/>
        </p:spPr>
        <p:txBody>
          <a:bodyPr wrap="square" lIns="91440" tIns="45720" rIns="91440" bIns="45720" rtlCol="0" anchor="t">
            <a:spAutoFit/>
          </a:bodyPr>
          <a:lstStyle/>
          <a:p>
            <a:r>
              <a:rPr lang="en-US" sz="1400" b="1">
                <a:solidFill>
                  <a:schemeClr val="bg1"/>
                </a:solidFill>
                <a:latin typeface="Montserrat" panose="00000500000000000000" pitchFamily="2" charset="0"/>
                <a:cs typeface="Times New Roman"/>
              </a:rPr>
              <a:t>Tampa ranks among Florida's top performing retail markets, with +4.8% YoY rent growth and expanding foods fitness, and apparel brands</a:t>
            </a:r>
            <a:endParaRPr lang="en-US" sz="1400">
              <a:solidFill>
                <a:schemeClr val="bg1"/>
              </a:solidFill>
              <a:latin typeface="Montserrat" panose="00000500000000000000" pitchFamily="2" charset="0"/>
              <a:cs typeface="Times New Roman" panose="02020603050405020304" pitchFamily="18" charset="0"/>
            </a:endParaRPr>
          </a:p>
        </p:txBody>
      </p:sp>
      <p:sp>
        <p:nvSpPr>
          <p:cNvPr id="29" name="TextBox 28">
            <a:extLst>
              <a:ext uri="{FF2B5EF4-FFF2-40B4-BE49-F238E27FC236}">
                <a16:creationId xmlns:a16="http://schemas.microsoft.com/office/drawing/2014/main" id="{C5391618-8016-0993-1C81-9647E40367B1}"/>
              </a:ext>
            </a:extLst>
          </p:cNvPr>
          <p:cNvSpPr txBox="1"/>
          <p:nvPr/>
        </p:nvSpPr>
        <p:spPr>
          <a:xfrm>
            <a:off x="5817347" y="4255686"/>
            <a:ext cx="2061528" cy="861774"/>
          </a:xfrm>
          <a:prstGeom prst="rect">
            <a:avLst/>
          </a:prstGeom>
          <a:noFill/>
          <a:effectLst>
            <a:glow rad="1797509">
              <a:schemeClr val="bg1"/>
            </a:glow>
          </a:effectLst>
        </p:spPr>
        <p:txBody>
          <a:bodyPr wrap="square" lIns="91440" tIns="45720" rIns="91440" bIns="45720" rtlCol="0" anchor="t">
            <a:spAutoFit/>
          </a:bodyPr>
          <a:lstStyle/>
          <a:p>
            <a:r>
              <a:rPr lang="en-US" sz="5000" b="1">
                <a:solidFill>
                  <a:schemeClr val="bg1"/>
                </a:solidFill>
                <a:effectLst>
                  <a:glow rad="228600">
                    <a:srgbClr val="4E95D9">
                      <a:alpha val="40000"/>
                    </a:srgbClr>
                  </a:glow>
                </a:effectLst>
                <a:latin typeface="Montserrat" panose="00000500000000000000" pitchFamily="2" charset="0"/>
                <a:cs typeface="Times New Roman"/>
              </a:rPr>
              <a:t>4.8%</a:t>
            </a:r>
            <a:endParaRPr lang="en-US" sz="5000">
              <a:solidFill>
                <a:schemeClr val="bg1"/>
              </a:solidFill>
              <a:effectLst>
                <a:glow rad="228600">
                  <a:srgbClr val="4E95D9">
                    <a:alpha val="40000"/>
                  </a:srgbClr>
                </a:glow>
              </a:effectLst>
              <a:latin typeface="Montserrat" panose="00000500000000000000" pitchFamily="2" charset="0"/>
              <a:cs typeface="Times New Roman" panose="02020603050405020304" pitchFamily="18" charset="0"/>
            </a:endParaRPr>
          </a:p>
        </p:txBody>
      </p:sp>
      <p:sp>
        <p:nvSpPr>
          <p:cNvPr id="30" name="TextBox 29">
            <a:extLst>
              <a:ext uri="{FF2B5EF4-FFF2-40B4-BE49-F238E27FC236}">
                <a16:creationId xmlns:a16="http://schemas.microsoft.com/office/drawing/2014/main" id="{1979741C-1289-BDAC-C8E8-983D7D86D328}"/>
              </a:ext>
            </a:extLst>
          </p:cNvPr>
          <p:cNvSpPr txBox="1"/>
          <p:nvPr/>
        </p:nvSpPr>
        <p:spPr>
          <a:xfrm>
            <a:off x="5811430" y="5193852"/>
            <a:ext cx="2073363" cy="861774"/>
          </a:xfrm>
          <a:prstGeom prst="rect">
            <a:avLst/>
          </a:prstGeom>
          <a:noFill/>
          <a:effectLst>
            <a:glow rad="1797509">
              <a:schemeClr val="bg1"/>
            </a:glow>
          </a:effectLst>
        </p:spPr>
        <p:txBody>
          <a:bodyPr wrap="square" lIns="91440" tIns="45720" rIns="91440" bIns="45720" rtlCol="0" anchor="t">
            <a:spAutoFit/>
          </a:bodyPr>
          <a:lstStyle/>
          <a:p>
            <a:r>
              <a:rPr lang="en-US" sz="5000" b="1">
                <a:solidFill>
                  <a:schemeClr val="bg1"/>
                </a:solidFill>
                <a:effectLst>
                  <a:glow rad="228600">
                    <a:srgbClr val="4E95D9">
                      <a:alpha val="40000"/>
                    </a:srgbClr>
                  </a:glow>
                </a:effectLst>
                <a:latin typeface="Montserrat" panose="00000500000000000000" pitchFamily="2" charset="0"/>
                <a:cs typeface="Times New Roman"/>
              </a:rPr>
              <a:t>$79K</a:t>
            </a:r>
            <a:endParaRPr lang="en-US" sz="5000">
              <a:solidFill>
                <a:schemeClr val="bg1"/>
              </a:solidFill>
              <a:effectLst>
                <a:glow rad="228600">
                  <a:srgbClr val="4E95D9">
                    <a:alpha val="40000"/>
                  </a:srgbClr>
                </a:glow>
              </a:effectLst>
              <a:latin typeface="Montserrat" panose="00000500000000000000" pitchFamily="2" charset="0"/>
              <a:cs typeface="Times New Roman" panose="02020603050405020304" pitchFamily="18" charset="0"/>
            </a:endParaRPr>
          </a:p>
        </p:txBody>
      </p:sp>
      <p:sp>
        <p:nvSpPr>
          <p:cNvPr id="31" name="TextBox 30">
            <a:extLst>
              <a:ext uri="{FF2B5EF4-FFF2-40B4-BE49-F238E27FC236}">
                <a16:creationId xmlns:a16="http://schemas.microsoft.com/office/drawing/2014/main" id="{E82FDB4F-4BB2-5103-B3D4-AF6CBED02D82}"/>
              </a:ext>
            </a:extLst>
          </p:cNvPr>
          <p:cNvSpPr txBox="1"/>
          <p:nvPr/>
        </p:nvSpPr>
        <p:spPr>
          <a:xfrm>
            <a:off x="7883786" y="5207281"/>
            <a:ext cx="3853863" cy="954107"/>
          </a:xfrm>
          <a:prstGeom prst="rect">
            <a:avLst/>
          </a:prstGeom>
          <a:noFill/>
        </p:spPr>
        <p:txBody>
          <a:bodyPr wrap="square" lIns="91440" tIns="45720" rIns="91440" bIns="45720" rtlCol="0" anchor="t">
            <a:spAutoFit/>
          </a:bodyPr>
          <a:lstStyle/>
          <a:p>
            <a:r>
              <a:rPr lang="en-US" sz="1400" b="1">
                <a:solidFill>
                  <a:schemeClr val="bg1"/>
                </a:solidFill>
                <a:latin typeface="Montserrat" panose="00000500000000000000" pitchFamily="2" charset="0"/>
                <a:cs typeface="Times New Roman"/>
              </a:rPr>
              <a:t>With the median local income being $ 79,000 and growing population density support elevated spending and opportunities for elevated tenant mix</a:t>
            </a:r>
          </a:p>
        </p:txBody>
      </p:sp>
      <p:sp>
        <p:nvSpPr>
          <p:cNvPr id="33" name="TextBox 32">
            <a:extLst>
              <a:ext uri="{FF2B5EF4-FFF2-40B4-BE49-F238E27FC236}">
                <a16:creationId xmlns:a16="http://schemas.microsoft.com/office/drawing/2014/main" id="{EE753D23-0C06-0775-4193-43C68CFF1016}"/>
              </a:ext>
            </a:extLst>
          </p:cNvPr>
          <p:cNvSpPr txBox="1"/>
          <p:nvPr/>
        </p:nvSpPr>
        <p:spPr>
          <a:xfrm>
            <a:off x="5588466" y="3369297"/>
            <a:ext cx="2507661" cy="861774"/>
          </a:xfrm>
          <a:prstGeom prst="rect">
            <a:avLst/>
          </a:prstGeom>
          <a:noFill/>
          <a:effectLst>
            <a:glow rad="1797509">
              <a:schemeClr val="bg1"/>
            </a:glow>
          </a:effectLst>
        </p:spPr>
        <p:txBody>
          <a:bodyPr wrap="square" lIns="91440" tIns="45720" rIns="91440" bIns="45720" rtlCol="0" anchor="t">
            <a:spAutoFit/>
          </a:bodyPr>
          <a:lstStyle/>
          <a:p>
            <a:r>
              <a:rPr lang="en-US" sz="5000" b="1">
                <a:solidFill>
                  <a:schemeClr val="bg1"/>
                </a:solidFill>
                <a:effectLst>
                  <a:glow rad="228600">
                    <a:srgbClr val="4E95D9">
                      <a:alpha val="40000"/>
                    </a:srgbClr>
                  </a:glow>
                </a:effectLst>
                <a:latin typeface="Montserrat" panose="00000500000000000000" pitchFamily="2" charset="0"/>
                <a:cs typeface="Times New Roman"/>
              </a:rPr>
              <a:t>$28.50</a:t>
            </a:r>
            <a:endParaRPr lang="en-US" sz="5000">
              <a:solidFill>
                <a:schemeClr val="bg1"/>
              </a:solidFill>
              <a:effectLst>
                <a:glow rad="228600">
                  <a:srgbClr val="4E95D9">
                    <a:alpha val="40000"/>
                  </a:srgbClr>
                </a:glow>
              </a:effectLst>
              <a:latin typeface="Montserrat" panose="00000500000000000000" pitchFamily="2" charset="0"/>
              <a:cs typeface="Times New Roman" panose="02020603050405020304" pitchFamily="18" charset="0"/>
            </a:endParaRPr>
          </a:p>
        </p:txBody>
      </p:sp>
      <p:sp>
        <p:nvSpPr>
          <p:cNvPr id="38" name="TextBox 37">
            <a:extLst>
              <a:ext uri="{FF2B5EF4-FFF2-40B4-BE49-F238E27FC236}">
                <a16:creationId xmlns:a16="http://schemas.microsoft.com/office/drawing/2014/main" id="{12C80C95-E139-6874-26C3-F9ABF5BA7708}"/>
              </a:ext>
            </a:extLst>
          </p:cNvPr>
          <p:cNvSpPr txBox="1"/>
          <p:nvPr/>
        </p:nvSpPr>
        <p:spPr>
          <a:xfrm>
            <a:off x="7883786" y="3294487"/>
            <a:ext cx="4012184"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Montserrat" panose="00000500000000000000" pitchFamily="2" charset="0"/>
                <a:ea typeface="+mn-ea"/>
                <a:cs typeface="Times New Roman"/>
              </a:rPr>
              <a:t>Rents </a:t>
            </a:r>
            <a:r>
              <a:rPr lang="en-US" sz="1400" b="1">
                <a:solidFill>
                  <a:prstClr val="white"/>
                </a:solidFill>
                <a:latin typeface="Montserrat" panose="00000500000000000000" pitchFamily="2" charset="0"/>
                <a:cs typeface="Times New Roman"/>
              </a:rPr>
              <a:t>have risen steadily at an average price of $28.50 per square foot as demand outpaces new construction, reflecting the area’s customer base</a:t>
            </a:r>
            <a:endParaRPr kumimoji="0" lang="en-US" sz="1400" b="0" i="0" u="none" strike="noStrike" kern="1200" cap="none" spc="0" normalizeH="0" baseline="0" noProof="0">
              <a:ln>
                <a:noFill/>
              </a:ln>
              <a:solidFill>
                <a:prstClr val="white"/>
              </a:solidFill>
              <a:effectLst/>
              <a:uLnTx/>
              <a:uFillTx/>
              <a:latin typeface="Montserrat" panose="00000500000000000000" pitchFamily="2" charset="0"/>
              <a:ea typeface="+mn-ea"/>
              <a:cs typeface="Times New Roman" panose="02020603050405020304" pitchFamily="18" charset="0"/>
            </a:endParaRPr>
          </a:p>
        </p:txBody>
      </p:sp>
      <p:pic>
        <p:nvPicPr>
          <p:cNvPr id="19" name="Graphic 18" descr="Pin with solid fill">
            <a:extLst>
              <a:ext uri="{FF2B5EF4-FFF2-40B4-BE49-F238E27FC236}">
                <a16:creationId xmlns:a16="http://schemas.microsoft.com/office/drawing/2014/main" id="{3A4BF34C-6D12-8731-C9C1-164C96E029B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761799">
            <a:off x="5236060" y="1606031"/>
            <a:ext cx="704812" cy="704812"/>
          </a:xfrm>
          <a:prstGeom prst="rect">
            <a:avLst/>
          </a:prstGeom>
        </p:spPr>
      </p:pic>
    </p:spTree>
    <p:extLst>
      <p:ext uri="{BB962C8B-B14F-4D97-AF65-F5344CB8AC3E}">
        <p14:creationId xmlns:p14="http://schemas.microsoft.com/office/powerpoint/2010/main" val="5780054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0FFA4-577C-B1EC-2E1F-6FE8763B5ED5}"/>
            </a:ext>
          </a:extLst>
        </p:cNvPr>
        <p:cNvGrpSpPr/>
        <p:nvPr/>
      </p:nvGrpSpPr>
      <p:grpSpPr>
        <a:xfrm>
          <a:off x="0" y="0"/>
          <a:ext cx="0" cy="0"/>
          <a:chOff x="0" y="0"/>
          <a:chExt cx="0" cy="0"/>
        </a:xfrm>
      </p:grpSpPr>
      <p:sp>
        <p:nvSpPr>
          <p:cNvPr id="12" name="Rectangle: Rounded Corners 19">
            <a:extLst>
              <a:ext uri="{FF2B5EF4-FFF2-40B4-BE49-F238E27FC236}">
                <a16:creationId xmlns:a16="http://schemas.microsoft.com/office/drawing/2014/main" id="{FB2D2E8D-D509-F0CF-5BCB-2C40D00B6DFF}"/>
              </a:ext>
            </a:extLst>
          </p:cNvPr>
          <p:cNvSpPr/>
          <p:nvPr/>
        </p:nvSpPr>
        <p:spPr>
          <a:xfrm>
            <a:off x="1040639" y="1728306"/>
            <a:ext cx="5411840" cy="4437154"/>
          </a:xfrm>
          <a:prstGeom prst="roundRect">
            <a:avLst/>
          </a:prstGeom>
          <a:solidFill>
            <a:srgbClr val="4E95D9">
              <a:alpha val="67000"/>
            </a:srgb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18" name="Rectangle 17">
            <a:extLst>
              <a:ext uri="{FF2B5EF4-FFF2-40B4-BE49-F238E27FC236}">
                <a16:creationId xmlns:a16="http://schemas.microsoft.com/office/drawing/2014/main" id="{F0F8898E-CE66-88A0-FB2B-FD057FEC740F}"/>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68E153-34F5-FC22-2CA4-5EDFCC669AA5}"/>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Market Research</a:t>
            </a:r>
          </a:p>
        </p:txBody>
      </p:sp>
      <p:cxnSp>
        <p:nvCxnSpPr>
          <p:cNvPr id="6" name="Straight Connector 5">
            <a:extLst>
              <a:ext uri="{FF2B5EF4-FFF2-40B4-BE49-F238E27FC236}">
                <a16:creationId xmlns:a16="http://schemas.microsoft.com/office/drawing/2014/main" id="{455F34C9-0491-2BC8-5251-2B1AC1D33545}"/>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618B3448-9AA7-F51E-5698-40F8EC89CCEC}"/>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a:rPr>
              <a:t>Demographics | Britton Plaza</a:t>
            </a:r>
            <a:endParaRPr lang="en-US" sz="2800">
              <a:solidFill>
                <a:schemeClr val="bg1"/>
              </a:solidFill>
              <a:latin typeface="Montserrat" panose="00000500000000000000" pitchFamily="2" charset="0"/>
            </a:endParaRPr>
          </a:p>
        </p:txBody>
      </p:sp>
      <p:grpSp>
        <p:nvGrpSpPr>
          <p:cNvPr id="10" name="Group 9">
            <a:extLst>
              <a:ext uri="{FF2B5EF4-FFF2-40B4-BE49-F238E27FC236}">
                <a16:creationId xmlns:a16="http://schemas.microsoft.com/office/drawing/2014/main" id="{6CDB686D-A169-1497-128F-A0E5674515C1}"/>
              </a:ext>
            </a:extLst>
          </p:cNvPr>
          <p:cNvGrpSpPr/>
          <p:nvPr/>
        </p:nvGrpSpPr>
        <p:grpSpPr>
          <a:xfrm>
            <a:off x="9913790" y="395831"/>
            <a:ext cx="3254648" cy="1272203"/>
            <a:chOff x="9913790" y="395831"/>
            <a:chExt cx="3254648" cy="1272203"/>
          </a:xfrm>
        </p:grpSpPr>
        <p:grpSp>
          <p:nvGrpSpPr>
            <p:cNvPr id="3" name="Group 2">
              <a:extLst>
                <a:ext uri="{FF2B5EF4-FFF2-40B4-BE49-F238E27FC236}">
                  <a16:creationId xmlns:a16="http://schemas.microsoft.com/office/drawing/2014/main" id="{2B57A272-0A1F-DEC6-2E7D-CC23B8372BEC}"/>
                </a:ext>
              </a:extLst>
            </p:cNvPr>
            <p:cNvGrpSpPr/>
            <p:nvPr/>
          </p:nvGrpSpPr>
          <p:grpSpPr>
            <a:xfrm>
              <a:off x="9913790" y="395831"/>
              <a:ext cx="3254648" cy="1272203"/>
              <a:chOff x="9913790" y="395831"/>
              <a:chExt cx="3254648" cy="1272203"/>
            </a:xfrm>
          </p:grpSpPr>
          <p:sp>
            <p:nvSpPr>
              <p:cNvPr id="5" name="Flowchart: Data 11">
                <a:extLst>
                  <a:ext uri="{FF2B5EF4-FFF2-40B4-BE49-F238E27FC236}">
                    <a16:creationId xmlns:a16="http://schemas.microsoft.com/office/drawing/2014/main" id="{DD21C37D-A932-00AA-ECFC-6DAD686C805A}"/>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Data 14">
                <a:extLst>
                  <a:ext uri="{FF2B5EF4-FFF2-40B4-BE49-F238E27FC236}">
                    <a16:creationId xmlns:a16="http://schemas.microsoft.com/office/drawing/2014/main" id="{DC575A64-DC75-C028-EF0F-284F765C9F9B}"/>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white buffalo and city skyline&#10;&#10;AI-generated content may be incorrect.">
              <a:extLst>
                <a:ext uri="{FF2B5EF4-FFF2-40B4-BE49-F238E27FC236}">
                  <a16:creationId xmlns:a16="http://schemas.microsoft.com/office/drawing/2014/main" id="{E725E228-AB39-B6C6-C4B3-8DAB9765E4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sp>
        <p:nvSpPr>
          <p:cNvPr id="11" name="Slide Number Placeholder 16">
            <a:extLst>
              <a:ext uri="{FF2B5EF4-FFF2-40B4-BE49-F238E27FC236}">
                <a16:creationId xmlns:a16="http://schemas.microsoft.com/office/drawing/2014/main" id="{AE75F7FE-85E3-2E6C-3CCA-472BA3D77748}"/>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E70D4DE2-2632-5EB1-C506-7ABA8AA57E1C}"/>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8</a:t>
            </a:fld>
            <a:endParaRPr lang="en-US"/>
          </a:p>
        </p:txBody>
      </p:sp>
      <p:sp>
        <p:nvSpPr>
          <p:cNvPr id="37" name="TextBox 36">
            <a:extLst>
              <a:ext uri="{FF2B5EF4-FFF2-40B4-BE49-F238E27FC236}">
                <a16:creationId xmlns:a16="http://schemas.microsoft.com/office/drawing/2014/main" id="{8A90185D-A6E3-5323-FF23-3673A8C51192}"/>
              </a:ext>
            </a:extLst>
          </p:cNvPr>
          <p:cNvSpPr txBox="1"/>
          <p:nvPr/>
        </p:nvSpPr>
        <p:spPr>
          <a:xfrm>
            <a:off x="742115" y="5155320"/>
            <a:ext cx="5208004" cy="338554"/>
          </a:xfrm>
          <a:prstGeom prst="rect">
            <a:avLst/>
          </a:prstGeom>
          <a:noFill/>
        </p:spPr>
        <p:txBody>
          <a:bodyPr wrap="square" lIns="91440" tIns="45720" rIns="91440" bIns="45720" rtlCol="0" anchor="t">
            <a:spAutoFit/>
          </a:bodyPr>
          <a:lstStyle/>
          <a:p>
            <a:r>
              <a:rPr lang="en-US" sz="1600" b="1">
                <a:solidFill>
                  <a:schemeClr val="bg1"/>
                </a:solidFill>
                <a:latin typeface="Times New Roman"/>
                <a:cs typeface="Times New Roman"/>
              </a:rPr>
              <a:t>	</a:t>
            </a:r>
            <a:endParaRPr lang="en-US" sz="1200">
              <a:solidFill>
                <a:schemeClr val="bg1"/>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BB23E766-2ACF-83C1-0491-D2B6D4BA9269}"/>
              </a:ext>
            </a:extLst>
          </p:cNvPr>
          <p:cNvSpPr txBox="1"/>
          <p:nvPr/>
        </p:nvSpPr>
        <p:spPr>
          <a:xfrm>
            <a:off x="2181419" y="5046284"/>
            <a:ext cx="6635930" cy="369332"/>
          </a:xfrm>
          <a:prstGeom prst="rect">
            <a:avLst/>
          </a:prstGeom>
          <a:noFill/>
        </p:spPr>
        <p:txBody>
          <a:bodyPr wrap="square">
            <a:spAutoFit/>
          </a:bodyPr>
          <a:lstStyle/>
          <a:p>
            <a:endParaRPr lang="en-US" b="1" i="1">
              <a:solidFill>
                <a:srgbClr val="FFFFFF"/>
              </a:solidFill>
            </a:endParaRPr>
          </a:p>
        </p:txBody>
      </p:sp>
      <p:graphicFrame>
        <p:nvGraphicFramePr>
          <p:cNvPr id="2054" name="Chart 2053">
            <a:extLst>
              <a:ext uri="{FF2B5EF4-FFF2-40B4-BE49-F238E27FC236}">
                <a16:creationId xmlns:a16="http://schemas.microsoft.com/office/drawing/2014/main" id="{2C499497-EA17-3FB9-7D85-0FEC3977AE57}"/>
              </a:ext>
            </a:extLst>
          </p:cNvPr>
          <p:cNvGraphicFramePr/>
          <p:nvPr>
            <p:extLst>
              <p:ext uri="{D42A27DB-BD31-4B8C-83A1-F6EECF244321}">
                <p14:modId xmlns:p14="http://schemas.microsoft.com/office/powerpoint/2010/main" val="3977300238"/>
              </p:ext>
            </p:extLst>
          </p:nvPr>
        </p:nvGraphicFramePr>
        <p:xfrm>
          <a:off x="5980407" y="1699110"/>
          <a:ext cx="6528536" cy="4725022"/>
        </p:xfrm>
        <a:graphic>
          <a:graphicData uri="http://schemas.openxmlformats.org/drawingml/2006/chart">
            <c:chart xmlns:c="http://schemas.openxmlformats.org/drawingml/2006/chart" xmlns:r="http://schemas.openxmlformats.org/officeDocument/2006/relationships" r:id="rId4"/>
          </a:graphicData>
        </a:graphic>
      </p:graphicFrame>
      <p:sp>
        <p:nvSpPr>
          <p:cNvPr id="2055" name="TextBox 2054">
            <a:extLst>
              <a:ext uri="{FF2B5EF4-FFF2-40B4-BE49-F238E27FC236}">
                <a16:creationId xmlns:a16="http://schemas.microsoft.com/office/drawing/2014/main" id="{EDE4C207-0652-F7BA-E7D8-36C2C68E14BD}"/>
              </a:ext>
            </a:extLst>
          </p:cNvPr>
          <p:cNvSpPr txBox="1"/>
          <p:nvPr/>
        </p:nvSpPr>
        <p:spPr>
          <a:xfrm>
            <a:off x="9578008" y="3375307"/>
            <a:ext cx="812402" cy="369332"/>
          </a:xfrm>
          <a:prstGeom prst="rect">
            <a:avLst/>
          </a:prstGeom>
          <a:noFill/>
        </p:spPr>
        <p:txBody>
          <a:bodyPr wrap="square" rtlCol="0">
            <a:spAutoFit/>
          </a:bodyPr>
          <a:lstStyle/>
          <a:p>
            <a:r>
              <a:rPr lang="en-US" b="1" i="1">
                <a:solidFill>
                  <a:schemeClr val="bg1"/>
                </a:solidFill>
                <a:latin typeface="Montserrat" panose="00000500000000000000" pitchFamily="2" charset="0"/>
              </a:rPr>
              <a:t>43%</a:t>
            </a:r>
          </a:p>
        </p:txBody>
      </p:sp>
      <p:sp>
        <p:nvSpPr>
          <p:cNvPr id="2057" name="TextBox 2056">
            <a:extLst>
              <a:ext uri="{FF2B5EF4-FFF2-40B4-BE49-F238E27FC236}">
                <a16:creationId xmlns:a16="http://schemas.microsoft.com/office/drawing/2014/main" id="{6988A59E-F9F9-A11C-1375-654A3BF3C852}"/>
              </a:ext>
            </a:extLst>
          </p:cNvPr>
          <p:cNvSpPr txBox="1"/>
          <p:nvPr/>
        </p:nvSpPr>
        <p:spPr>
          <a:xfrm>
            <a:off x="8375065" y="2765356"/>
            <a:ext cx="728599" cy="369332"/>
          </a:xfrm>
          <a:prstGeom prst="rect">
            <a:avLst/>
          </a:prstGeom>
          <a:noFill/>
        </p:spPr>
        <p:txBody>
          <a:bodyPr wrap="square">
            <a:spAutoFit/>
          </a:bodyPr>
          <a:lstStyle/>
          <a:p>
            <a:r>
              <a:rPr lang="en-US" b="1" i="1">
                <a:solidFill>
                  <a:schemeClr val="bg1"/>
                </a:solidFill>
                <a:latin typeface="Montserrat" panose="00000500000000000000" pitchFamily="2" charset="0"/>
              </a:rPr>
              <a:t>16%</a:t>
            </a:r>
          </a:p>
        </p:txBody>
      </p:sp>
      <p:sp>
        <p:nvSpPr>
          <p:cNvPr id="2059" name="TextBox 2058">
            <a:extLst>
              <a:ext uri="{FF2B5EF4-FFF2-40B4-BE49-F238E27FC236}">
                <a16:creationId xmlns:a16="http://schemas.microsoft.com/office/drawing/2014/main" id="{C7151E50-A69B-4F38-A565-0478B20E236E}"/>
              </a:ext>
            </a:extLst>
          </p:cNvPr>
          <p:cNvSpPr txBox="1"/>
          <p:nvPr/>
        </p:nvSpPr>
        <p:spPr>
          <a:xfrm>
            <a:off x="8031572" y="3504192"/>
            <a:ext cx="812402" cy="369332"/>
          </a:xfrm>
          <a:prstGeom prst="rect">
            <a:avLst/>
          </a:prstGeom>
          <a:noFill/>
        </p:spPr>
        <p:txBody>
          <a:bodyPr wrap="square">
            <a:spAutoFit/>
          </a:bodyPr>
          <a:lstStyle/>
          <a:p>
            <a:r>
              <a:rPr lang="en-US" b="1" i="1">
                <a:solidFill>
                  <a:schemeClr val="bg1"/>
                </a:solidFill>
                <a:latin typeface="Montserrat" panose="00000500000000000000" pitchFamily="2" charset="0"/>
              </a:rPr>
              <a:t>18%</a:t>
            </a:r>
          </a:p>
        </p:txBody>
      </p:sp>
      <p:sp>
        <p:nvSpPr>
          <p:cNvPr id="2061" name="TextBox 2060">
            <a:extLst>
              <a:ext uri="{FF2B5EF4-FFF2-40B4-BE49-F238E27FC236}">
                <a16:creationId xmlns:a16="http://schemas.microsoft.com/office/drawing/2014/main" id="{E2978C55-6AEA-8CBF-1F82-51AF6658EAC1}"/>
              </a:ext>
            </a:extLst>
          </p:cNvPr>
          <p:cNvSpPr txBox="1"/>
          <p:nvPr/>
        </p:nvSpPr>
        <p:spPr>
          <a:xfrm>
            <a:off x="8253798" y="4192986"/>
            <a:ext cx="817942" cy="369332"/>
          </a:xfrm>
          <a:prstGeom prst="rect">
            <a:avLst/>
          </a:prstGeom>
          <a:noFill/>
        </p:spPr>
        <p:txBody>
          <a:bodyPr wrap="square">
            <a:spAutoFit/>
          </a:bodyPr>
          <a:lstStyle/>
          <a:p>
            <a:r>
              <a:rPr lang="en-US" b="1" i="1">
                <a:solidFill>
                  <a:schemeClr val="bg1"/>
                </a:solidFill>
                <a:latin typeface="Montserrat" panose="00000500000000000000" pitchFamily="2" charset="0"/>
              </a:rPr>
              <a:t>7%</a:t>
            </a:r>
          </a:p>
        </p:txBody>
      </p:sp>
      <p:sp>
        <p:nvSpPr>
          <p:cNvPr id="2063" name="TextBox 2062">
            <a:extLst>
              <a:ext uri="{FF2B5EF4-FFF2-40B4-BE49-F238E27FC236}">
                <a16:creationId xmlns:a16="http://schemas.microsoft.com/office/drawing/2014/main" id="{916CE56D-4368-B09F-8AFD-146076353212}"/>
              </a:ext>
            </a:extLst>
          </p:cNvPr>
          <p:cNvSpPr txBox="1"/>
          <p:nvPr/>
        </p:nvSpPr>
        <p:spPr>
          <a:xfrm>
            <a:off x="8788949" y="4393190"/>
            <a:ext cx="842875" cy="369332"/>
          </a:xfrm>
          <a:prstGeom prst="rect">
            <a:avLst/>
          </a:prstGeom>
          <a:noFill/>
        </p:spPr>
        <p:txBody>
          <a:bodyPr wrap="square">
            <a:spAutoFit/>
          </a:bodyPr>
          <a:lstStyle/>
          <a:p>
            <a:r>
              <a:rPr lang="en-US" b="1" i="1">
                <a:solidFill>
                  <a:schemeClr val="bg1"/>
                </a:solidFill>
                <a:latin typeface="Montserrat" panose="00000500000000000000" pitchFamily="2" charset="0"/>
              </a:rPr>
              <a:t>16%</a:t>
            </a:r>
          </a:p>
        </p:txBody>
      </p:sp>
      <p:sp>
        <p:nvSpPr>
          <p:cNvPr id="19" name="Manual Input 2">
            <a:extLst>
              <a:ext uri="{FF2B5EF4-FFF2-40B4-BE49-F238E27FC236}">
                <a16:creationId xmlns:a16="http://schemas.microsoft.com/office/drawing/2014/main" id="{2D24D3E2-E68B-5B0B-853B-79F3F16EECCC}"/>
              </a:ext>
            </a:extLst>
          </p:cNvPr>
          <p:cNvSpPr/>
          <p:nvPr/>
        </p:nvSpPr>
        <p:spPr>
          <a:xfrm rot="16200000" flipV="1">
            <a:off x="3282759" y="-610099"/>
            <a:ext cx="571117" cy="5055362"/>
          </a:xfrm>
          <a:prstGeom prst="flowChartManualInput">
            <a:avLst/>
          </a:prstGeom>
          <a:solidFill>
            <a:srgbClr val="4E95D9"/>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Oval 19">
            <a:extLst>
              <a:ext uri="{FF2B5EF4-FFF2-40B4-BE49-F238E27FC236}">
                <a16:creationId xmlns:a16="http://schemas.microsoft.com/office/drawing/2014/main" id="{F1FE0C8A-1C4E-C818-E489-01F06C81318F}"/>
              </a:ext>
            </a:extLst>
          </p:cNvPr>
          <p:cNvSpPr/>
          <p:nvPr/>
        </p:nvSpPr>
        <p:spPr>
          <a:xfrm>
            <a:off x="776427" y="1461416"/>
            <a:ext cx="913307" cy="889285"/>
          </a:xfrm>
          <a:prstGeom prst="ellipse">
            <a:avLst/>
          </a:prstGeom>
          <a:solidFill>
            <a:srgbClr val="4E95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descr="Pin with solid fill">
            <a:extLst>
              <a:ext uri="{FF2B5EF4-FFF2-40B4-BE49-F238E27FC236}">
                <a16:creationId xmlns:a16="http://schemas.microsoft.com/office/drawing/2014/main" id="{BBF54C14-F7CA-2806-F490-40026D8A7E8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761799">
            <a:off x="892030" y="1563632"/>
            <a:ext cx="704812" cy="704812"/>
          </a:xfrm>
          <a:prstGeom prst="rect">
            <a:avLst/>
          </a:prstGeom>
        </p:spPr>
      </p:pic>
      <p:sp>
        <p:nvSpPr>
          <p:cNvPr id="22" name="TextBox 19">
            <a:extLst>
              <a:ext uri="{FF2B5EF4-FFF2-40B4-BE49-F238E27FC236}">
                <a16:creationId xmlns:a16="http://schemas.microsoft.com/office/drawing/2014/main" id="{682AC003-5BFA-A750-A0E0-3AB2C0DBC035}"/>
              </a:ext>
            </a:extLst>
          </p:cNvPr>
          <p:cNvSpPr txBox="1"/>
          <p:nvPr/>
        </p:nvSpPr>
        <p:spPr>
          <a:xfrm>
            <a:off x="1464946" y="1607867"/>
            <a:ext cx="4302313" cy="430887"/>
          </a:xfrm>
          <a:custGeom>
            <a:avLst/>
            <a:gdLst>
              <a:gd name="connsiteX0" fmla="*/ 0 w 4369153"/>
              <a:gd name="connsiteY0" fmla="*/ 0 h 461665"/>
              <a:gd name="connsiteX1" fmla="*/ 4369153 w 4369153"/>
              <a:gd name="connsiteY1" fmla="*/ 0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65315 h 461665"/>
              <a:gd name="connsiteX2" fmla="*/ 4369153 w 4369153"/>
              <a:gd name="connsiteY2" fmla="*/ 461665 h 461665"/>
              <a:gd name="connsiteX3" fmla="*/ 0 w 4369153"/>
              <a:gd name="connsiteY3" fmla="*/ 461665 h 461665"/>
              <a:gd name="connsiteX4" fmla="*/ 0 w 4369153"/>
              <a:gd name="connsiteY4" fmla="*/ 0 h 461665"/>
              <a:gd name="connsiteX0" fmla="*/ 0 w 4369153"/>
              <a:gd name="connsiteY0" fmla="*/ 0 h 461665"/>
              <a:gd name="connsiteX1" fmla="*/ 4320167 w 4369153"/>
              <a:gd name="connsiteY1" fmla="*/ 16330 h 461665"/>
              <a:gd name="connsiteX2" fmla="*/ 4369153 w 4369153"/>
              <a:gd name="connsiteY2" fmla="*/ 461665 h 461665"/>
              <a:gd name="connsiteX3" fmla="*/ 0 w 4369153"/>
              <a:gd name="connsiteY3" fmla="*/ 461665 h 461665"/>
              <a:gd name="connsiteX4" fmla="*/ 0 w 436915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9153" h="461665">
                <a:moveTo>
                  <a:pt x="0" y="0"/>
                </a:moveTo>
                <a:lnTo>
                  <a:pt x="4320167" y="16330"/>
                </a:lnTo>
                <a:lnTo>
                  <a:pt x="4369153" y="461665"/>
                </a:lnTo>
                <a:lnTo>
                  <a:pt x="0" y="461665"/>
                </a:lnTo>
                <a:lnTo>
                  <a:pt x="0" y="0"/>
                </a:lnTo>
                <a:close/>
              </a:path>
            </a:pathLst>
          </a:cu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i="1">
                <a:solidFill>
                  <a:schemeClr val="bg1"/>
                </a:solidFill>
                <a:latin typeface="Montserrat" panose="00000500000000000000" pitchFamily="2" charset="0"/>
                <a:cs typeface="Times New Roman" panose="02020603050405020304" pitchFamily="18" charset="0"/>
              </a:rPr>
              <a:t>Tampa Consumer Habits</a:t>
            </a:r>
            <a:endParaRPr lang="en-US" sz="2200">
              <a:solidFill>
                <a:schemeClr val="bg1"/>
              </a:solidFill>
              <a:latin typeface="Montserrat" panose="00000500000000000000" pitchFamily="2" charset="0"/>
              <a:cs typeface="Times New Roman" panose="02020603050405020304" pitchFamily="18" charset="0"/>
            </a:endParaRPr>
          </a:p>
        </p:txBody>
      </p:sp>
      <p:sp>
        <p:nvSpPr>
          <p:cNvPr id="25" name="TextBox 24">
            <a:extLst>
              <a:ext uri="{FF2B5EF4-FFF2-40B4-BE49-F238E27FC236}">
                <a16:creationId xmlns:a16="http://schemas.microsoft.com/office/drawing/2014/main" id="{351F1971-A0BB-9D44-D76D-673AC18BF015}"/>
              </a:ext>
            </a:extLst>
          </p:cNvPr>
          <p:cNvSpPr txBox="1"/>
          <p:nvPr/>
        </p:nvSpPr>
        <p:spPr>
          <a:xfrm>
            <a:off x="3398322" y="1916038"/>
            <a:ext cx="2784823" cy="338554"/>
          </a:xfrm>
          <a:prstGeom prst="rect">
            <a:avLst/>
          </a:prstGeom>
          <a:noFill/>
        </p:spPr>
        <p:txBody>
          <a:bodyPr wrap="square" rtlCol="0">
            <a:spAutoFit/>
          </a:bodyPr>
          <a:lstStyle/>
          <a:p>
            <a:r>
              <a:rPr lang="en-US" sz="1600" b="1" i="1">
                <a:solidFill>
                  <a:schemeClr val="bg1"/>
                </a:solidFill>
                <a:latin typeface="Montserrat" panose="00000500000000000000" pitchFamily="2" charset="0"/>
                <a:cs typeface="Times New Roman" panose="02020603050405020304" pitchFamily="18" charset="0"/>
              </a:rPr>
              <a:t>(3-Mile Radius)</a:t>
            </a:r>
          </a:p>
        </p:txBody>
      </p:sp>
      <p:sp>
        <p:nvSpPr>
          <p:cNvPr id="2049" name="TextBox 2048">
            <a:extLst>
              <a:ext uri="{FF2B5EF4-FFF2-40B4-BE49-F238E27FC236}">
                <a16:creationId xmlns:a16="http://schemas.microsoft.com/office/drawing/2014/main" id="{0339E483-83D6-1009-A1DE-B4CC66DA3703}"/>
              </a:ext>
            </a:extLst>
          </p:cNvPr>
          <p:cNvSpPr txBox="1"/>
          <p:nvPr/>
        </p:nvSpPr>
        <p:spPr>
          <a:xfrm>
            <a:off x="1325057" y="2529280"/>
            <a:ext cx="5152917" cy="3539430"/>
          </a:xfrm>
          <a:prstGeom prst="rect">
            <a:avLst/>
          </a:prstGeom>
          <a:noFill/>
        </p:spPr>
        <p:txBody>
          <a:bodyPr wrap="square" rtlCol="0">
            <a:spAutoFit/>
          </a:bodyPr>
          <a:lstStyle/>
          <a:p>
            <a:pPr marL="285750" indent="-285750">
              <a:buFont typeface="Wingdings" panose="05000000000000000000" pitchFamily="2" charset="2"/>
              <a:buChar char="§"/>
            </a:pPr>
            <a:r>
              <a:rPr lang="en-US" sz="1400" b="1">
                <a:solidFill>
                  <a:schemeClr val="bg1"/>
                </a:solidFill>
                <a:latin typeface="Montserrat" panose="00000500000000000000" pitchFamily="2" charset="0"/>
                <a:cs typeface="Times New Roman"/>
              </a:rPr>
              <a:t>Population (3-Mile Radius):                      96,124</a:t>
            </a:r>
          </a:p>
          <a:p>
            <a:endParaRPr lang="en-US" sz="1400" b="1">
              <a:solidFill>
                <a:schemeClr val="bg1"/>
              </a:solidFill>
              <a:latin typeface="Montserrat" panose="00000500000000000000" pitchFamily="2" charset="0"/>
              <a:cs typeface="Times New Roman"/>
            </a:endParaRPr>
          </a:p>
          <a:p>
            <a:endParaRPr lang="en-US" sz="1400" b="1">
              <a:solidFill>
                <a:schemeClr val="bg1"/>
              </a:solidFill>
              <a:latin typeface="Montserrat" panose="00000500000000000000" pitchFamily="2" charset="0"/>
              <a:cs typeface="Times New Roman"/>
            </a:endParaRPr>
          </a:p>
          <a:p>
            <a:pPr marL="285750" indent="-285750">
              <a:buFont typeface="Wingdings" panose="05000000000000000000" pitchFamily="2" charset="2"/>
              <a:buChar char="§"/>
            </a:pPr>
            <a:r>
              <a:rPr lang="en-US" sz="1400" b="1">
                <a:solidFill>
                  <a:schemeClr val="bg1"/>
                </a:solidFill>
                <a:latin typeface="Montserrat" panose="00000500000000000000" pitchFamily="2" charset="0"/>
                <a:cs typeface="Times New Roman"/>
              </a:rPr>
              <a:t>Daytime Population:                                 96,967</a:t>
            </a:r>
          </a:p>
          <a:p>
            <a:endParaRPr lang="en-US" sz="1400" b="1">
              <a:solidFill>
                <a:schemeClr val="bg1"/>
              </a:solidFill>
              <a:latin typeface="Montserrat" panose="00000500000000000000" pitchFamily="2" charset="0"/>
              <a:cs typeface="Times New Roman"/>
            </a:endParaRPr>
          </a:p>
          <a:p>
            <a:pPr marL="285750" indent="-285750">
              <a:buFont typeface="Wingdings" panose="05000000000000000000" pitchFamily="2" charset="2"/>
              <a:buChar char="§"/>
            </a:pPr>
            <a:endParaRPr lang="en-US" sz="1400" b="1">
              <a:solidFill>
                <a:schemeClr val="bg1"/>
              </a:solidFill>
              <a:latin typeface="Montserrat" panose="00000500000000000000" pitchFamily="2" charset="0"/>
              <a:cs typeface="Times New Roman"/>
            </a:endParaRPr>
          </a:p>
          <a:p>
            <a:pPr marL="285750" indent="-285750">
              <a:buFont typeface="Wingdings" panose="05000000000000000000" pitchFamily="2" charset="2"/>
              <a:buChar char="§"/>
            </a:pPr>
            <a:r>
              <a:rPr lang="en-US" sz="1400" b="1">
                <a:solidFill>
                  <a:schemeClr val="bg1"/>
                </a:solidFill>
                <a:latin typeface="Montserrat" panose="00000500000000000000" pitchFamily="2" charset="0"/>
                <a:cs typeface="Times New Roman"/>
              </a:rPr>
              <a:t>Average Household Income:               $171,804       </a:t>
            </a:r>
          </a:p>
          <a:p>
            <a:pPr marL="285750" indent="-285750">
              <a:buFont typeface="Wingdings" panose="05000000000000000000" pitchFamily="2" charset="2"/>
              <a:buChar char="§"/>
            </a:pPr>
            <a:endParaRPr lang="en-US" sz="1400" b="1">
              <a:solidFill>
                <a:schemeClr val="bg1"/>
              </a:solidFill>
              <a:latin typeface="Montserrat" panose="00000500000000000000" pitchFamily="2" charset="0"/>
              <a:cs typeface="Times New Roman"/>
            </a:endParaRPr>
          </a:p>
          <a:p>
            <a:pPr marL="285750" indent="-285750">
              <a:buFont typeface="Wingdings" panose="05000000000000000000" pitchFamily="2" charset="2"/>
              <a:buChar char="§"/>
            </a:pPr>
            <a:endParaRPr lang="en-US" sz="1400" b="1">
              <a:solidFill>
                <a:schemeClr val="bg1"/>
              </a:solidFill>
              <a:latin typeface="Montserrat" panose="00000500000000000000" pitchFamily="2" charset="0"/>
              <a:cs typeface="Times New Roman"/>
            </a:endParaRPr>
          </a:p>
          <a:p>
            <a:pPr marL="285750" indent="-285750">
              <a:buFont typeface="Wingdings" panose="05000000000000000000" pitchFamily="2" charset="2"/>
              <a:buChar char="§"/>
            </a:pPr>
            <a:r>
              <a:rPr lang="en-US" sz="1400" b="1">
                <a:solidFill>
                  <a:schemeClr val="bg1"/>
                </a:solidFill>
                <a:latin typeface="Montserrat" panose="00000500000000000000" pitchFamily="2" charset="0"/>
                <a:cs typeface="Times New Roman"/>
              </a:rPr>
              <a:t>Median Home Value:                            $681,944</a:t>
            </a:r>
          </a:p>
          <a:p>
            <a:pPr marL="285750" indent="-285750">
              <a:buFont typeface="Wingdings" panose="05000000000000000000" pitchFamily="2" charset="2"/>
              <a:buChar char="§"/>
            </a:pPr>
            <a:endParaRPr lang="en-US" sz="1400" b="1">
              <a:solidFill>
                <a:schemeClr val="bg1"/>
              </a:solidFill>
              <a:latin typeface="Montserrat" panose="00000500000000000000" pitchFamily="2" charset="0"/>
              <a:cs typeface="Times New Roman"/>
            </a:endParaRPr>
          </a:p>
          <a:p>
            <a:pPr marL="285750" indent="-285750">
              <a:buFont typeface="Wingdings" panose="05000000000000000000" pitchFamily="2" charset="2"/>
              <a:buChar char="§"/>
            </a:pPr>
            <a:endParaRPr lang="en-US" sz="1400" b="1">
              <a:solidFill>
                <a:schemeClr val="bg1"/>
              </a:solidFill>
              <a:latin typeface="Montserrat" panose="00000500000000000000" pitchFamily="2" charset="0"/>
              <a:cs typeface="Times New Roman"/>
            </a:endParaRPr>
          </a:p>
          <a:p>
            <a:pPr marL="285750" indent="-285750">
              <a:buFont typeface="Wingdings" panose="05000000000000000000" pitchFamily="2" charset="2"/>
              <a:buChar char="§"/>
            </a:pPr>
            <a:r>
              <a:rPr lang="en-US" sz="1400" b="1">
                <a:solidFill>
                  <a:schemeClr val="bg1"/>
                </a:solidFill>
                <a:latin typeface="Montserrat" panose="00000500000000000000" pitchFamily="2" charset="0"/>
                <a:cs typeface="Times New Roman"/>
              </a:rPr>
              <a:t>College Educated (4+ years):                   62.2%</a:t>
            </a:r>
          </a:p>
          <a:p>
            <a:pPr marL="285750" indent="-285750">
              <a:buFont typeface="Wingdings" panose="05000000000000000000" pitchFamily="2" charset="2"/>
              <a:buChar char="§"/>
            </a:pPr>
            <a:endParaRPr lang="en-US" sz="1400" b="1">
              <a:solidFill>
                <a:schemeClr val="bg1"/>
              </a:solidFill>
              <a:latin typeface="Montserrat" panose="00000500000000000000" pitchFamily="2" charset="0"/>
              <a:cs typeface="Times New Roman"/>
            </a:endParaRPr>
          </a:p>
          <a:p>
            <a:endParaRPr lang="en-US" sz="1400" b="1">
              <a:solidFill>
                <a:schemeClr val="bg1"/>
              </a:solidFill>
              <a:latin typeface="Montserrat" panose="00000500000000000000" pitchFamily="2" charset="0"/>
              <a:cs typeface="Times New Roman"/>
            </a:endParaRPr>
          </a:p>
          <a:p>
            <a:pPr marL="285750" indent="-285750">
              <a:buFont typeface="Wingdings" panose="05000000000000000000" pitchFamily="2" charset="2"/>
              <a:buChar char="§"/>
            </a:pPr>
            <a:r>
              <a:rPr lang="en-US" sz="1400" b="1">
                <a:solidFill>
                  <a:schemeClr val="bg1"/>
                </a:solidFill>
                <a:latin typeface="Montserrat" panose="00000500000000000000" pitchFamily="2" charset="0"/>
                <a:cs typeface="Times New Roman"/>
              </a:rPr>
              <a:t>Weekly Spending per capita:                  $467</a:t>
            </a:r>
          </a:p>
        </p:txBody>
      </p:sp>
    </p:spTree>
    <p:extLst>
      <p:ext uri="{BB962C8B-B14F-4D97-AF65-F5344CB8AC3E}">
        <p14:creationId xmlns:p14="http://schemas.microsoft.com/office/powerpoint/2010/main" val="2397554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71248-38AF-BEC5-3792-612D49B94D00}"/>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5156A5F-CB02-9340-D523-BAFB74577C69}"/>
              </a:ext>
            </a:extLst>
          </p:cNvPr>
          <p:cNvCxnSpPr>
            <a:cxnSpLocks/>
          </p:cNvCxnSpPr>
          <p:nvPr/>
        </p:nvCxnSpPr>
        <p:spPr>
          <a:xfrm flipV="1">
            <a:off x="398833" y="365125"/>
            <a:ext cx="0" cy="633723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BFB0251E-F4D2-D841-F8C1-E97397D8C24B}"/>
              </a:ext>
            </a:extLst>
          </p:cNvPr>
          <p:cNvSpPr>
            <a:spLocks noGrp="1"/>
          </p:cNvSpPr>
          <p:nvPr>
            <p:ph type="title"/>
          </p:nvPr>
        </p:nvSpPr>
        <p:spPr>
          <a:xfrm>
            <a:off x="457201" y="365125"/>
            <a:ext cx="10515600" cy="815199"/>
          </a:xfrm>
        </p:spPr>
        <p:txBody>
          <a:bodyPr/>
          <a:lstStyle/>
          <a:p>
            <a:r>
              <a:rPr lang="en-US" b="1">
                <a:solidFill>
                  <a:schemeClr val="bg1"/>
                </a:solidFill>
                <a:latin typeface="Montserrat" panose="00000500000000000000" pitchFamily="2" charset="0"/>
              </a:rPr>
              <a:t>Market Research</a:t>
            </a:r>
          </a:p>
        </p:txBody>
      </p:sp>
      <p:sp>
        <p:nvSpPr>
          <p:cNvPr id="4" name="Rectangle 3">
            <a:extLst>
              <a:ext uri="{FF2B5EF4-FFF2-40B4-BE49-F238E27FC236}">
                <a16:creationId xmlns:a16="http://schemas.microsoft.com/office/drawing/2014/main" id="{6D49948A-5D9C-F628-DD33-8E8FC7D5003D}"/>
              </a:ext>
            </a:extLst>
          </p:cNvPr>
          <p:cNvSpPr/>
          <p:nvPr/>
        </p:nvSpPr>
        <p:spPr>
          <a:xfrm>
            <a:off x="0" y="6595353"/>
            <a:ext cx="12192000" cy="26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159FBCD5-3EAC-43B2-B4D4-D369C9446305}"/>
              </a:ext>
            </a:extLst>
          </p:cNvPr>
          <p:cNvSpPr txBox="1">
            <a:spLocks/>
          </p:cNvSpPr>
          <p:nvPr/>
        </p:nvSpPr>
        <p:spPr>
          <a:xfrm>
            <a:off x="457201" y="1013638"/>
            <a:ext cx="10515600" cy="542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Montserrat"/>
              </a:rPr>
              <a:t>Comparable Properties</a:t>
            </a:r>
            <a:endParaRPr lang="en-US" sz="2800">
              <a:solidFill>
                <a:schemeClr val="bg1"/>
              </a:solidFill>
              <a:latin typeface="Montserrat" panose="00000500000000000000" pitchFamily="2" charset="0"/>
            </a:endParaRPr>
          </a:p>
        </p:txBody>
      </p:sp>
      <p:sp>
        <p:nvSpPr>
          <p:cNvPr id="11" name="Slide Number Placeholder 16">
            <a:extLst>
              <a:ext uri="{FF2B5EF4-FFF2-40B4-BE49-F238E27FC236}">
                <a16:creationId xmlns:a16="http://schemas.microsoft.com/office/drawing/2014/main" id="{950C7406-A87C-E6B8-78AC-3F0D9ABCB535}"/>
              </a:ext>
            </a:extLst>
          </p:cNvPr>
          <p:cNvSpPr txBox="1">
            <a:spLocks/>
          </p:cNvSpPr>
          <p:nvPr/>
        </p:nvSpPr>
        <p:spPr>
          <a:xfrm>
            <a:off x="0" y="653573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Buffalo Rise Development</a:t>
            </a:r>
          </a:p>
        </p:txBody>
      </p:sp>
      <p:sp>
        <p:nvSpPr>
          <p:cNvPr id="13" name="Slide Number Placeholder 16">
            <a:extLst>
              <a:ext uri="{FF2B5EF4-FFF2-40B4-BE49-F238E27FC236}">
                <a16:creationId xmlns:a16="http://schemas.microsoft.com/office/drawing/2014/main" id="{280267E0-DFCD-A990-82BF-15BAFCAAB64C}"/>
              </a:ext>
            </a:extLst>
          </p:cNvPr>
          <p:cNvSpPr>
            <a:spLocks noGrp="1"/>
          </p:cNvSpPr>
          <p:nvPr>
            <p:ph type="sldNum" sz="quarter" idx="12"/>
          </p:nvPr>
        </p:nvSpPr>
        <p:spPr>
          <a:xfrm>
            <a:off x="9448800" y="6535738"/>
            <a:ext cx="2743200" cy="365125"/>
          </a:xfrm>
        </p:spPr>
        <p:txBody>
          <a:bodyPr/>
          <a:lstStyle/>
          <a:p>
            <a:fld id="{08A22A63-1BBC-44FA-A7B8-BDEA76A86550}" type="slidenum">
              <a:rPr lang="en-US" smtClean="0"/>
              <a:t>9</a:t>
            </a:fld>
            <a:endParaRPr lang="en-US"/>
          </a:p>
        </p:txBody>
      </p:sp>
      <p:pic>
        <p:nvPicPr>
          <p:cNvPr id="25" name="Picture 24" descr="A map of a city&#10;&#10;AI-generated content may be incorrect.">
            <a:extLst>
              <a:ext uri="{FF2B5EF4-FFF2-40B4-BE49-F238E27FC236}">
                <a16:creationId xmlns:a16="http://schemas.microsoft.com/office/drawing/2014/main" id="{66CD203D-0122-2341-C62F-B77902C95564}"/>
              </a:ext>
            </a:extLst>
          </p:cNvPr>
          <p:cNvPicPr>
            <a:picLocks noChangeAspect="1"/>
          </p:cNvPicPr>
          <p:nvPr/>
        </p:nvPicPr>
        <p:blipFill>
          <a:blip r:embed="rId3">
            <a:extLst>
              <a:ext uri="{28A0092B-C50C-407E-A947-70E740481C1C}">
                <a14:useLocalDpi xmlns:a14="http://schemas.microsoft.com/office/drawing/2010/main" val="0"/>
              </a:ext>
            </a:extLst>
          </a:blip>
          <a:srcRect l="19699" t="1450" r="156" b="243"/>
          <a:stretch>
            <a:fillRect/>
          </a:stretch>
        </p:blipFill>
        <p:spPr>
          <a:xfrm>
            <a:off x="488113" y="1645974"/>
            <a:ext cx="6229944" cy="4931003"/>
          </a:xfrm>
          <a:prstGeom prst="rect">
            <a:avLst/>
          </a:prstGeom>
          <a:ln w="28575">
            <a:solidFill>
              <a:schemeClr val="bg1"/>
            </a:solidFill>
          </a:ln>
          <a:effectLst/>
        </p:spPr>
      </p:pic>
      <p:sp>
        <p:nvSpPr>
          <p:cNvPr id="26" name="Oval 25">
            <a:extLst>
              <a:ext uri="{FF2B5EF4-FFF2-40B4-BE49-F238E27FC236}">
                <a16:creationId xmlns:a16="http://schemas.microsoft.com/office/drawing/2014/main" id="{47961DA3-68AE-240E-C797-6957C7FC7359}"/>
              </a:ext>
            </a:extLst>
          </p:cNvPr>
          <p:cNvSpPr/>
          <p:nvPr/>
        </p:nvSpPr>
        <p:spPr>
          <a:xfrm>
            <a:off x="4516311" y="4177979"/>
            <a:ext cx="424872" cy="406400"/>
          </a:xfrm>
          <a:prstGeom prst="ellipse">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27" name="Oval 26">
            <a:extLst>
              <a:ext uri="{FF2B5EF4-FFF2-40B4-BE49-F238E27FC236}">
                <a16:creationId xmlns:a16="http://schemas.microsoft.com/office/drawing/2014/main" id="{ACA77602-775B-ACB5-6468-5939BC4FF32D}"/>
              </a:ext>
            </a:extLst>
          </p:cNvPr>
          <p:cNvSpPr/>
          <p:nvPr/>
        </p:nvSpPr>
        <p:spPr>
          <a:xfrm>
            <a:off x="2565072" y="2830628"/>
            <a:ext cx="424872" cy="406400"/>
          </a:xfrm>
          <a:prstGeom prst="ellipse">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29" name="Rectangle: Rounded Corners 28">
            <a:extLst>
              <a:ext uri="{FF2B5EF4-FFF2-40B4-BE49-F238E27FC236}">
                <a16:creationId xmlns:a16="http://schemas.microsoft.com/office/drawing/2014/main" id="{51280458-E7E7-9CBB-EDF4-6BD42F34B1F4}"/>
              </a:ext>
            </a:extLst>
          </p:cNvPr>
          <p:cNvSpPr/>
          <p:nvPr/>
        </p:nvSpPr>
        <p:spPr>
          <a:xfrm>
            <a:off x="1604491" y="5661379"/>
            <a:ext cx="960581" cy="262647"/>
          </a:xfrm>
          <a:prstGeom prst="round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Britton</a:t>
            </a:r>
          </a:p>
        </p:txBody>
      </p:sp>
      <p:cxnSp>
        <p:nvCxnSpPr>
          <p:cNvPr id="31" name="Straight Arrow Connector 30">
            <a:extLst>
              <a:ext uri="{FF2B5EF4-FFF2-40B4-BE49-F238E27FC236}">
                <a16:creationId xmlns:a16="http://schemas.microsoft.com/office/drawing/2014/main" id="{675C9048-C590-A8F8-1D78-735770E11AD4}"/>
              </a:ext>
            </a:extLst>
          </p:cNvPr>
          <p:cNvCxnSpPr>
            <a:cxnSpLocks/>
          </p:cNvCxnSpPr>
          <p:nvPr/>
        </p:nvCxnSpPr>
        <p:spPr>
          <a:xfrm>
            <a:off x="2588407" y="5951126"/>
            <a:ext cx="297147" cy="252502"/>
          </a:xfrm>
          <a:prstGeom prst="straightConnector1">
            <a:avLst/>
          </a:prstGeom>
          <a:ln>
            <a:solidFill>
              <a:srgbClr val="92D050"/>
            </a:solidFill>
            <a:tailEnd type="triangle"/>
          </a:ln>
        </p:spPr>
        <p:style>
          <a:lnRef idx="1">
            <a:schemeClr val="accent6"/>
          </a:lnRef>
          <a:fillRef idx="0">
            <a:schemeClr val="accent6"/>
          </a:fillRef>
          <a:effectRef idx="0">
            <a:schemeClr val="accent6"/>
          </a:effectRef>
          <a:fontRef idx="minor">
            <a:schemeClr val="tx1"/>
          </a:fontRef>
        </p:style>
      </p:cxnSp>
      <p:sp>
        <p:nvSpPr>
          <p:cNvPr id="33" name="Star: 5 Points 32">
            <a:extLst>
              <a:ext uri="{FF2B5EF4-FFF2-40B4-BE49-F238E27FC236}">
                <a16:creationId xmlns:a16="http://schemas.microsoft.com/office/drawing/2014/main" id="{9579A14C-DF52-D361-0491-592685F61B2D}"/>
              </a:ext>
            </a:extLst>
          </p:cNvPr>
          <p:cNvSpPr/>
          <p:nvPr/>
        </p:nvSpPr>
        <p:spPr>
          <a:xfrm>
            <a:off x="2888926" y="6076737"/>
            <a:ext cx="360218" cy="369455"/>
          </a:xfrm>
          <a:prstGeom prst="star5">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B5D839F-4E3F-A71D-B3D3-C0F16B9CF1E7}"/>
              </a:ext>
            </a:extLst>
          </p:cNvPr>
          <p:cNvSpPr txBox="1"/>
          <p:nvPr/>
        </p:nvSpPr>
        <p:spPr>
          <a:xfrm>
            <a:off x="7449454" y="5230805"/>
            <a:ext cx="1993257" cy="923330"/>
          </a:xfrm>
          <a:prstGeom prst="rect">
            <a:avLst/>
          </a:prstGeom>
          <a:noFill/>
        </p:spPr>
        <p:txBody>
          <a:bodyPr wrap="square" rtlCol="0">
            <a:spAutoFit/>
          </a:bodyPr>
          <a:lstStyle/>
          <a:p>
            <a:r>
              <a:rPr lang="en-US" b="1">
                <a:solidFill>
                  <a:schemeClr val="bg1"/>
                </a:solidFill>
                <a:latin typeface="Montserrat" panose="00000500000000000000" pitchFamily="2" charset="0"/>
              </a:rPr>
              <a:t>Year Built: </a:t>
            </a:r>
            <a:r>
              <a:rPr lang="en-US" sz="1600">
                <a:solidFill>
                  <a:schemeClr val="bg1"/>
                </a:solidFill>
                <a:latin typeface="Montserrat" panose="00000500000000000000" pitchFamily="2" charset="0"/>
              </a:rPr>
              <a:t>1994</a:t>
            </a:r>
            <a:r>
              <a:rPr lang="en-US">
                <a:solidFill>
                  <a:schemeClr val="bg1"/>
                </a:solidFill>
                <a:latin typeface="Montserrat" panose="00000500000000000000" pitchFamily="2" charset="0"/>
              </a:rPr>
              <a:t> </a:t>
            </a:r>
          </a:p>
          <a:p>
            <a:r>
              <a:rPr lang="en-US" b="1">
                <a:solidFill>
                  <a:schemeClr val="bg1"/>
                </a:solidFill>
                <a:latin typeface="Montserrat" panose="00000500000000000000" pitchFamily="2" charset="0"/>
              </a:rPr>
              <a:t>GLA:</a:t>
            </a:r>
            <a:r>
              <a:rPr lang="en-US">
                <a:solidFill>
                  <a:schemeClr val="bg1"/>
                </a:solidFill>
                <a:latin typeface="Montserrat" panose="00000500000000000000" pitchFamily="2" charset="0"/>
              </a:rPr>
              <a:t> </a:t>
            </a:r>
            <a:r>
              <a:rPr lang="en-US" sz="1600">
                <a:solidFill>
                  <a:schemeClr val="bg1"/>
                </a:solidFill>
                <a:latin typeface="Montserrat" panose="00000500000000000000" pitchFamily="2" charset="0"/>
              </a:rPr>
              <a:t>453,349</a:t>
            </a:r>
            <a:r>
              <a:rPr lang="en-US">
                <a:solidFill>
                  <a:schemeClr val="bg1"/>
                </a:solidFill>
                <a:latin typeface="Montserrat" panose="00000500000000000000" pitchFamily="2" charset="0"/>
              </a:rPr>
              <a:t>  </a:t>
            </a:r>
          </a:p>
          <a:p>
            <a:r>
              <a:rPr lang="en-US" b="1">
                <a:solidFill>
                  <a:schemeClr val="bg1"/>
                </a:solidFill>
                <a:latin typeface="Montserrat" panose="00000500000000000000" pitchFamily="2" charset="0"/>
              </a:rPr>
              <a:t>Vacancy:</a:t>
            </a:r>
            <a:r>
              <a:rPr lang="en-US">
                <a:solidFill>
                  <a:schemeClr val="bg1"/>
                </a:solidFill>
                <a:latin typeface="Montserrat" panose="00000500000000000000" pitchFamily="2" charset="0"/>
              </a:rPr>
              <a:t> </a:t>
            </a:r>
            <a:r>
              <a:rPr lang="en-US" sz="1600">
                <a:solidFill>
                  <a:schemeClr val="bg1"/>
                </a:solidFill>
                <a:latin typeface="Montserrat" panose="00000500000000000000" pitchFamily="2" charset="0"/>
              </a:rPr>
              <a:t>0%</a:t>
            </a:r>
            <a:endParaRPr lang="en-US">
              <a:solidFill>
                <a:schemeClr val="bg1"/>
              </a:solidFill>
              <a:latin typeface="Montserrat" panose="00000500000000000000" pitchFamily="2" charset="0"/>
            </a:endParaRPr>
          </a:p>
        </p:txBody>
      </p:sp>
      <p:sp>
        <p:nvSpPr>
          <p:cNvPr id="12" name="Rectangle 11">
            <a:extLst>
              <a:ext uri="{FF2B5EF4-FFF2-40B4-BE49-F238E27FC236}">
                <a16:creationId xmlns:a16="http://schemas.microsoft.com/office/drawing/2014/main" id="{B28FF099-E044-35FE-1346-A7A11C4AF70A}"/>
              </a:ext>
            </a:extLst>
          </p:cNvPr>
          <p:cNvSpPr/>
          <p:nvPr/>
        </p:nvSpPr>
        <p:spPr>
          <a:xfrm>
            <a:off x="7255403" y="1843985"/>
            <a:ext cx="3938354" cy="879471"/>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b="1">
                <a:solidFill>
                  <a:schemeClr val="bg1"/>
                </a:solidFill>
                <a:latin typeface="Montserrat" panose="00000500000000000000" pitchFamily="2" charset="0"/>
              </a:rPr>
              <a:t>HYDE PARK VILLAGE</a:t>
            </a:r>
          </a:p>
          <a:p>
            <a:endParaRPr lang="en-US" sz="400" b="1">
              <a:solidFill>
                <a:schemeClr val="bg1"/>
              </a:solidFill>
            </a:endParaRPr>
          </a:p>
          <a:p>
            <a:r>
              <a:rPr lang="en-US" sz="1600">
                <a:solidFill>
                  <a:schemeClr val="bg1"/>
                </a:solidFill>
                <a:latin typeface="Montserrat" panose="00000500000000000000" pitchFamily="2" charset="0"/>
              </a:rPr>
              <a:t>Upper-End Tenant Mix</a:t>
            </a:r>
          </a:p>
        </p:txBody>
      </p:sp>
      <p:sp>
        <p:nvSpPr>
          <p:cNvPr id="15" name="Rectangle 14">
            <a:extLst>
              <a:ext uri="{FF2B5EF4-FFF2-40B4-BE49-F238E27FC236}">
                <a16:creationId xmlns:a16="http://schemas.microsoft.com/office/drawing/2014/main" id="{11306DB9-6617-E846-42E1-0F3081E734AD}"/>
              </a:ext>
            </a:extLst>
          </p:cNvPr>
          <p:cNvSpPr/>
          <p:nvPr/>
        </p:nvSpPr>
        <p:spPr>
          <a:xfrm>
            <a:off x="7241857" y="4266672"/>
            <a:ext cx="3951899" cy="63843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b="1">
                <a:solidFill>
                  <a:schemeClr val="bg1"/>
                </a:solidFill>
                <a:latin typeface="Montserrat" panose="00000500000000000000" pitchFamily="2" charset="0"/>
              </a:rPr>
              <a:t>WALTERS CROSSING</a:t>
            </a:r>
          </a:p>
          <a:p>
            <a:endParaRPr lang="en-US" sz="400" b="1">
              <a:solidFill>
                <a:schemeClr val="bg1"/>
              </a:solidFill>
              <a:latin typeface="Montserrat" panose="00000500000000000000" pitchFamily="2" charset="0"/>
            </a:endParaRPr>
          </a:p>
          <a:p>
            <a:r>
              <a:rPr lang="en-US" sz="1600">
                <a:solidFill>
                  <a:schemeClr val="bg1"/>
                </a:solidFill>
                <a:latin typeface="Montserrat" panose="00000500000000000000" pitchFamily="2" charset="0"/>
              </a:rPr>
              <a:t>More Everyday Shopping </a:t>
            </a:r>
          </a:p>
        </p:txBody>
      </p:sp>
      <p:sp>
        <p:nvSpPr>
          <p:cNvPr id="40" name="Oval 39">
            <a:extLst>
              <a:ext uri="{FF2B5EF4-FFF2-40B4-BE49-F238E27FC236}">
                <a16:creationId xmlns:a16="http://schemas.microsoft.com/office/drawing/2014/main" id="{789368BD-9412-0F66-387A-31C7A508DCD0}"/>
              </a:ext>
            </a:extLst>
          </p:cNvPr>
          <p:cNvSpPr/>
          <p:nvPr/>
        </p:nvSpPr>
        <p:spPr>
          <a:xfrm>
            <a:off x="6825772" y="1916360"/>
            <a:ext cx="424872" cy="406400"/>
          </a:xfrm>
          <a:prstGeom prst="ellipse">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41" name="Oval 40">
            <a:extLst>
              <a:ext uri="{FF2B5EF4-FFF2-40B4-BE49-F238E27FC236}">
                <a16:creationId xmlns:a16="http://schemas.microsoft.com/office/drawing/2014/main" id="{EACE0639-63E0-F416-17C5-2C35B2DA1E4C}"/>
              </a:ext>
            </a:extLst>
          </p:cNvPr>
          <p:cNvSpPr/>
          <p:nvPr/>
        </p:nvSpPr>
        <p:spPr>
          <a:xfrm>
            <a:off x="6825771" y="4231373"/>
            <a:ext cx="424872" cy="406400"/>
          </a:xfrm>
          <a:prstGeom prst="ellipse">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5" name="TextBox 4">
            <a:extLst>
              <a:ext uri="{FF2B5EF4-FFF2-40B4-BE49-F238E27FC236}">
                <a16:creationId xmlns:a16="http://schemas.microsoft.com/office/drawing/2014/main" id="{F80777A8-445D-5736-2AA6-3FDD3FDCC909}"/>
              </a:ext>
            </a:extLst>
          </p:cNvPr>
          <p:cNvSpPr txBox="1"/>
          <p:nvPr/>
        </p:nvSpPr>
        <p:spPr>
          <a:xfrm>
            <a:off x="7449453" y="2932906"/>
            <a:ext cx="1993257" cy="923330"/>
          </a:xfrm>
          <a:prstGeom prst="rect">
            <a:avLst/>
          </a:prstGeom>
          <a:noFill/>
        </p:spPr>
        <p:txBody>
          <a:bodyPr wrap="square" rtlCol="0">
            <a:spAutoFit/>
          </a:bodyPr>
          <a:lstStyle/>
          <a:p>
            <a:r>
              <a:rPr lang="en-US" b="1">
                <a:solidFill>
                  <a:schemeClr val="bg1"/>
                </a:solidFill>
                <a:latin typeface="Montserrat" panose="00000500000000000000" pitchFamily="2" charset="0"/>
              </a:rPr>
              <a:t>Year Built: </a:t>
            </a:r>
            <a:r>
              <a:rPr lang="en-US" sz="1600">
                <a:solidFill>
                  <a:schemeClr val="bg1"/>
                </a:solidFill>
                <a:latin typeface="Montserrat" panose="00000500000000000000" pitchFamily="2" charset="0"/>
              </a:rPr>
              <a:t>1985</a:t>
            </a:r>
            <a:r>
              <a:rPr lang="en-US">
                <a:solidFill>
                  <a:schemeClr val="bg1"/>
                </a:solidFill>
                <a:latin typeface="Montserrat" panose="00000500000000000000" pitchFamily="2" charset="0"/>
              </a:rPr>
              <a:t> </a:t>
            </a:r>
          </a:p>
          <a:p>
            <a:r>
              <a:rPr lang="en-US" b="1">
                <a:solidFill>
                  <a:schemeClr val="bg1"/>
                </a:solidFill>
                <a:latin typeface="Montserrat" panose="00000500000000000000" pitchFamily="2" charset="0"/>
              </a:rPr>
              <a:t>GLA:</a:t>
            </a:r>
            <a:r>
              <a:rPr lang="en-US">
                <a:solidFill>
                  <a:schemeClr val="bg1"/>
                </a:solidFill>
                <a:latin typeface="Montserrat" panose="00000500000000000000" pitchFamily="2" charset="0"/>
              </a:rPr>
              <a:t> </a:t>
            </a:r>
            <a:r>
              <a:rPr lang="en-US" sz="1600">
                <a:solidFill>
                  <a:schemeClr val="bg1"/>
                </a:solidFill>
                <a:latin typeface="Montserrat" panose="00000500000000000000" pitchFamily="2" charset="0"/>
              </a:rPr>
              <a:t>264,410</a:t>
            </a:r>
            <a:r>
              <a:rPr lang="en-US">
                <a:solidFill>
                  <a:schemeClr val="bg1"/>
                </a:solidFill>
                <a:latin typeface="Montserrat" panose="00000500000000000000" pitchFamily="2" charset="0"/>
              </a:rPr>
              <a:t>  </a:t>
            </a:r>
          </a:p>
          <a:p>
            <a:r>
              <a:rPr lang="en-US" b="1">
                <a:solidFill>
                  <a:schemeClr val="bg1"/>
                </a:solidFill>
                <a:latin typeface="Montserrat" panose="00000500000000000000" pitchFamily="2" charset="0"/>
              </a:rPr>
              <a:t>Vacancy:</a:t>
            </a:r>
            <a:r>
              <a:rPr lang="en-US">
                <a:solidFill>
                  <a:schemeClr val="bg1"/>
                </a:solidFill>
                <a:latin typeface="Montserrat" panose="00000500000000000000" pitchFamily="2" charset="0"/>
              </a:rPr>
              <a:t> </a:t>
            </a:r>
            <a:r>
              <a:rPr lang="en-US" sz="1600">
                <a:solidFill>
                  <a:schemeClr val="bg1"/>
                </a:solidFill>
                <a:latin typeface="Montserrat" panose="00000500000000000000" pitchFamily="2" charset="0"/>
              </a:rPr>
              <a:t>0%</a:t>
            </a:r>
            <a:endParaRPr lang="en-US">
              <a:solidFill>
                <a:schemeClr val="bg1"/>
              </a:solidFill>
              <a:latin typeface="Montserrat" panose="00000500000000000000" pitchFamily="2" charset="0"/>
            </a:endParaRPr>
          </a:p>
        </p:txBody>
      </p:sp>
      <p:pic>
        <p:nvPicPr>
          <p:cNvPr id="6" name="Picture 5" descr="A white buffalo and city skyline&#10;&#10;AI-generated content may be incorrect.">
            <a:extLst>
              <a:ext uri="{FF2B5EF4-FFF2-40B4-BE49-F238E27FC236}">
                <a16:creationId xmlns:a16="http://schemas.microsoft.com/office/drawing/2014/main" id="{40B91774-8D41-F645-D7A4-0201604041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nvGrpSpPr>
          <p:cNvPr id="7" name="Group 6">
            <a:extLst>
              <a:ext uri="{FF2B5EF4-FFF2-40B4-BE49-F238E27FC236}">
                <a16:creationId xmlns:a16="http://schemas.microsoft.com/office/drawing/2014/main" id="{03089F4C-6D6C-2C59-C3A0-E20B5061CF68}"/>
              </a:ext>
            </a:extLst>
          </p:cNvPr>
          <p:cNvGrpSpPr/>
          <p:nvPr/>
        </p:nvGrpSpPr>
        <p:grpSpPr>
          <a:xfrm>
            <a:off x="9913790" y="395831"/>
            <a:ext cx="3254648" cy="1272203"/>
            <a:chOff x="9913790" y="395831"/>
            <a:chExt cx="3254648" cy="1272203"/>
          </a:xfrm>
        </p:grpSpPr>
        <p:grpSp>
          <p:nvGrpSpPr>
            <p:cNvPr id="9" name="Group 8">
              <a:extLst>
                <a:ext uri="{FF2B5EF4-FFF2-40B4-BE49-F238E27FC236}">
                  <a16:creationId xmlns:a16="http://schemas.microsoft.com/office/drawing/2014/main" id="{FA200121-61C9-8716-1098-B319978D2FE6}"/>
                </a:ext>
              </a:extLst>
            </p:cNvPr>
            <p:cNvGrpSpPr/>
            <p:nvPr/>
          </p:nvGrpSpPr>
          <p:grpSpPr>
            <a:xfrm>
              <a:off x="9913790" y="395831"/>
              <a:ext cx="3254648" cy="1272203"/>
              <a:chOff x="9913790" y="395831"/>
              <a:chExt cx="3254648" cy="1272203"/>
            </a:xfrm>
          </p:grpSpPr>
          <p:sp>
            <p:nvSpPr>
              <p:cNvPr id="14" name="Flowchart: Data 11">
                <a:extLst>
                  <a:ext uri="{FF2B5EF4-FFF2-40B4-BE49-F238E27FC236}">
                    <a16:creationId xmlns:a16="http://schemas.microsoft.com/office/drawing/2014/main" id="{3B5745B5-19DD-AF6D-11DD-1EFF729DF4C8}"/>
                  </a:ext>
                </a:extLst>
              </p:cNvPr>
              <p:cNvSpPr/>
              <p:nvPr/>
            </p:nvSpPr>
            <p:spPr>
              <a:xfrm flipV="1">
                <a:off x="9913790" y="395831"/>
                <a:ext cx="2938610" cy="1113397"/>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Data 14">
                <a:extLst>
                  <a:ext uri="{FF2B5EF4-FFF2-40B4-BE49-F238E27FC236}">
                    <a16:creationId xmlns:a16="http://schemas.microsoft.com/office/drawing/2014/main" id="{F53DF87E-9176-73FF-7C73-DF3872792A27}"/>
                  </a:ext>
                </a:extLst>
              </p:cNvPr>
              <p:cNvSpPr/>
              <p:nvPr/>
            </p:nvSpPr>
            <p:spPr>
              <a:xfrm flipV="1">
                <a:off x="10229828" y="554637"/>
                <a:ext cx="2938610" cy="1113397"/>
              </a:xfrm>
              <a:prstGeom prst="flowChartInputOutpu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descr="A white buffalo and city skyline&#10;&#10;AI-generated content may be incorrect.">
              <a:extLst>
                <a:ext uri="{FF2B5EF4-FFF2-40B4-BE49-F238E27FC236}">
                  <a16:creationId xmlns:a16="http://schemas.microsoft.com/office/drawing/2014/main" id="{94D27885-8313-46A3-BB96-0786536D32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2740" y="611629"/>
              <a:ext cx="1025425" cy="1025425"/>
            </a:xfrm>
            <a:prstGeom prst="rect">
              <a:avLst/>
            </a:prstGeom>
          </p:spPr>
        </p:pic>
      </p:grpSp>
      <p:cxnSp>
        <p:nvCxnSpPr>
          <p:cNvPr id="19" name="Straight Connector 18">
            <a:extLst>
              <a:ext uri="{FF2B5EF4-FFF2-40B4-BE49-F238E27FC236}">
                <a16:creationId xmlns:a16="http://schemas.microsoft.com/office/drawing/2014/main" id="{11E219C8-834D-5B52-2D45-DB9620C72177}"/>
              </a:ext>
            </a:extLst>
          </p:cNvPr>
          <p:cNvCxnSpPr>
            <a:cxnSpLocks/>
          </p:cNvCxnSpPr>
          <p:nvPr/>
        </p:nvCxnSpPr>
        <p:spPr>
          <a:xfrm>
            <a:off x="6991857" y="4064739"/>
            <a:ext cx="490630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32" name="Group 31">
            <a:extLst>
              <a:ext uri="{FF2B5EF4-FFF2-40B4-BE49-F238E27FC236}">
                <a16:creationId xmlns:a16="http://schemas.microsoft.com/office/drawing/2014/main" id="{0702D762-603B-1533-EA35-06F440D3C43B}"/>
              </a:ext>
            </a:extLst>
          </p:cNvPr>
          <p:cNvGrpSpPr/>
          <p:nvPr/>
        </p:nvGrpSpPr>
        <p:grpSpPr>
          <a:xfrm>
            <a:off x="10121861" y="4746968"/>
            <a:ext cx="1501758" cy="1510582"/>
            <a:chOff x="9540872" y="4755879"/>
            <a:chExt cx="1501758" cy="1510582"/>
          </a:xfrm>
        </p:grpSpPr>
        <p:pic>
          <p:nvPicPr>
            <p:cNvPr id="6148" name="Picture 4" descr="ULTA: Rebranding a Beauty">
              <a:extLst>
                <a:ext uri="{FF2B5EF4-FFF2-40B4-BE49-F238E27FC236}">
                  <a16:creationId xmlns:a16="http://schemas.microsoft.com/office/drawing/2014/main" id="{A766C23E-44F5-6FF6-53EF-F459310E499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4792" t="20891" r="14432" b="36718"/>
            <a:stretch>
              <a:fillRect/>
            </a:stretch>
          </p:blipFill>
          <p:spPr bwMode="auto">
            <a:xfrm>
              <a:off x="9540872" y="4755879"/>
              <a:ext cx="756601" cy="76563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914F8E9F-65AB-8E27-2AB5-CF3D00FC3B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13728" y="5537559"/>
              <a:ext cx="728902" cy="728902"/>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a:extLst>
                <a:ext uri="{FF2B5EF4-FFF2-40B4-BE49-F238E27FC236}">
                  <a16:creationId xmlns:a16="http://schemas.microsoft.com/office/drawing/2014/main" id="{3EBFAFDF-53A8-18A1-8390-00781AC84E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54721" y="5537559"/>
              <a:ext cx="728902" cy="728902"/>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Petsmart Logo PNG Images with Transparent Background">
              <a:extLst>
                <a:ext uri="{FF2B5EF4-FFF2-40B4-BE49-F238E27FC236}">
                  <a16:creationId xmlns:a16="http://schemas.microsoft.com/office/drawing/2014/main" id="{C07BA83A-78C7-97A8-5FCB-9C931901FC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13728" y="4763716"/>
              <a:ext cx="727748" cy="7277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6" name="Group 45">
            <a:extLst>
              <a:ext uri="{FF2B5EF4-FFF2-40B4-BE49-F238E27FC236}">
                <a16:creationId xmlns:a16="http://schemas.microsoft.com/office/drawing/2014/main" id="{01DD00FE-73E2-CE59-E374-5C987D73AC08}"/>
              </a:ext>
            </a:extLst>
          </p:cNvPr>
          <p:cNvGrpSpPr/>
          <p:nvPr/>
        </p:nvGrpSpPr>
        <p:grpSpPr>
          <a:xfrm>
            <a:off x="10097844" y="2328922"/>
            <a:ext cx="1549792" cy="1544080"/>
            <a:chOff x="9703295" y="2392792"/>
            <a:chExt cx="1549792" cy="1544080"/>
          </a:xfrm>
        </p:grpSpPr>
        <p:grpSp>
          <p:nvGrpSpPr>
            <p:cNvPr id="45" name="Group 44">
              <a:extLst>
                <a:ext uri="{FF2B5EF4-FFF2-40B4-BE49-F238E27FC236}">
                  <a16:creationId xmlns:a16="http://schemas.microsoft.com/office/drawing/2014/main" id="{7B75B681-B2D4-77B1-6C5A-28C22BCAC9EA}"/>
                </a:ext>
              </a:extLst>
            </p:cNvPr>
            <p:cNvGrpSpPr/>
            <p:nvPr/>
          </p:nvGrpSpPr>
          <p:grpSpPr>
            <a:xfrm>
              <a:off x="9703295" y="2440033"/>
              <a:ext cx="742751" cy="1496839"/>
              <a:chOff x="9689751" y="2440931"/>
              <a:chExt cx="742751" cy="1496839"/>
            </a:xfrm>
          </p:grpSpPr>
          <p:pic>
            <p:nvPicPr>
              <p:cNvPr id="6158" name="Picture 14">
                <a:extLst>
                  <a:ext uri="{FF2B5EF4-FFF2-40B4-BE49-F238E27FC236}">
                    <a16:creationId xmlns:a16="http://schemas.microsoft.com/office/drawing/2014/main" id="{6454AA91-73C2-0A5C-DE55-2DA41716A2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89751" y="2440931"/>
                <a:ext cx="742751" cy="742751"/>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Group 37">
                <a:extLst>
                  <a:ext uri="{FF2B5EF4-FFF2-40B4-BE49-F238E27FC236}">
                    <a16:creationId xmlns:a16="http://schemas.microsoft.com/office/drawing/2014/main" id="{D130EF08-618F-9B29-A52E-8D0D129EAE6B}"/>
                  </a:ext>
                </a:extLst>
              </p:cNvPr>
              <p:cNvGrpSpPr/>
              <p:nvPr/>
            </p:nvGrpSpPr>
            <p:grpSpPr>
              <a:xfrm>
                <a:off x="9692611" y="3199729"/>
                <a:ext cx="734623" cy="738041"/>
                <a:chOff x="9689750" y="2442776"/>
                <a:chExt cx="734623" cy="738041"/>
              </a:xfrm>
            </p:grpSpPr>
            <p:sp>
              <p:nvSpPr>
                <p:cNvPr id="37" name="Oval 36">
                  <a:extLst>
                    <a:ext uri="{FF2B5EF4-FFF2-40B4-BE49-F238E27FC236}">
                      <a16:creationId xmlns:a16="http://schemas.microsoft.com/office/drawing/2014/main" id="{A41F1415-6604-5879-87F3-990545F81DF3}"/>
                    </a:ext>
                  </a:extLst>
                </p:cNvPr>
                <p:cNvSpPr/>
                <p:nvPr/>
              </p:nvSpPr>
              <p:spPr>
                <a:xfrm>
                  <a:off x="9689750" y="2442776"/>
                  <a:ext cx="734623" cy="738041"/>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62" name="Picture 18" descr="CMX The VIP Cinemas Experience | Enjoy a world-class dinner and movies">
                  <a:extLst>
                    <a:ext uri="{FF2B5EF4-FFF2-40B4-BE49-F238E27FC236}">
                      <a16:creationId xmlns:a16="http://schemas.microsoft.com/office/drawing/2014/main" id="{BA1BDA75-2350-5FEB-1CC2-4540725F276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5879"/>
                <a:stretch>
                  <a:fillRect/>
                </a:stretch>
              </p:blipFill>
              <p:spPr bwMode="auto">
                <a:xfrm>
                  <a:off x="9744694" y="2619387"/>
                  <a:ext cx="629014" cy="421031"/>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44" name="Group 43">
              <a:extLst>
                <a:ext uri="{FF2B5EF4-FFF2-40B4-BE49-F238E27FC236}">
                  <a16:creationId xmlns:a16="http://schemas.microsoft.com/office/drawing/2014/main" id="{46C1A0EC-06E8-E543-8573-BD62EAB3DA6D}"/>
                </a:ext>
              </a:extLst>
            </p:cNvPr>
            <p:cNvGrpSpPr/>
            <p:nvPr/>
          </p:nvGrpSpPr>
          <p:grpSpPr>
            <a:xfrm>
              <a:off x="10410698" y="2392792"/>
              <a:ext cx="842389" cy="1542553"/>
              <a:chOff x="10397154" y="2390367"/>
              <a:chExt cx="842389" cy="1542553"/>
            </a:xfrm>
          </p:grpSpPr>
          <p:grpSp>
            <p:nvGrpSpPr>
              <p:cNvPr id="35" name="Group 34">
                <a:extLst>
                  <a:ext uri="{FF2B5EF4-FFF2-40B4-BE49-F238E27FC236}">
                    <a16:creationId xmlns:a16="http://schemas.microsoft.com/office/drawing/2014/main" id="{C6F08252-49F0-4F88-FB6C-7E25E812751E}"/>
                  </a:ext>
                </a:extLst>
              </p:cNvPr>
              <p:cNvGrpSpPr/>
              <p:nvPr/>
            </p:nvGrpSpPr>
            <p:grpSpPr>
              <a:xfrm>
                <a:off x="10397154" y="2390367"/>
                <a:ext cx="842389" cy="843878"/>
                <a:chOff x="8843952" y="2237942"/>
                <a:chExt cx="2200940" cy="2200940"/>
              </a:xfrm>
            </p:grpSpPr>
            <p:sp>
              <p:nvSpPr>
                <p:cNvPr id="34" name="Oval 33">
                  <a:extLst>
                    <a:ext uri="{FF2B5EF4-FFF2-40B4-BE49-F238E27FC236}">
                      <a16:creationId xmlns:a16="http://schemas.microsoft.com/office/drawing/2014/main" id="{9E63B126-EA3F-1D87-4D1B-9929A3CE8AA9}"/>
                    </a:ext>
                  </a:extLst>
                </p:cNvPr>
                <p:cNvSpPr/>
                <p:nvPr/>
              </p:nvSpPr>
              <p:spPr>
                <a:xfrm>
                  <a:off x="9040739" y="2830628"/>
                  <a:ext cx="1746101" cy="108152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60" name="Picture 16">
                  <a:extLst>
                    <a:ext uri="{FF2B5EF4-FFF2-40B4-BE49-F238E27FC236}">
                      <a16:creationId xmlns:a16="http://schemas.microsoft.com/office/drawing/2014/main" id="{86179A49-FB7B-D5B1-8312-CC54BFAC0E3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43952" y="2237942"/>
                  <a:ext cx="2200940" cy="220094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Group 41">
                <a:extLst>
                  <a:ext uri="{FF2B5EF4-FFF2-40B4-BE49-F238E27FC236}">
                    <a16:creationId xmlns:a16="http://schemas.microsoft.com/office/drawing/2014/main" id="{F104FFC1-5390-EEEB-B00E-8BDD232E73E2}"/>
                  </a:ext>
                </a:extLst>
              </p:cNvPr>
              <p:cNvGrpSpPr/>
              <p:nvPr/>
            </p:nvGrpSpPr>
            <p:grpSpPr>
              <a:xfrm>
                <a:off x="10462905" y="3216904"/>
                <a:ext cx="710895" cy="716016"/>
                <a:chOff x="9954796" y="3311252"/>
                <a:chExt cx="741651" cy="743682"/>
              </a:xfrm>
            </p:grpSpPr>
            <p:sp>
              <p:nvSpPr>
                <p:cNvPr id="39" name="Oval 38">
                  <a:extLst>
                    <a:ext uri="{FF2B5EF4-FFF2-40B4-BE49-F238E27FC236}">
                      <a16:creationId xmlns:a16="http://schemas.microsoft.com/office/drawing/2014/main" id="{A000EAE3-9074-4E62-0C07-5076C0ADE256}"/>
                    </a:ext>
                  </a:extLst>
                </p:cNvPr>
                <p:cNvSpPr/>
                <p:nvPr/>
              </p:nvSpPr>
              <p:spPr>
                <a:xfrm>
                  <a:off x="9954796" y="3311252"/>
                  <a:ext cx="741651" cy="743682"/>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66" name="Picture 22" descr="The Art of Anthropologie Logos - Tram Pham">
                  <a:extLst>
                    <a:ext uri="{FF2B5EF4-FFF2-40B4-BE49-F238E27FC236}">
                      <a16:creationId xmlns:a16="http://schemas.microsoft.com/office/drawing/2014/main" id="{DFF6C447-4435-ADCA-6D1D-0273A428987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4296" t="22695" r="33909" b="43054"/>
                <a:stretch>
                  <a:fillRect/>
                </a:stretch>
              </p:blipFill>
              <p:spPr bwMode="auto">
                <a:xfrm>
                  <a:off x="10100311" y="3434956"/>
                  <a:ext cx="450620" cy="485431"/>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grpSp>
      </p:grpSp>
    </p:spTree>
    <p:extLst>
      <p:ext uri="{BB962C8B-B14F-4D97-AF65-F5344CB8AC3E}">
        <p14:creationId xmlns:p14="http://schemas.microsoft.com/office/powerpoint/2010/main" val="34372338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2af6b25-55a6-406f-9188-0a850ac52d7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B3CEAAE08202D468D19942B9A92C66B" ma:contentTypeVersion="13" ma:contentTypeDescription="Create a new document." ma:contentTypeScope="" ma:versionID="45ec921c519c4c484c450ea885c1bf48">
  <xsd:schema xmlns:xsd="http://www.w3.org/2001/XMLSchema" xmlns:xs="http://www.w3.org/2001/XMLSchema" xmlns:p="http://schemas.microsoft.com/office/2006/metadata/properties" xmlns:ns3="92af6b25-55a6-406f-9188-0a850ac52d77" xmlns:ns4="4c60446f-06fe-4cdb-b95c-56fea86f9bf8" targetNamespace="http://schemas.microsoft.com/office/2006/metadata/properties" ma:root="true" ma:fieldsID="bef801df640954dfa3d7fcf0a0e94ae2" ns3:_="" ns4:_="">
    <xsd:import namespace="92af6b25-55a6-406f-9188-0a850ac52d77"/>
    <xsd:import namespace="4c60446f-06fe-4cdb-b95c-56fea86f9bf8"/>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DateTaken" minOccurs="0"/>
                <xsd:element ref="ns3:MediaServiceSystemTags" minOccurs="0"/>
                <xsd:element ref="ns3:MediaServiceGenerationTime" minOccurs="0"/>
                <xsd:element ref="ns3:MediaServiceEventHashCode" minOccurs="0"/>
                <xsd:element ref="ns3:MediaServiceSearchPropertie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f6b25-55a6-406f-9188-0a850ac52d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c60446f-06fe-4cdb-b95c-56fea86f9bf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6A6680-1E4B-4A14-B867-181808A7EA7F}">
  <ds:schemaRefs>
    <ds:schemaRef ds:uri="http://schemas.microsoft.com/office/2006/metadata/properties"/>
    <ds:schemaRef ds:uri="4c60446f-06fe-4cdb-b95c-56fea86f9bf8"/>
    <ds:schemaRef ds:uri="http://purl.org/dc/dcmitype/"/>
    <ds:schemaRef ds:uri="http://schemas.microsoft.com/office/2006/documentManagement/types"/>
    <ds:schemaRef ds:uri="http://www.w3.org/XML/1998/namespace"/>
    <ds:schemaRef ds:uri="92af6b25-55a6-406f-9188-0a850ac52d77"/>
    <ds:schemaRef ds:uri="http://schemas.microsoft.com/office/infopath/2007/PartnerControls"/>
    <ds:schemaRef ds:uri="http://schemas.openxmlformats.org/package/2006/metadata/core-properties"/>
    <ds:schemaRef ds:uri="http://purl.org/dc/terms/"/>
    <ds:schemaRef ds:uri="http://purl.org/dc/elements/1.1/"/>
  </ds:schemaRefs>
</ds:datastoreItem>
</file>

<file path=customXml/itemProps2.xml><?xml version="1.0" encoding="utf-8"?>
<ds:datastoreItem xmlns:ds="http://schemas.openxmlformats.org/officeDocument/2006/customXml" ds:itemID="{50A1B259-A4E4-4261-9E6A-3EA02863E90E}">
  <ds:schemaRefs>
    <ds:schemaRef ds:uri="4c60446f-06fe-4cdb-b95c-56fea86f9bf8"/>
    <ds:schemaRef ds:uri="92af6b25-55a6-406f-9188-0a850ac52d7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159E7D0-4D33-4DFC-B64D-E62264D8A676}">
  <ds:schemaRefs>
    <ds:schemaRef ds:uri="http://schemas.microsoft.com/sharepoint/v3/contenttype/forms"/>
  </ds:schemaRefs>
</ds:datastoreItem>
</file>

<file path=docMetadata/LabelInfo.xml><?xml version="1.0" encoding="utf-8"?>
<clbl:labelList xmlns:clbl="http://schemas.microsoft.com/office/2020/mipLabelMetadata">
  <clbl:label id="{7cf48d45-3ddb-4389-a9c1-c115526eb52e}" enabled="0" method="" siteId="{7cf48d45-3ddb-4389-a9c1-c115526eb52e}" removed="1"/>
</clbl:labelList>
</file>

<file path=docProps/app.xml><?xml version="1.0" encoding="utf-8"?>
<Properties xmlns="http://schemas.openxmlformats.org/officeDocument/2006/extended-properties" xmlns:vt="http://schemas.openxmlformats.org/officeDocument/2006/docPropsVTypes">
  <TotalTime>0</TotalTime>
  <Words>2706</Words>
  <Application>Microsoft Macintosh PowerPoint</Application>
  <PresentationFormat>Widescreen</PresentationFormat>
  <Paragraphs>498</Paragraphs>
  <Slides>38</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Aptos</vt:lpstr>
      <vt:lpstr>Aptos Display</vt:lpstr>
      <vt:lpstr>Arial</vt:lpstr>
      <vt:lpstr>Montserrat</vt:lpstr>
      <vt:lpstr>Montserrat Bold</vt:lpstr>
      <vt:lpstr>Times New Roman</vt:lpstr>
      <vt:lpstr>Wingdings</vt:lpstr>
      <vt:lpstr>Office Theme</vt:lpstr>
      <vt:lpstr>PowerPoint Presentation</vt:lpstr>
      <vt:lpstr>Site Overview</vt:lpstr>
      <vt:lpstr>Key Stakeholders</vt:lpstr>
      <vt:lpstr>PowerPoint Presentation</vt:lpstr>
      <vt:lpstr>Market Research</vt:lpstr>
      <vt:lpstr>Market Research</vt:lpstr>
      <vt:lpstr>Market Research</vt:lpstr>
      <vt:lpstr>Market Research</vt:lpstr>
      <vt:lpstr>Market Research</vt:lpstr>
      <vt:lpstr>Development Plan</vt:lpstr>
      <vt:lpstr>Development Plan</vt:lpstr>
      <vt:lpstr>Development Plan</vt:lpstr>
      <vt:lpstr>Development Plan</vt:lpstr>
      <vt:lpstr>Development Plan</vt:lpstr>
      <vt:lpstr>Development Plan</vt:lpstr>
      <vt:lpstr>Development Plan</vt:lpstr>
      <vt:lpstr>Development Plan</vt:lpstr>
      <vt:lpstr>Development Plan</vt:lpstr>
      <vt:lpstr>Development Plan</vt:lpstr>
      <vt:lpstr>Development Plan</vt:lpstr>
      <vt:lpstr>Development Plan</vt:lpstr>
      <vt:lpstr>Development Plan</vt:lpstr>
      <vt:lpstr>Development Plan</vt:lpstr>
      <vt:lpstr>Development Plan</vt:lpstr>
      <vt:lpstr>Financial Analysis</vt:lpstr>
      <vt:lpstr>Financial Analysis</vt:lpstr>
      <vt:lpstr>Financial Analysis</vt:lpstr>
      <vt:lpstr>Financial Analysis</vt:lpstr>
      <vt:lpstr>Financial Analysis</vt:lpstr>
      <vt:lpstr>Financial Analysis</vt:lpstr>
      <vt:lpstr>Risks &amp; Mitigations</vt:lpstr>
      <vt:lpstr>Risks and Mitigations </vt:lpstr>
      <vt:lpstr>PowerPoint Presentation</vt:lpstr>
      <vt:lpstr>Appendix</vt:lpstr>
      <vt:lpstr>Construction Draw Pt. 1</vt:lpstr>
      <vt:lpstr>Construction Draw Pt. 2</vt:lpstr>
      <vt:lpstr>Project Cost Breakdown</vt:lpstr>
      <vt:lpstr>Project Cost Breakdown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Zarnowsky, Jake Dennis</dc:creator>
  <cp:lastModifiedBy>Goldstein, Jake Myles</cp:lastModifiedBy>
  <cp:revision>2</cp:revision>
  <dcterms:created xsi:type="dcterms:W3CDTF">2025-11-05T21:15:58Z</dcterms:created>
  <dcterms:modified xsi:type="dcterms:W3CDTF">2025-11-15T19:12:30Z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0x0101002B3CEAAE08202D468D19942B9A92C66B</vt:lpwstr>
  </property>
</Properties>
</file>