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4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674036-5A65-964E-8EC0-3E36D9D257A1}" v="43" dt="2025-03-17T20:28:25.5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4"/>
    <p:restoredTop sz="94710"/>
  </p:normalViewPr>
  <p:slideViewPr>
    <p:cSldViewPr snapToGrid="0">
      <p:cViewPr>
        <p:scale>
          <a:sx n="134" d="100"/>
          <a:sy n="134" d="100"/>
        </p:scale>
        <p:origin x="704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jwri\Downloads\DataTable%20psr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jakegoldstein/Downloads/OSR%20News%20graph%20mock%2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6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solidFill>
                  <a:schemeClr val="bg1"/>
                </a:solidFill>
              </a:rPr>
              <a:t>Pennsylvania</a:t>
            </a:r>
            <a:r>
              <a:rPr lang="en-US" sz="1200" b="1" baseline="0" dirty="0">
                <a:solidFill>
                  <a:schemeClr val="bg1"/>
                </a:solidFill>
              </a:rPr>
              <a:t> Vacancies Below National Average</a:t>
            </a:r>
            <a:endParaRPr lang="en-US" sz="1200" b="1" dirty="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198403324584427"/>
          <c:y val="0.11874999999999998"/>
          <c:w val="0.70266447944007004"/>
          <c:h val="0.7321839457567803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58865824"/>
        <c:axId val="1858844224"/>
      </c:barChart>
      <c:catAx>
        <c:axId val="185886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8844224"/>
        <c:crosses val="autoZero"/>
        <c:auto val="1"/>
        <c:lblAlgn val="ctr"/>
        <c:lblOffset val="100"/>
        <c:noMultiLvlLbl val="0"/>
      </c:catAx>
      <c:valAx>
        <c:axId val="18588442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>
                    <a:solidFill>
                      <a:schemeClr val="bg1"/>
                    </a:solidFill>
                  </a:rPr>
                  <a:t>Multifamily</a:t>
                </a:r>
                <a:r>
                  <a:rPr lang="en-US" b="1" baseline="0">
                    <a:solidFill>
                      <a:schemeClr val="bg1"/>
                    </a:solidFill>
                  </a:rPr>
                  <a:t> Vacancy Rates</a:t>
                </a:r>
                <a:endParaRPr lang="en-US" b="1">
                  <a:solidFill>
                    <a:schemeClr val="bg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%_);[Red]\-#,##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886582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Q4 Office Vacancy Rates in  Major North East Cities </a:t>
            </a:r>
          </a:p>
        </c:rich>
      </c:tx>
      <c:layout>
        <c:manualLayout>
          <c:xMode val="edge"/>
          <c:yMode val="edge"/>
          <c:x val="0.17720338374128783"/>
          <c:y val="2.36220472440944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950844573043472"/>
          <c:y val="0.1929932028884779"/>
          <c:w val="0.79794327145976207"/>
          <c:h val="0.5285114623073604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41866224"/>
        <c:axId val="1542321232"/>
      </c:barChart>
      <c:catAx>
        <c:axId val="1541866224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bg1"/>
                    </a:solidFill>
                  </a:rPr>
                  <a:t>Major North East Cities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1542321232"/>
        <c:crosses val="autoZero"/>
        <c:auto val="1"/>
        <c:lblAlgn val="ctr"/>
        <c:lblOffset val="100"/>
        <c:noMultiLvlLbl val="0"/>
      </c:catAx>
      <c:valAx>
        <c:axId val="15423212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bg1"/>
                    </a:solidFill>
                  </a:rPr>
                  <a:t>Office</a:t>
                </a:r>
                <a:r>
                  <a:rPr lang="en-US" baseline="0">
                    <a:solidFill>
                      <a:schemeClr val="bg1"/>
                    </a:solidFill>
                  </a:rPr>
                  <a:t> Vacancy Rates</a:t>
                </a:r>
                <a:endParaRPr lang="en-US">
                  <a:solidFill>
                    <a:schemeClr val="bg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1866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Different</a:t>
            </a:r>
            <a:r>
              <a:rPr lang="en-US" baseline="0">
                <a:solidFill>
                  <a:schemeClr val="bg1"/>
                </a:solidFill>
              </a:rPr>
              <a:t> U.S States</a:t>
            </a:r>
            <a:r>
              <a:rPr lang="en-US">
                <a:solidFill>
                  <a:schemeClr val="bg1"/>
                </a:solidFill>
              </a:rPr>
              <a:t> Available</a:t>
            </a:r>
            <a:r>
              <a:rPr lang="en-US" baseline="0">
                <a:solidFill>
                  <a:schemeClr val="bg1"/>
                </a:solidFill>
              </a:rPr>
              <a:t> Units</a:t>
            </a:r>
            <a:r>
              <a:rPr lang="en-US">
                <a:solidFill>
                  <a:schemeClr val="bg1"/>
                </a:solidFill>
              </a:rPr>
              <a:t> Per 100 Extremely Low Income Households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Sheet1!$C$13</c:f>
              <c:strCache>
                <c:ptCount val="1"/>
                <c:pt idx="0">
                  <c:v>Number of units available per 100 extremely low income households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Sheet1!$B$14:$B$18</c:f>
              <c:strCache>
                <c:ptCount val="5"/>
                <c:pt idx="0">
                  <c:v>Texas</c:v>
                </c:pt>
                <c:pt idx="1">
                  <c:v>New York</c:v>
                </c:pt>
                <c:pt idx="2">
                  <c:v>Pennsylvania</c:v>
                </c:pt>
                <c:pt idx="3">
                  <c:v>North Carolina</c:v>
                </c:pt>
                <c:pt idx="4">
                  <c:v>California</c:v>
                </c:pt>
              </c:strCache>
            </c:strRef>
          </c:cat>
          <c:val>
            <c:numRef>
              <c:f>Sheet1!$C$14:$C$18</c:f>
              <c:numCache>
                <c:formatCode>General</c:formatCode>
                <c:ptCount val="5"/>
                <c:pt idx="0">
                  <c:v>25</c:v>
                </c:pt>
                <c:pt idx="1">
                  <c:v>34</c:v>
                </c:pt>
                <c:pt idx="2">
                  <c:v>41</c:v>
                </c:pt>
                <c:pt idx="3">
                  <c:v>40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B4-9742-AB18-84AFA92B1F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0717392"/>
        <c:axId val="595923391"/>
      </c:barChart>
      <c:catAx>
        <c:axId val="10207173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bg1"/>
                    </a:solidFill>
                  </a:rPr>
                  <a:t>State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solidFill>
            <a:srgbClr val="FFFFFF">
              <a:alpha val="0"/>
            </a:srgbClr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923391"/>
        <c:crosses val="autoZero"/>
        <c:auto val="1"/>
        <c:lblAlgn val="ctr"/>
        <c:lblOffset val="100"/>
        <c:noMultiLvlLbl val="0"/>
      </c:catAx>
      <c:valAx>
        <c:axId val="59592339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bg1"/>
                    </a:solidFill>
                  </a:rPr>
                  <a:t>Number Of Units Available Per 100 Extremely Low-Income Households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0717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accent1">
          <a:alpha val="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08069-0F49-2442-B125-5CF16C525825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E3735-D8E5-0041-B88F-B321018B1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20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Complete News Report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B61D8F-66A8-4C58-BD7D-5EDF60935C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7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BA5B5-AB83-4C66-B263-FDD80593B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B2AF0-4C90-4BB5-A476-E3AA33C87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76B83-2BDB-688A-8034-D956D9390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4F548-039C-5A36-49CC-A8ECE5838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898C0-42A0-669D-9060-FCFD5EBB4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6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B98B8-7E5A-024C-0C3F-429FFC79C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7B95A2-13D4-C3A1-4B1A-6A40F74EE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3C838-339E-EBB5-CE78-39F1ECD4A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2F9D0-12EA-34F9-FB29-F972E5F44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B1188-8C5A-992A-217A-428E6B3E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82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E1FD7A-69E3-5146-CDAA-DA8EA505F5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68BCAD-27E9-4883-0577-8B04AD108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0425E-D670-BDFB-5C29-4B555A2B0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7EF2C-6B82-5D66-09DE-529E1E53B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4AFC8-C50B-DA91-B1FF-CB3E7CB43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2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64603-852B-ED71-CD31-33242252B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CF5D9-DB6C-4606-65D2-F00F4A66C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8F72E-389D-4BBF-151E-1CC28018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CA1A5-C59D-8A78-06CA-193CC38F8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BDEDF-2577-FDA0-D56D-ECC40AD0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97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EF9C0-E68B-FF7F-6637-D9F5A49C8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6CCA4-D81B-C43F-63D2-E25DD8301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25074-0402-830E-F2E9-E7E04FF4F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42D89-6ABF-75C3-40D4-BE7A936C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B947-E6E3-4E42-5D9A-B580B73A1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52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DAC3C-1C76-4EDA-9ACB-0FF9F88ED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43695-9DC2-3382-881E-FB3437D059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11D6D4-8DA9-F64A-D9C6-65DBB2FEB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2BAF23-30DA-B60A-1C09-256AA8D92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554C5-B431-1CA5-115B-D2336F421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1D058F-E1BD-B042-1541-920747575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9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A6B98-B810-1BF9-362F-07B6B23AF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69CD-C4C3-E1E1-DA28-FC9BC8A1A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20BDF-83EE-33E5-FD1A-5E2A90C31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E3242-67B2-5F41-4B9A-46AD4BA045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A6A6D0-FCB4-7DE5-3069-9754B1ED0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8C8DBB-CEF3-4A52-8AF1-086FD0102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0ED989-F39C-0CBD-E375-E1BCBCF0C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CFF85E-4F27-E678-E1F0-A91AF281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09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B8A57-D066-A73A-541B-6D3010554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E67FE5-2046-CF3F-FBE8-ACED5E676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E03A4C-5075-C9FB-2E10-CDEFE2F86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B29481-EB15-7955-3B89-B8E0BFFD2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98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391137-DF89-431B-FF78-B0171A759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730E75-5BF4-1551-6283-50AE174C5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539C6-06C2-3F04-D97B-986694C68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4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E87FD-4D83-223C-78F1-40C40C161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4669C-12C7-9A52-6919-4757116DD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7BAE4-CB20-28D2-E992-A3E2B52E5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2DE7D9-8A69-4B9C-255E-2E75569A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CD199-2761-8DB1-6CA3-55860189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4D817C-338E-2577-578C-DC4934D2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29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96481-4F35-EE40-3035-FB946AE9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F11E9D-04BA-705D-BC61-BB528B904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D4CFE-3AE9-A070-3324-EA7F3B689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47E3C-EA2E-4F35-806B-9F1947805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CE88EE-A530-6A19-0518-6A7433A87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71E35-1DCD-876F-BC79-59CA20F36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1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60107A-1878-549C-08BE-D607C1AE7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563C6-7FB6-A9D7-6E45-C17D9DE84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09CE2-FFDE-37F1-DE4D-E3253C72A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48FD6-B8B6-A24C-9948-C1F710331121}" type="datetimeFigureOut">
              <a:rPr lang="en-US" smtClean="0"/>
              <a:t>3/17/25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62185-C471-52FF-FB78-1F5D71E99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1F0D8-8911-D4FD-3256-F7F06F2B7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CA2274-721E-E744-8110-5205AF9F7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8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1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hart" Target="../charts/chart1.xml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boken Vacation Rentals | House and Condominium Rentals | Airbnb">
            <a:extLst>
              <a:ext uri="{FF2B5EF4-FFF2-40B4-BE49-F238E27FC236}">
                <a16:creationId xmlns:a16="http://schemas.microsoft.com/office/drawing/2014/main" id="{2A8E7F79-008A-4D55-9F99-48057A1A1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13"/>
          <a:stretch/>
        </p:blipFill>
        <p:spPr bwMode="auto">
          <a:xfrm>
            <a:off x="-30662" y="-20906"/>
            <a:ext cx="12222662" cy="68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nnovative Affordable Housing Solutions">
            <a:extLst>
              <a:ext uri="{FF2B5EF4-FFF2-40B4-BE49-F238E27FC236}">
                <a16:creationId xmlns:a16="http://schemas.microsoft.com/office/drawing/2014/main" id="{9158B76D-2D79-9F16-A629-6852EE572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B7BC113-3FFE-F002-A4CD-1AD1A5194848}"/>
              </a:ext>
            </a:extLst>
          </p:cNvPr>
          <p:cNvSpPr/>
          <p:nvPr/>
        </p:nvSpPr>
        <p:spPr>
          <a:xfrm rot="5400000">
            <a:off x="2366770" y="-2697495"/>
            <a:ext cx="7166465" cy="12496982"/>
          </a:xfrm>
          <a:prstGeom prst="rect">
            <a:avLst/>
          </a:prstGeom>
          <a:solidFill>
            <a:srgbClr val="002060">
              <a:alpha val="86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2C2274-E0C7-37AD-49ED-BCA4A6A39F52}"/>
              </a:ext>
            </a:extLst>
          </p:cNvPr>
          <p:cNvSpPr/>
          <p:nvPr/>
        </p:nvSpPr>
        <p:spPr>
          <a:xfrm>
            <a:off x="-30662" y="-20906"/>
            <a:ext cx="12317058" cy="115824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002060">
                  <a:alpha val="95000"/>
                </a:srgbClr>
              </a:gs>
              <a:gs pos="53000">
                <a:srgbClr val="002060">
                  <a:alpha val="50000"/>
                </a:srgbClr>
              </a:gs>
              <a:gs pos="100000">
                <a:srgbClr val="002060">
                  <a:alpha val="50000"/>
                </a:srgb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4EEC4-23DF-62CE-7E84-98839A0655AD}"/>
              </a:ext>
            </a:extLst>
          </p:cNvPr>
          <p:cNvSpPr txBox="1"/>
          <p:nvPr/>
        </p:nvSpPr>
        <p:spPr>
          <a:xfrm>
            <a:off x="228873" y="137650"/>
            <a:ext cx="8570998" cy="830997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>
                    <a:srgbClr val="E97132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OSR News Report</a:t>
            </a: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glow>
                  <a:srgbClr val="E97132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5F4A14-39E8-776D-50E6-19D71DDB0F13}"/>
              </a:ext>
            </a:extLst>
          </p:cNvPr>
          <p:cNvSpPr txBox="1"/>
          <p:nvPr/>
        </p:nvSpPr>
        <p:spPr>
          <a:xfrm>
            <a:off x="173735" y="1102137"/>
            <a:ext cx="774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“America’s Affordable Housing Crisis Is About to Get Worse” – CRE Daily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DB3EA5-A0AC-45E2-74DA-A921A1D57C33}"/>
              </a:ext>
            </a:extLst>
          </p:cNvPr>
          <p:cNvCxnSpPr>
            <a:cxnSpLocks/>
          </p:cNvCxnSpPr>
          <p:nvPr/>
        </p:nvCxnSpPr>
        <p:spPr>
          <a:xfrm>
            <a:off x="238705" y="988314"/>
            <a:ext cx="4981477" cy="0"/>
          </a:xfrm>
          <a:prstGeom prst="line">
            <a:avLst/>
          </a:prstGeom>
          <a:ln w="50800">
            <a:solidFill>
              <a:schemeClr val="bg1"/>
            </a:solidFill>
          </a:ln>
          <a:effectLst>
            <a:glow rad="63500">
              <a:srgbClr val="002060">
                <a:alpha val="40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2CBBFCB-5665-4A04-BC92-23C3835AE3B5}"/>
              </a:ext>
            </a:extLst>
          </p:cNvPr>
          <p:cNvSpPr/>
          <p:nvPr/>
        </p:nvSpPr>
        <p:spPr>
          <a:xfrm>
            <a:off x="1076229" y="1528892"/>
            <a:ext cx="6770532" cy="1029522"/>
          </a:xfrm>
          <a:prstGeom prst="roundRect">
            <a:avLst/>
          </a:prstGeom>
          <a:noFill/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tier 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085CA2A-3C54-409C-AD74-07C5329C749F}"/>
              </a:ext>
            </a:extLst>
          </p:cNvPr>
          <p:cNvSpPr/>
          <p:nvPr/>
        </p:nvSpPr>
        <p:spPr>
          <a:xfrm>
            <a:off x="478415" y="2660848"/>
            <a:ext cx="4115255" cy="3967265"/>
          </a:xfrm>
          <a:prstGeom prst="roundRect">
            <a:avLst/>
          </a:prstGeom>
          <a:noFill/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tier 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00DE03F-A419-404D-9DC3-97CCF9C3C13A}"/>
              </a:ext>
            </a:extLst>
          </p:cNvPr>
          <p:cNvSpPr/>
          <p:nvPr/>
        </p:nvSpPr>
        <p:spPr>
          <a:xfrm>
            <a:off x="4797627" y="2679316"/>
            <a:ext cx="3361217" cy="1919822"/>
          </a:xfrm>
          <a:prstGeom prst="roundRect">
            <a:avLst/>
          </a:prstGeom>
          <a:noFill/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tier 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5EFD8FB-1430-4DC4-9257-F71CAB0C4F95}"/>
              </a:ext>
            </a:extLst>
          </p:cNvPr>
          <p:cNvSpPr/>
          <p:nvPr/>
        </p:nvSpPr>
        <p:spPr>
          <a:xfrm>
            <a:off x="8328619" y="2698818"/>
            <a:ext cx="3361217" cy="3948075"/>
          </a:xfrm>
          <a:prstGeom prst="roundRect">
            <a:avLst/>
          </a:prstGeom>
          <a:noFill/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tier 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8EB6EBA-2920-4277-BA82-6CC871D60386}"/>
              </a:ext>
            </a:extLst>
          </p:cNvPr>
          <p:cNvSpPr/>
          <p:nvPr/>
        </p:nvSpPr>
        <p:spPr>
          <a:xfrm>
            <a:off x="4797626" y="4727071"/>
            <a:ext cx="3361217" cy="1919822"/>
          </a:xfrm>
          <a:prstGeom prst="roundRect">
            <a:avLst/>
          </a:prstGeom>
          <a:noFill/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tier 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E5DD89-698A-6360-503E-F925D68D0A7F}"/>
              </a:ext>
            </a:extLst>
          </p:cNvPr>
          <p:cNvSpPr txBox="1"/>
          <p:nvPr/>
        </p:nvSpPr>
        <p:spPr>
          <a:xfrm>
            <a:off x="972000" y="1545328"/>
            <a:ext cx="69490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Article Overview: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United States faces a worse affordable housing crisis, even with a 7.1 million-unit shortfall, due to Federal budget cuts and plans to slash HUD's workforce, end key housing programs, and limit nonprofit funding, which would put millions at risk.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DFD696-FBE1-20E8-4D6C-37133F48F548}"/>
              </a:ext>
            </a:extLst>
          </p:cNvPr>
          <p:cNvSpPr txBox="1"/>
          <p:nvPr/>
        </p:nvSpPr>
        <p:spPr>
          <a:xfrm>
            <a:off x="4797626" y="2765124"/>
            <a:ext cx="32700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Takeaways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proposed federal cuts to the </a:t>
            </a:r>
            <a:r>
              <a:rPr lang="en-US" sz="1400" dirty="0">
                <a:solidFill>
                  <a:prstClr val="white"/>
                </a:solidFill>
                <a:latin typeface="Aptos" panose="02110004020202020204"/>
              </a:rPr>
              <a:t>HUD’s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assistance programs can make the already severe shortage of affordable housing worse.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ptos" panose="02110004020202020204"/>
              </a:rPr>
              <a:t>Government support is crucial since there are only 35 affordable units per 100 low-income households.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B9137F-8A59-9633-D084-B22D6FF872FD}"/>
              </a:ext>
            </a:extLst>
          </p:cNvPr>
          <p:cNvSpPr txBox="1"/>
          <p:nvPr/>
        </p:nvSpPr>
        <p:spPr>
          <a:xfrm>
            <a:off x="4797625" y="4799392"/>
            <a:ext cx="336121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Historical Context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Great Depression was the first time the government intervened with public housing programs to address mass homelessness.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 the 1980s, the crisis worsened due to deep federal budget cuts to HUD and public housing programs.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EAADE4-E187-AD9C-78BF-6EFC3AE31C2C}"/>
              </a:ext>
            </a:extLst>
          </p:cNvPr>
          <p:cNvSpPr txBox="1"/>
          <p:nvPr/>
        </p:nvSpPr>
        <p:spPr>
          <a:xfrm>
            <a:off x="8328618" y="2765124"/>
            <a:ext cx="336121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  <a:latin typeface="Aptos" panose="02110004020202020204"/>
              </a:rPr>
              <a:t>Questions </a:t>
            </a: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can cities such as Austin, TX and Las Vegas plan to address their severe affordable housing shortages?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What’s a significant factor that might contribute to the affordable housing crisis getting even worse than it is?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1400" dirty="0">
                <a:solidFill>
                  <a:prstClr val="white"/>
                </a:solidFill>
                <a:latin typeface="Aptos" panose="02110004020202020204"/>
              </a:rPr>
              <a:t>Why are private developers hesitant to build affordable housing, and what could potentially change that?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does the rising construction cost affect the ability for developers or government to create more affordable housing within the </a:t>
            </a:r>
            <a:r>
              <a:rPr lang="en-US" sz="1400" dirty="0">
                <a:solidFill>
                  <a:prstClr val="white"/>
                </a:solidFill>
                <a:latin typeface="Aptos" panose="02110004020202020204"/>
              </a:rPr>
              <a:t>United States?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896E6CF-0E76-A007-BA5A-0C156FC98F88}"/>
              </a:ext>
            </a:extLst>
          </p:cNvPr>
          <p:cNvGraphicFramePr>
            <a:graphicFrameLocks/>
          </p:cNvGraphicFramePr>
          <p:nvPr/>
        </p:nvGraphicFramePr>
        <p:xfrm>
          <a:off x="390526" y="2660349"/>
          <a:ext cx="4435674" cy="4025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5" name="Picture 14" descr="A cartoon of a bull holding a newspaper&#10;&#10;Description automatically generated">
            <a:extLst>
              <a:ext uri="{FF2B5EF4-FFF2-40B4-BE49-F238E27FC236}">
                <a16:creationId xmlns:a16="http://schemas.microsoft.com/office/drawing/2014/main" id="{15FED10E-AB17-86A5-4061-E4302637C7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589" y="801879"/>
            <a:ext cx="4381500" cy="2298700"/>
          </a:xfrm>
          <a:prstGeom prst="rect">
            <a:avLst/>
          </a:prstGeom>
        </p:spPr>
      </p:pic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B8C822BC-CFAB-225F-F6EC-F755528BFD9D}"/>
              </a:ext>
            </a:extLst>
          </p:cNvPr>
          <p:cNvGraphicFramePr>
            <a:graphicFrameLocks/>
          </p:cNvGraphicFramePr>
          <p:nvPr/>
        </p:nvGraphicFramePr>
        <p:xfrm>
          <a:off x="360202" y="2816469"/>
          <a:ext cx="4154170" cy="3565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C9695A06-370F-784E-AC39-B92B252A43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9498204"/>
              </p:ext>
            </p:extLst>
          </p:nvPr>
        </p:nvGraphicFramePr>
        <p:xfrm>
          <a:off x="411376" y="2797621"/>
          <a:ext cx="4233468" cy="3841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6" name="Picture 25" descr="A logo of a building&#10;&#10;Description automatically generated">
            <a:extLst>
              <a:ext uri="{FF2B5EF4-FFF2-40B4-BE49-F238E27FC236}">
                <a16:creationId xmlns:a16="http://schemas.microsoft.com/office/drawing/2014/main" id="{3679526E-A8B1-9C65-1A6A-04861B5AD4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8254" y="112095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2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276</Words>
  <Application>Microsoft Macintosh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Aventier 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Goldstein, Jake Myles</dc:creator>
  <cp:lastModifiedBy>Goldstein, Jake Myles</cp:lastModifiedBy>
  <cp:revision>3</cp:revision>
  <dcterms:created xsi:type="dcterms:W3CDTF">2025-03-17T14:26:24Z</dcterms:created>
  <dcterms:modified xsi:type="dcterms:W3CDTF">2025-03-17T21:07:34Z</dcterms:modified>
</cp:coreProperties>
</file>