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ov" ContentType="video/quicktime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Ex1.xml" ContentType="application/vnd.ms-office.chartex+xml"/>
  <Override PartName="/ppt/charts/style2.xml" ContentType="application/vnd.ms-office.chartstyle+xml"/>
  <Override PartName="/ppt/charts/colors2.xml" ContentType="application/vnd.ms-office.chartcolorstyle+xml"/>
  <Override PartName="/ppt/charts/chart2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3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38"/>
  </p:notesMasterIdLst>
  <p:sldIdLst>
    <p:sldId id="356" r:id="rId5"/>
    <p:sldId id="316" r:id="rId6"/>
    <p:sldId id="317" r:id="rId7"/>
    <p:sldId id="318" r:id="rId8"/>
    <p:sldId id="319" r:id="rId9"/>
    <p:sldId id="321" r:id="rId10"/>
    <p:sldId id="358" r:id="rId11"/>
    <p:sldId id="324" r:id="rId12"/>
    <p:sldId id="325" r:id="rId13"/>
    <p:sldId id="327" r:id="rId14"/>
    <p:sldId id="328" r:id="rId15"/>
    <p:sldId id="334" r:id="rId16"/>
    <p:sldId id="360" r:id="rId17"/>
    <p:sldId id="361" r:id="rId18"/>
    <p:sldId id="363" r:id="rId19"/>
    <p:sldId id="335" r:id="rId20"/>
    <p:sldId id="350" r:id="rId21"/>
    <p:sldId id="346" r:id="rId22"/>
    <p:sldId id="354" r:id="rId23"/>
    <p:sldId id="348" r:id="rId24"/>
    <p:sldId id="351" r:id="rId25"/>
    <p:sldId id="352" r:id="rId26"/>
    <p:sldId id="337" r:id="rId27"/>
    <p:sldId id="338" r:id="rId28"/>
    <p:sldId id="340" r:id="rId29"/>
    <p:sldId id="339" r:id="rId30"/>
    <p:sldId id="347" r:id="rId31"/>
    <p:sldId id="341" r:id="rId32"/>
    <p:sldId id="342" r:id="rId33"/>
    <p:sldId id="343" r:id="rId34"/>
    <p:sldId id="362" r:id="rId35"/>
    <p:sldId id="355" r:id="rId36"/>
    <p:sldId id="353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156082"/>
    <a:srgbClr val="002060"/>
    <a:srgbClr val="2F5E72"/>
    <a:srgbClr val="7030A0"/>
    <a:srgbClr val="CCFF99"/>
    <a:srgbClr val="EA7131"/>
    <a:srgbClr val="FCBF00"/>
    <a:srgbClr val="CCD2D8"/>
    <a:srgbClr val="163E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786"/>
    <p:restoredTop sz="94710"/>
  </p:normalViewPr>
  <p:slideViewPr>
    <p:cSldViewPr snapToGrid="0">
      <p:cViewPr>
        <p:scale>
          <a:sx n="60" d="100"/>
          <a:sy n="60" d="100"/>
        </p:scale>
        <p:origin x="3656" y="21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presProps" Target="presProp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pennstateoffice365-my.sharepoint.com/personal/jmg8091_psu_edu/Documents/Book1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pennstateoffice365-my.sharepoint.com/personal/jmg8091_psu_edu/Documents/Book1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pennstateoffice365-my.sharepoint.com/personal/jmg8091_psu_edu/Documents/Book1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Ex1.xml.rels><?xml version="1.0" encoding="UTF-8" standalone="yes"?>
<Relationships xmlns="http://schemas.openxmlformats.org/package/2006/relationships"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cap="none" spc="2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000" b="1">
                <a:solidFill>
                  <a:schemeClr val="bg1"/>
                </a:solidFill>
              </a:rPr>
              <a:t>Population by Age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cap="none" spc="2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Sheet1!$G$3</c:f>
              <c:strCache>
                <c:ptCount val="1"/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hade val="53000"/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1">
                      <a:shade val="53000"/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1">
                      <a:shade val="53000"/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7EE6-4A10-803A-5F5E336A80C1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1">
                      <a:shade val="76000"/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1">
                      <a:shade val="76000"/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1">
                      <a:shade val="76000"/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7EE6-4A10-803A-5F5E336A80C1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1"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1"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1"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7EE6-4A10-803A-5F5E336A80C1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1">
                      <a:tint val="77000"/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1">
                      <a:tint val="77000"/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1">
                      <a:tint val="77000"/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7-7EE6-4A10-803A-5F5E336A80C1}"/>
              </c:ext>
            </c:extLst>
          </c:dPt>
          <c:dPt>
            <c:idx val="4"/>
            <c:bubble3D val="0"/>
            <c:spPr>
              <a:gradFill rotWithShape="1">
                <a:gsLst>
                  <a:gs pos="0">
                    <a:schemeClr val="accent1">
                      <a:tint val="54000"/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1">
                      <a:tint val="54000"/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1">
                      <a:tint val="54000"/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9-7EE6-4A10-803A-5F5E336A80C1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7EE6-4A10-803A-5F5E336A80C1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7EE6-4A10-803A-5F5E336A80C1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753CC6D9-E38A-4B49-ACB8-F2A4294834C3}" type="VALUE">
                      <a:rPr lang="en-US" sz="9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rPr>
                      <a:pPr/>
                      <a:t>[VALUE]</a:t>
                    </a:fld>
                    <a:endParaRPr lang="en-US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7EE6-4A10-803A-5F5E336A80C1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7EE6-4A10-803A-5F5E336A80C1}"/>
                </c:ext>
              </c:extLst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lang="en-US"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9-7EE6-4A10-803A-5F5E336A80C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tx1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Sheet1!$F$4:$F$8</c:f>
              <c:strCache>
                <c:ptCount val="5"/>
                <c:pt idx="0">
                  <c:v>20-34</c:v>
                </c:pt>
                <c:pt idx="1">
                  <c:v>35-44</c:v>
                </c:pt>
                <c:pt idx="2">
                  <c:v>45-54</c:v>
                </c:pt>
                <c:pt idx="3">
                  <c:v>55-64</c:v>
                </c:pt>
                <c:pt idx="4">
                  <c:v>Over 65</c:v>
                </c:pt>
              </c:strCache>
            </c:strRef>
          </c:cat>
          <c:val>
            <c:numRef>
              <c:f>Sheet1!$G$4:$G$8</c:f>
              <c:numCache>
                <c:formatCode>0.00%</c:formatCode>
                <c:ptCount val="5"/>
                <c:pt idx="0">
                  <c:v>0.12795580110497237</c:v>
                </c:pt>
                <c:pt idx="1">
                  <c:v>0.1703867403314917</c:v>
                </c:pt>
                <c:pt idx="2">
                  <c:v>0.27690607734806627</c:v>
                </c:pt>
                <c:pt idx="3">
                  <c:v>0.22917127071823204</c:v>
                </c:pt>
                <c:pt idx="4">
                  <c:v>0.19558011049723756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7EE6-4A10-803A-5F5E336A80C1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3"/>
        <c:txPr>
          <a:bodyPr rot="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4"/>
        <c:txPr>
          <a:bodyPr rot="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000" b="1">
                <a:solidFill>
                  <a:schemeClr val="bg1"/>
                </a:solidFill>
              </a:rPr>
              <a:t>Family vs Non-Family Household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rgbClr val="0E4660"/>
              </a:solidFill>
              <a:ln w="25400">
                <a:solidFill>
                  <a:srgbClr val="0C445E"/>
                </a:solidFill>
              </a:ln>
              <a:effectLst/>
              <a:sp3d contourW="25400">
                <a:contourClr>
                  <a:srgbClr val="0C445E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2302-4EFB-A394-438B03C3E112}"/>
              </c:ext>
            </c:extLst>
          </c:dPt>
          <c:dPt>
            <c:idx val="1"/>
            <c:bubble3D val="0"/>
            <c:spPr>
              <a:solidFill>
                <a:srgbClr val="A6CDDF"/>
              </a:solidFill>
              <a:ln w="25400">
                <a:solidFill>
                  <a:srgbClr val="A8CEE0"/>
                </a:solidFill>
              </a:ln>
              <a:effectLst/>
              <a:sp3d contourW="25400">
                <a:contourClr>
                  <a:srgbClr val="A8CEE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2302-4EFB-A394-438B03C3E112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2F80331E-F41E-4666-97CE-36BE2EB708C1}" type="VALUE">
                      <a:rPr lang="en-US">
                        <a:solidFill>
                          <a:schemeClr val="tx1"/>
                        </a:solidFill>
                      </a:rPr>
                      <a:pPr/>
                      <a:t>[VALUE]</a:t>
                    </a:fld>
                    <a:endParaRPr lang="en-US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2302-4EFB-A394-438B03C3E112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3A473212-2A71-4044-8BA6-95FBD20EC6D8}" type="VALUE">
                      <a:rPr lang="en-US">
                        <a:solidFill>
                          <a:schemeClr val="tx1"/>
                        </a:solidFill>
                      </a:rPr>
                      <a:pPr/>
                      <a:t>[VALUE]</a:t>
                    </a:fld>
                    <a:endParaRPr lang="en-US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2302-4EFB-A394-438B03C3E11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Sheet1!$M$5:$M$6</c:f>
              <c:strCache>
                <c:ptCount val="2"/>
                <c:pt idx="0">
                  <c:v>Non Family</c:v>
                </c:pt>
                <c:pt idx="1">
                  <c:v>Family</c:v>
                </c:pt>
              </c:strCache>
            </c:strRef>
          </c:cat>
          <c:val>
            <c:numRef>
              <c:f>Sheet1!$N$5:$N$6</c:f>
              <c:numCache>
                <c:formatCode>0.00%</c:formatCode>
                <c:ptCount val="2"/>
                <c:pt idx="0">
                  <c:v>0.376</c:v>
                </c:pt>
                <c:pt idx="1">
                  <c:v>0.624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302-4EFB-A394-438B03C3E11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000" b="1">
                <a:solidFill>
                  <a:schemeClr val="bg1"/>
                </a:solidFill>
              </a:rPr>
              <a:t>Family vs Non-Family Household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>
    <cx:title pos="t" align="ctr" overlay="0">
      <cx:txPr>
        <a:bodyPr spcFirstLastPara="1" vertOverflow="ellipsis" horzOverflow="overflow" wrap="square" lIns="0" tIns="0" rIns="0" bIns="0" anchor="ctr" anchorCtr="1"/>
        <a:lstStyle/>
        <a:p>
          <a:pPr algn="ctr" rtl="0">
            <a:defRPr/>
          </a:pPr>
          <a:endParaRPr lang="en-US" sz="1400" b="0" i="0" u="none" strike="noStrike" baseline="0">
            <a:solidFill>
              <a:sysClr val="windowText" lastClr="000000">
                <a:lumMod val="65000"/>
                <a:lumOff val="35000"/>
              </a:sysClr>
            </a:solidFill>
            <a:latin typeface="Calibri" panose="020F0502020204030204"/>
          </a:endParaRPr>
        </a:p>
      </cx:txPr>
    </cx:title>
    <cx:plotArea>
      <cx:plotAreaRegion/>
    </cx:plotArea>
    <cx:legend pos="r" align="min" overlay="0">
      <cx:txPr>
        <a:bodyPr spcFirstLastPara="1" vertOverflow="ellipsis" horzOverflow="overflow" wrap="square" lIns="0" tIns="0" rIns="0" bIns="0" anchor="ctr" anchorCtr="1"/>
        <a:lstStyle/>
        <a:p>
          <a:pPr algn="ctr" rtl="0">
            <a:defRPr>
              <a:solidFill>
                <a:schemeClr val="bg1"/>
              </a:solidFill>
            </a:defRPr>
          </a:pPr>
          <a:endParaRPr lang="en-US" sz="900" b="0" i="0" u="none" strike="noStrike" baseline="0">
            <a:solidFill>
              <a:schemeClr val="bg1"/>
            </a:solidFill>
            <a:latin typeface="Calibri" panose="020F0502020204030204"/>
          </a:endParaRPr>
        </a:p>
      </cx:txPr>
    </cx:legend>
  </cx:chart>
  <cx:spPr>
    <a:noFill/>
  </cx:spPr>
</cx:chartSpace>
</file>

<file path=ppt/charts/colors1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5">
  <cs:axisTitle>
    <cs:lnRef idx="0"/>
    <cs:fillRef idx="0"/>
    <cs:effectRef idx="0"/>
    <cs:fontRef idx="minor">
      <a:schemeClr val="tx1">
        <a:lumMod val="50000"/>
        <a:lumOff val="50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/>
    <cs:fillRef idx="2">
      <cs:styleClr val="auto"/>
    </cs:fillRef>
    <cs:effectRef idx="1"/>
    <cs:fontRef idx="minor">
      <a:schemeClr val="dk1"/>
    </cs:fontRef>
    <cs:spPr/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400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49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85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3175">
        <a:solidFill>
          <a:schemeClr val="bg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2-13T20:09:35.939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1 1 24575,'0'0'0,"0"0"0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2-13T20:09:54.853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6 0 24575,'-2'0'0,"-1"0"0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2-13T20:10:26.906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1 10 24575,'0'0'0,"2"-4"0,1-1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2-13T20:10:34.507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1 0 24575,'0'0'0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2-13T20:11:03.545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0 1 24575,'0'0'0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2-13T20:11:30.051"/>
    </inkml:context>
    <inkml:brush xml:id="br0">
      <inkml:brushProperty name="width" value="0.0441" units="cm"/>
      <inkml:brushProperty name="height" value="0.0441" units="cm"/>
      <inkml:brushProperty name="color" value="#002060"/>
      <inkml:brushProperty name="transparency" value="163"/>
    </inkml:brush>
  </inkml:definitions>
  <inkml:trace contextRef="#ctx0" brushRef="#br0">2860 1897 24575,'0'0'0,"0"0"0,0 0 0,-29-13 0,17 8 0,-1 0 0,-1 0 0,1 1 0,-1 1 0,1 0 0,-1 1 0,0 1 0,0 0 0,-18 1 0,-884 2 0,494-3 0,229-15 0,-49 2 0,233 13 0,-1 0 0,0-1 0,0 0 0,1 0 0,-1-1 0,1 0 0,-10-5 0,-38-11 0,28 11 0,-39-16 0,8 2 0,35 13 0,0-3 0,1 0 0,-42-28 0,19 11 0,0-3 0,32 21 0,0 1 0,-23-12 0,20 11 0,1-1 0,0 0 0,0-1 0,2-1 0,0-1 0,-21-24 0,-6-6 0,33 35 0,1 0 0,1 0 0,-1 0 0,2-1 0,-1 0 0,2-1 0,-1 1 0,-4-16 0,-23-102 0,29 111 0,-2-20 0,-2-64 0,5 44 0,0 25 0,1 1 0,2-1 0,1 1 0,1-1 0,2 1 0,1 0 0,2 0 0,1 0 0,23-56 0,-18 58 0,2 2 0,1 0 0,2 0 0,36-44 0,-9 16 0,-36 42 0,2 0 0,-1 1 0,2 0 0,0 1 0,0 0 0,1 1 0,23-15 0,46-19 0,39-23 0,-101 56 0,0 1 0,0 1 0,1 0 0,0 2 0,0 1 0,1 0 0,0 2 0,39-5 0,10 4 0,103 5 0,-79 3 0,-65-1 0,-1 2 0,0 0 0,0 3 0,0 0 0,-1 1 0,53 23 0,-36-10 0,-1 2 0,-1 2 0,54 40 0,-54-28 0,0 2 0,71 85 0,-5-6 0,-49-59 0,80 84 0,-137-138 0,0 1 0,0-1 0,0 1 0,-1 0 0,1 0 0,2 9 0,11 22 0,110 127 0,-109-140 0,2 0 0,1-2 0,27 23 0,-1-1 0,-33-32 0,0-1 0,0 0 0,1-1 0,0-1 0,1 0 0,-1-1 0,2-1 0,-1 0 0,23 5 0,-21-6 0,82 25 0,28-5 0,-104-19 0,10 1 0,4-7-1365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54AF91-7022-4300-ACDA-81CCB7CA7584}" type="datetimeFigureOut">
              <a:rPr lang="en-US" smtClean="0"/>
              <a:t>2/17/25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9E1AD1-C9C8-4CCE-B4E4-195256BAC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86505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B61D8F-66A8-4C58-BD7D-5EDF60935C8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1640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B61D8F-66A8-4C58-BD7D-5EDF60935C8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86805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8E8CDE-68F3-121D-7FE5-3FCA1C6D65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AC75847-10B0-9EA3-8161-015AEFA293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7C542B9-7399-6AF1-B963-B4F9D009ABE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1BF191-9AE1-8CF0-C180-753DBB074D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B61D8F-66A8-4C58-BD7D-5EDF60935C8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68193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>
              <a:buFont typeface="Arial" panose="020B0604020202020204" pitchFamily="34" charset="0"/>
              <a:buChar char="•"/>
            </a:pPr>
            <a:endParaRPr lang="en-US" b="0" i="0" dirty="0">
              <a:solidFill>
                <a:srgbClr val="000000"/>
              </a:solidFill>
              <a:effectLst/>
              <a:latin typeface="Helvetica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5ABAC1-3A50-4818-A05B-1770C4DB65A7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70351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B61D8F-66A8-4C58-BD7D-5EDF60935C8E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71863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DC0474-DD00-34AE-ABBB-2F7A7EED38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4570E97-B1AA-480F-FB09-84B2A826CD8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6B5A707-61EB-69C9-FD11-62E8907585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379F76-C9A5-ED4D-9F80-8A9513ADE8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B61D8F-66A8-4C58-BD7D-5EDF60935C8E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719240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9DE7C9-9BF9-1A23-27FD-80580B329D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E88BD4A-2D87-0D25-0D80-EF1D2739A2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0539A36-2632-6FFF-F885-C550BB4C75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ECD261-067E-537C-2756-D995CE8271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B61D8F-66A8-4C58-BD7D-5EDF60935C8E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4544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1645DB-8DE0-EE31-E1E8-D7836B61CF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D8F0242-74F8-3BAB-9334-BE9D8756917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5AC3C85-F047-1F1D-0CC4-F3D39B9BB1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BF7A79-9B99-81AC-860E-C1128350FD1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B61D8F-66A8-4C58-BD7D-5EDF60935C8E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111577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45F85E-C2ED-501E-93B8-DAB2F67E7A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F11E798-5016-13DB-7504-285891EDFD7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322D103-C4B8-E32F-CE50-C9B8D85640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7AD25D-9EF4-A454-0AC1-EBB496FAE1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B61D8F-66A8-4C58-BD7D-5EDF60935C8E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802036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C050D5-1D97-A9AB-FB12-1FD761BAAE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DA17D5F-F75D-AC0F-8742-378B25E916A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E3C2E20-6F31-0614-12B3-B2A1D84D1C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C90807-5CB1-D2A5-19B3-61A980AF1C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B61D8F-66A8-4C58-BD7D-5EDF60935C8E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361403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0EDF89-390F-9700-4079-2FBAB63FF0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65630FB-34D8-BAE6-F552-D342C036B4A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D92043A-D6F8-926F-E8CE-BB438E73B2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61D04E-409F-507C-1F96-8FCE58FECF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B61D8F-66A8-4C58-BD7D-5EDF60935C8E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671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B61D8F-66A8-4C58-BD7D-5EDF60935C8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02398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B61D8F-66A8-4C58-BD7D-5EDF60935C8E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79135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5ABAC1-3A50-4818-A05B-1770C4DB65A7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558957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73D9A9-38B1-1541-8584-77E965977C4B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821660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9E1AD1-C9C8-4CCE-B4E4-195256BAC62E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01684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B61D8F-66A8-4C58-BD7D-5EDF60935C8E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86223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1645DB-8DE0-EE31-E1E8-D7836B61CF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D8F0242-74F8-3BAB-9334-BE9D8756917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5AC3C85-F047-1F1D-0CC4-F3D39B9BB1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BF7A79-9B99-81AC-860E-C1128350FD1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B61D8F-66A8-4C58-BD7D-5EDF60935C8E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323109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80BE55-71BF-9914-E3BD-342EA66C24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9183E03-0919-B50E-6029-8FE9F8B665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07DDC16-46C8-571A-8A40-66FC9E8910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DAD534-B777-D158-E53D-55483BC91B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B61D8F-66A8-4C58-BD7D-5EDF60935C8E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5004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B61D8F-66A8-4C58-BD7D-5EDF60935C8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3668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B61D8F-66A8-4C58-BD7D-5EDF60935C8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3763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B61D8F-66A8-4C58-BD7D-5EDF60935C8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33439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B61D8F-66A8-4C58-BD7D-5EDF60935C8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2070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>
              <a:buFont typeface="Arial" panose="020B0604020202020204" pitchFamily="34" charset="0"/>
              <a:buChar char="•"/>
            </a:pPr>
            <a:endParaRPr lang="en-US" b="0" i="0" dirty="0">
              <a:solidFill>
                <a:srgbClr val="000000"/>
              </a:solidFill>
              <a:effectLst/>
              <a:latin typeface="Helvetica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5ABAC1-3A50-4818-A05B-1770C4DB65A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06887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B61D8F-66A8-4C58-BD7D-5EDF60935C8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8490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B61D8F-66A8-4C58-BD7D-5EDF60935C8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14123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2/17/25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2/17/25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2/17/25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2/17/25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2/17/25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2/17/25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2/17/25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2/17/25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2/17/25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2/17/25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2/17/25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2/17/25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customXml" Target="../ink/ink3.xml"/><Relationship Id="rId3" Type="http://schemas.openxmlformats.org/officeDocument/2006/relationships/image" Target="../media/image3.png"/><Relationship Id="rId7" Type="http://schemas.openxmlformats.org/officeDocument/2006/relationships/customXml" Target="../ink/ink2.xml"/><Relationship Id="rId12" Type="http://schemas.openxmlformats.org/officeDocument/2006/relationships/image" Target="../media/image4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11" Type="http://schemas.openxmlformats.org/officeDocument/2006/relationships/customXml" Target="../ink/ink6.xml"/><Relationship Id="rId5" Type="http://schemas.openxmlformats.org/officeDocument/2006/relationships/customXml" Target="../ink/ink1.xml"/><Relationship Id="rId10" Type="http://schemas.openxmlformats.org/officeDocument/2006/relationships/customXml" Target="../ink/ink5.xml"/><Relationship Id="rId4" Type="http://schemas.openxmlformats.org/officeDocument/2006/relationships/image" Target="../media/image1.png"/><Relationship Id="rId9" Type="http://schemas.openxmlformats.org/officeDocument/2006/relationships/customXml" Target="../ink/ink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7" Type="http://schemas.openxmlformats.org/officeDocument/2006/relationships/image" Target="../media/image5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jpeg"/><Relationship Id="rId5" Type="http://schemas.openxmlformats.org/officeDocument/2006/relationships/chart" Target="../charts/chart3.xml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emf"/><Relationship Id="rId7" Type="http://schemas.openxmlformats.org/officeDocument/2006/relationships/image" Target="../media/image5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66.jpeg"/><Relationship Id="rId4" Type="http://schemas.openxmlformats.org/officeDocument/2006/relationships/image" Target="../media/image6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4.jpe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11" Type="http://schemas.openxmlformats.org/officeDocument/2006/relationships/image" Target="../media/image11.png"/><Relationship Id="rId5" Type="http://schemas.openxmlformats.org/officeDocument/2006/relationships/image" Target="../media/image6.jpeg"/><Relationship Id="rId10" Type="http://schemas.openxmlformats.org/officeDocument/2006/relationships/image" Target="../media/image10.jpeg"/><Relationship Id="rId4" Type="http://schemas.openxmlformats.org/officeDocument/2006/relationships/image" Target="../media/image5.jpeg"/><Relationship Id="rId9" Type="http://schemas.openxmlformats.org/officeDocument/2006/relationships/image" Target="../media/image9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image" Target="../media/image15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17.svg"/><Relationship Id="rId10" Type="http://schemas.openxmlformats.org/officeDocument/2006/relationships/image" Target="../media/image21.svg"/><Relationship Id="rId4" Type="http://schemas.openxmlformats.org/officeDocument/2006/relationships/image" Target="../media/image16.png"/><Relationship Id="rId9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3" Type="http://schemas.openxmlformats.org/officeDocument/2006/relationships/image" Target="../media/image22.png"/><Relationship Id="rId7" Type="http://schemas.openxmlformats.org/officeDocument/2006/relationships/image" Target="../media/image1.png"/><Relationship Id="rId12" Type="http://schemas.openxmlformats.org/officeDocument/2006/relationships/image" Target="../media/image2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svg"/><Relationship Id="rId11" Type="http://schemas.openxmlformats.org/officeDocument/2006/relationships/image" Target="../media/image27.png"/><Relationship Id="rId5" Type="http://schemas.openxmlformats.org/officeDocument/2006/relationships/image" Target="../media/image16.png"/><Relationship Id="rId15" Type="http://schemas.openxmlformats.org/officeDocument/2006/relationships/image" Target="../media/image31.png"/><Relationship Id="rId10" Type="http://schemas.openxmlformats.org/officeDocument/2006/relationships/image" Target="../media/image26.png"/><Relationship Id="rId4" Type="http://schemas.openxmlformats.org/officeDocument/2006/relationships/image" Target="../media/image23.png"/><Relationship Id="rId9" Type="http://schemas.openxmlformats.org/officeDocument/2006/relationships/image" Target="../media/image25.png"/><Relationship Id="rId14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32.jpe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microsoft.com/office/2014/relationships/chartEx" Target="../charts/chartEx1.xml"/><Relationship Id="rId5" Type="http://schemas.openxmlformats.org/officeDocument/2006/relationships/chart" Target="../charts/chart1.xml"/><Relationship Id="rId10" Type="http://schemas.openxmlformats.org/officeDocument/2006/relationships/chart" Target="../charts/chart2.xml"/><Relationship Id="rId4" Type="http://schemas.openxmlformats.org/officeDocument/2006/relationships/image" Target="../media/image1.png"/><Relationship Id="rId9" Type="http://schemas.openxmlformats.org/officeDocument/2006/relationships/image" Target="../media/image3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36.jpeg"/><Relationship Id="rId7" Type="http://schemas.openxmlformats.org/officeDocument/2006/relationships/image" Target="../media/image4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10" Type="http://schemas.openxmlformats.org/officeDocument/2006/relationships/image" Target="../media/image42.png"/><Relationship Id="rId4" Type="http://schemas.openxmlformats.org/officeDocument/2006/relationships/image" Target="../media/image37.png"/><Relationship Id="rId9" Type="http://schemas.openxmlformats.org/officeDocument/2006/relationships/image" Target="../media/image4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8B395821-2FA9-43DB-9A00-57FF91124C3D}"/>
              </a:ext>
            </a:extLst>
          </p:cNvPr>
          <p:cNvSpPr/>
          <p:nvPr/>
        </p:nvSpPr>
        <p:spPr>
          <a:xfrm>
            <a:off x="-61970" y="-18521"/>
            <a:ext cx="12266459" cy="115824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519" name="Straight Connector 10518">
            <a:extLst>
              <a:ext uri="{FF2B5EF4-FFF2-40B4-BE49-F238E27FC236}">
                <a16:creationId xmlns:a16="http://schemas.microsoft.com/office/drawing/2014/main" id="{37A7DD6B-EDE6-9132-7F9D-61E3CC9B502B}"/>
              </a:ext>
            </a:extLst>
          </p:cNvPr>
          <p:cNvCxnSpPr>
            <a:cxnSpLocks/>
          </p:cNvCxnSpPr>
          <p:nvPr/>
        </p:nvCxnSpPr>
        <p:spPr>
          <a:xfrm flipV="1">
            <a:off x="226086" y="921792"/>
            <a:ext cx="5857294" cy="19667"/>
          </a:xfrm>
          <a:prstGeom prst="line">
            <a:avLst/>
          </a:prstGeom>
          <a:ln w="508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60956A01-07E6-4E81-BA70-8E4106B15B25}"/>
              </a:ext>
            </a:extLst>
          </p:cNvPr>
          <p:cNvSpPr txBox="1"/>
          <p:nvPr/>
        </p:nvSpPr>
        <p:spPr>
          <a:xfrm>
            <a:off x="226086" y="48515"/>
            <a:ext cx="11343187" cy="830997"/>
          </a:xfrm>
          <a:prstGeom prst="rect">
            <a:avLst/>
          </a:prstGeom>
          <a:noFill/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4800" i="1">
                <a:solidFill>
                  <a:schemeClr val="bg1"/>
                </a:solidFill>
                <a:effectLst>
                  <a:glow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/>
                <a:cs typeface="Times New Roman"/>
              </a:rPr>
              <a:t>JLN Capital Partners</a:t>
            </a:r>
            <a:endParaRPr lang="en-US" sz="2400" i="1">
              <a:solidFill>
                <a:schemeClr val="bg1"/>
              </a:solidFill>
              <a:effectLst>
                <a:glow>
                  <a:schemeClr val="accent2">
                    <a:satMod val="175000"/>
                    <a:alpha val="40000"/>
                  </a:schemeClr>
                </a:glow>
              </a:effectLst>
              <a:latin typeface="Times New Roman"/>
              <a:cs typeface="Times New Roman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B9C0EBB4-DDD5-4ED8-A5C1-8C48FD0A2A3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77522" y="-30625"/>
            <a:ext cx="1455303" cy="1158421"/>
          </a:xfrm>
          <a:prstGeom prst="rect">
            <a:avLst/>
          </a:prstGeom>
        </p:spPr>
      </p:pic>
      <p:pic>
        <p:nvPicPr>
          <p:cNvPr id="2" name="New screen recording.mov">
            <a:hlinkClick r:id="" action="ppaction://media"/>
            <a:extLst>
              <a:ext uri="{FF2B5EF4-FFF2-40B4-BE49-F238E27FC236}">
                <a16:creationId xmlns:a16="http://schemas.microsoft.com/office/drawing/2014/main" id="{63A2F79A-00D4-4B6C-AC33-3C0DF642931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1139719"/>
            <a:ext cx="12192000" cy="5715000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9337A5A0-B0DB-462D-BD43-B69F65C83C7C}"/>
              </a:ext>
            </a:extLst>
          </p:cNvPr>
          <p:cNvSpPr/>
          <p:nvPr/>
        </p:nvSpPr>
        <p:spPr>
          <a:xfrm rot="16200000">
            <a:off x="5817161" y="2046390"/>
            <a:ext cx="928071" cy="3127723"/>
          </a:xfrm>
          <a:prstGeom prst="rect">
            <a:avLst/>
          </a:prstGeom>
          <a:solidFill>
            <a:srgbClr val="FFFF00">
              <a:alpha val="44105"/>
            </a:srgbClr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560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988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28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rusty metal pipe in a room&#10;&#10;Description automatically generated">
            <a:extLst>
              <a:ext uri="{FF2B5EF4-FFF2-40B4-BE49-F238E27FC236}">
                <a16:creationId xmlns:a16="http://schemas.microsoft.com/office/drawing/2014/main" id="{C449D9EF-66A0-94AF-EBE1-4BE3D5FA51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32B3F1E-9942-EB12-CF32-456122FCD1EF}"/>
              </a:ext>
            </a:extLst>
          </p:cNvPr>
          <p:cNvSpPr/>
          <p:nvPr/>
        </p:nvSpPr>
        <p:spPr>
          <a:xfrm rot="5400000">
            <a:off x="2619649" y="-2714352"/>
            <a:ext cx="6869575" cy="12275129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rgbClr val="002060">
                  <a:alpha val="95000"/>
                </a:srgbClr>
              </a:gs>
              <a:gs pos="53000">
                <a:srgbClr val="002060">
                  <a:alpha val="50000"/>
                </a:srgbClr>
              </a:gs>
              <a:gs pos="100000">
                <a:srgbClr val="002060">
                  <a:alpha val="50000"/>
                </a:srgbClr>
              </a:gs>
            </a:gsLst>
            <a:lin ang="108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DA59D00-9FEB-3F9E-5A41-D99E74F40654}"/>
              </a:ext>
            </a:extLst>
          </p:cNvPr>
          <p:cNvSpPr txBox="1">
            <a:spLocks/>
          </p:cNvSpPr>
          <p:nvPr/>
        </p:nvSpPr>
        <p:spPr>
          <a:xfrm>
            <a:off x="1213466" y="115342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72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Development Plan</a:t>
            </a:r>
            <a:endParaRPr lang="en-US" i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E5C71E3-074D-3518-41EE-DD644F3FAB99}"/>
              </a:ext>
            </a:extLst>
          </p:cNvPr>
          <p:cNvCxnSpPr>
            <a:cxnSpLocks/>
          </p:cNvCxnSpPr>
          <p:nvPr/>
        </p:nvCxnSpPr>
        <p:spPr>
          <a:xfrm>
            <a:off x="1210978" y="2377275"/>
            <a:ext cx="6937599" cy="0"/>
          </a:xfrm>
          <a:prstGeom prst="line">
            <a:avLst/>
          </a:prstGeom>
          <a:ln w="508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21143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Rectangle 58">
            <a:extLst>
              <a:ext uri="{FF2B5EF4-FFF2-40B4-BE49-F238E27FC236}">
                <a16:creationId xmlns:a16="http://schemas.microsoft.com/office/drawing/2014/main" id="{EC72E67A-9D68-4D34-CEC2-8B1D3F2DE198}"/>
              </a:ext>
            </a:extLst>
          </p:cNvPr>
          <p:cNvSpPr/>
          <p:nvPr/>
        </p:nvSpPr>
        <p:spPr>
          <a:xfrm rot="5400000">
            <a:off x="2619649" y="-2714352"/>
            <a:ext cx="6869575" cy="12275129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rgbClr val="002060">
                  <a:alpha val="95000"/>
                </a:srgbClr>
              </a:gs>
              <a:gs pos="53000">
                <a:srgbClr val="002060">
                  <a:alpha val="50000"/>
                </a:srgbClr>
              </a:gs>
              <a:gs pos="100000">
                <a:srgbClr val="002060">
                  <a:alpha val="50000"/>
                </a:srgbClr>
              </a:gs>
            </a:gsLst>
            <a:lin ang="108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A5303CE9-AC08-DE85-F29F-8CE82A63AB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8" y="1149308"/>
            <a:ext cx="8135356" cy="4869161"/>
          </a:xfrm>
          <a:prstGeom prst="rect">
            <a:avLst/>
          </a:prstGeom>
        </p:spPr>
      </p:pic>
      <p:sp>
        <p:nvSpPr>
          <p:cNvPr id="19" name="Arrow: Chevron 18">
            <a:extLst>
              <a:ext uri="{FF2B5EF4-FFF2-40B4-BE49-F238E27FC236}">
                <a16:creationId xmlns:a16="http://schemas.microsoft.com/office/drawing/2014/main" id="{B1A69198-D8FC-6047-471A-4AD1F445943F}"/>
              </a:ext>
            </a:extLst>
          </p:cNvPr>
          <p:cNvSpPr/>
          <p:nvPr/>
        </p:nvSpPr>
        <p:spPr>
          <a:xfrm>
            <a:off x="4809386" y="5960962"/>
            <a:ext cx="2916348" cy="922057"/>
          </a:xfrm>
          <a:prstGeom prst="chevron">
            <a:avLst/>
          </a:prstGeom>
          <a:solidFill>
            <a:srgbClr val="0070C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Financials</a:t>
            </a:r>
          </a:p>
        </p:txBody>
      </p:sp>
      <p:sp>
        <p:nvSpPr>
          <p:cNvPr id="20" name="Arrow: Chevron 19">
            <a:extLst>
              <a:ext uri="{FF2B5EF4-FFF2-40B4-BE49-F238E27FC236}">
                <a16:creationId xmlns:a16="http://schemas.microsoft.com/office/drawing/2014/main" id="{F8ED0184-CF4A-730B-880C-0143E34B7C97}"/>
              </a:ext>
            </a:extLst>
          </p:cNvPr>
          <p:cNvSpPr/>
          <p:nvPr/>
        </p:nvSpPr>
        <p:spPr>
          <a:xfrm>
            <a:off x="7275658" y="5960962"/>
            <a:ext cx="2827866" cy="922057"/>
          </a:xfrm>
          <a:prstGeom prst="chevron">
            <a:avLst/>
          </a:prstGeom>
          <a:solidFill>
            <a:schemeClr val="tx2">
              <a:lumMod val="90000"/>
              <a:lumOff val="1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Risk Analysis</a:t>
            </a:r>
          </a:p>
        </p:txBody>
      </p:sp>
      <p:sp>
        <p:nvSpPr>
          <p:cNvPr id="21" name="Arrow: Chevron 20">
            <a:extLst>
              <a:ext uri="{FF2B5EF4-FFF2-40B4-BE49-F238E27FC236}">
                <a16:creationId xmlns:a16="http://schemas.microsoft.com/office/drawing/2014/main" id="{92BE89A9-9AC3-145A-6380-2E441F0E5FB7}"/>
              </a:ext>
            </a:extLst>
          </p:cNvPr>
          <p:cNvSpPr/>
          <p:nvPr/>
        </p:nvSpPr>
        <p:spPr>
          <a:xfrm>
            <a:off x="9653449" y="5960962"/>
            <a:ext cx="3009255" cy="922057"/>
          </a:xfrm>
          <a:prstGeom prst="chevron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Final Recommendation</a:t>
            </a:r>
          </a:p>
        </p:txBody>
      </p:sp>
      <p:sp>
        <p:nvSpPr>
          <p:cNvPr id="24" name="Arrow: Pentagon 23">
            <a:extLst>
              <a:ext uri="{FF2B5EF4-FFF2-40B4-BE49-F238E27FC236}">
                <a16:creationId xmlns:a16="http://schemas.microsoft.com/office/drawing/2014/main" id="{4588AC30-A6B9-2BBF-2B6F-24775801BFDF}"/>
              </a:ext>
            </a:extLst>
          </p:cNvPr>
          <p:cNvSpPr/>
          <p:nvPr/>
        </p:nvSpPr>
        <p:spPr>
          <a:xfrm>
            <a:off x="-451414" y="5960962"/>
            <a:ext cx="3102145" cy="922057"/>
          </a:xfrm>
          <a:prstGeom prst="homePlate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Market Overview</a:t>
            </a:r>
          </a:p>
        </p:txBody>
      </p:sp>
      <p:sp>
        <p:nvSpPr>
          <p:cNvPr id="18" name="Arrow: Chevron 17">
            <a:extLst>
              <a:ext uri="{FF2B5EF4-FFF2-40B4-BE49-F238E27FC236}">
                <a16:creationId xmlns:a16="http://schemas.microsoft.com/office/drawing/2014/main" id="{6FBE4EAB-1E3F-D254-9483-0EC9ED2F7FCD}"/>
              </a:ext>
            </a:extLst>
          </p:cNvPr>
          <p:cNvSpPr/>
          <p:nvPr/>
        </p:nvSpPr>
        <p:spPr>
          <a:xfrm>
            <a:off x="2200655" y="5960962"/>
            <a:ext cx="3058807" cy="922057"/>
          </a:xfrm>
          <a:prstGeom prst="chevron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  <a:effectLst>
            <a:glow rad="1905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Development Plan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C2F7BF3-BBD5-8F35-31A0-9AFC75B925E5}"/>
              </a:ext>
            </a:extLst>
          </p:cNvPr>
          <p:cNvSpPr/>
          <p:nvPr/>
        </p:nvSpPr>
        <p:spPr>
          <a:xfrm>
            <a:off x="0" y="-8425"/>
            <a:ext cx="12192001" cy="115824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B75817A-C406-F0BA-F1F4-21F8375BFD6E}"/>
              </a:ext>
            </a:extLst>
          </p:cNvPr>
          <p:cNvSpPr txBox="1"/>
          <p:nvPr/>
        </p:nvSpPr>
        <p:spPr>
          <a:xfrm>
            <a:off x="228873" y="137650"/>
            <a:ext cx="73616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Site Overview</a:t>
            </a:r>
            <a:endParaRPr lang="en-US" sz="2400" i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BE033D2-D6E5-CDBD-8DFA-469CB4B09E50}"/>
              </a:ext>
            </a:extLst>
          </p:cNvPr>
          <p:cNvCxnSpPr>
            <a:cxnSpLocks/>
          </p:cNvCxnSpPr>
          <p:nvPr/>
        </p:nvCxnSpPr>
        <p:spPr>
          <a:xfrm>
            <a:off x="238705" y="988314"/>
            <a:ext cx="6182415" cy="0"/>
          </a:xfrm>
          <a:prstGeom prst="line">
            <a:avLst/>
          </a:prstGeom>
          <a:ln w="508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5662736E-DA6C-491A-9CEC-2397E6811383}"/>
              </a:ext>
            </a:extLst>
          </p:cNvPr>
          <p:cNvSpPr/>
          <p:nvPr/>
        </p:nvSpPr>
        <p:spPr>
          <a:xfrm>
            <a:off x="8283276" y="1827843"/>
            <a:ext cx="3693826" cy="3390338"/>
          </a:xfrm>
          <a:prstGeom prst="roundRect">
            <a:avLst/>
          </a:prstGeom>
          <a:solidFill>
            <a:srgbClr val="010D3F">
              <a:alpha val="85000"/>
            </a:srgbClr>
          </a:solidFill>
          <a:ln w="38100"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n-US" sz="2400" b="1" u="sng">
              <a:solidFill>
                <a:schemeClr val="bg1"/>
              </a:solidFill>
              <a:latin typeface="Times New Roman"/>
              <a:cs typeface="Times New Roman"/>
            </a:endParaRPr>
          </a:p>
          <a:p>
            <a:pPr algn="ctr"/>
            <a:endParaRPr lang="en-US" sz="2400" b="1" u="sng">
              <a:solidFill>
                <a:schemeClr val="bg1"/>
              </a:solidFill>
              <a:latin typeface="Times New Roman"/>
              <a:cs typeface="Times New Roman"/>
            </a:endParaRPr>
          </a:p>
          <a:p>
            <a:pPr algn="ctr"/>
            <a:endParaRPr lang="en-US" sz="2400" b="1" u="sng">
              <a:solidFill>
                <a:schemeClr val="bg1"/>
              </a:solidFill>
              <a:latin typeface="Times New Roman"/>
              <a:cs typeface="Times New Roman"/>
            </a:endParaRPr>
          </a:p>
          <a:p>
            <a:pPr algn="ctr"/>
            <a:r>
              <a:rPr lang="en-US" sz="2200" b="1" u="sng">
                <a:solidFill>
                  <a:schemeClr val="bg1"/>
                </a:solidFill>
                <a:latin typeface="Times New Roman"/>
                <a:cs typeface="Times New Roman"/>
              </a:rPr>
              <a:t>Single Tenant Bar and Restaurant with Gift shop</a:t>
            </a:r>
            <a:endParaRPr lang="en-US" sz="2200" b="1" u="sng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500" b="1" u="sng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400" b="1" u="sng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n-US" sz="1600" b="1" i="1">
                <a:solidFill>
                  <a:schemeClr val="bg1"/>
                </a:solidFill>
                <a:latin typeface="Times New Roman"/>
                <a:cs typeface="Times New Roman"/>
              </a:rPr>
              <a:t>Site Size: 1.99 Acres</a:t>
            </a:r>
            <a:endParaRPr lang="en-US" sz="500" u="sng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n-US" sz="1600" b="1" i="1">
                <a:solidFill>
                  <a:prstClr val="white"/>
                </a:solidFill>
                <a:latin typeface="Times New Roman"/>
                <a:cs typeface="Times New Roman"/>
              </a:rPr>
              <a:t>Tenant: T.J. Rockwell's</a:t>
            </a:r>
            <a:endParaRPr lang="en-US" sz="1600" b="1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/>
              <a:cs typeface="Times New Roman"/>
            </a:endParaRPr>
          </a:p>
          <a:p>
            <a:pPr algn="ctr">
              <a:lnSpc>
                <a:spcPct val="150000"/>
              </a:lnSpc>
            </a:pPr>
            <a:r>
              <a:rPr lang="en-US" sz="1600" b="1" i="1">
                <a:solidFill>
                  <a:prstClr val="white"/>
                </a:solidFill>
                <a:latin typeface="Times New Roman"/>
                <a:cs typeface="Times New Roman"/>
              </a:rPr>
              <a:t>Retail Space</a:t>
            </a:r>
            <a:r>
              <a:rPr kumimoji="0" lang="en-US" sz="1600" b="1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:</a:t>
            </a:r>
            <a:r>
              <a:rPr lang="en-US" sz="1600" b="1" i="1">
                <a:solidFill>
                  <a:prstClr val="white"/>
                </a:solidFill>
                <a:latin typeface="Times New Roman"/>
                <a:cs typeface="Times New Roman"/>
              </a:rPr>
              <a:t> 5,500</a:t>
            </a:r>
            <a:r>
              <a:rPr kumimoji="0" lang="en-US" sz="1600" b="1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SF</a:t>
            </a:r>
            <a:endParaRPr lang="en-US" sz="1600" b="1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/>
              <a:cs typeface="Times New Roman"/>
            </a:endParaRPr>
          </a:p>
          <a:p>
            <a:pPr algn="ctr">
              <a:lnSpc>
                <a:spcPct val="150000"/>
              </a:lnSpc>
              <a:defRPr/>
            </a:pPr>
            <a:r>
              <a:rPr lang="en-US" sz="1600" b="1" i="1">
                <a:solidFill>
                  <a:prstClr val="white"/>
                </a:solidFill>
                <a:latin typeface="Times New Roman"/>
                <a:cs typeface="Times New Roman"/>
              </a:rPr>
              <a:t>Turf</a:t>
            </a:r>
            <a:r>
              <a:rPr kumimoji="0" lang="en-US" sz="1600" b="1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Space:</a:t>
            </a:r>
            <a:r>
              <a:rPr lang="en-US" sz="1600" b="1" i="1">
                <a:solidFill>
                  <a:prstClr val="white"/>
                </a:solidFill>
                <a:latin typeface="Times New Roman"/>
                <a:cs typeface="Times New Roman"/>
              </a:rPr>
              <a:t> 5,000 SF</a:t>
            </a:r>
            <a:endParaRPr lang="en-US" sz="1600" b="1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/>
              <a:cs typeface="Times New Roman"/>
            </a:endParaRPr>
          </a:p>
          <a:p>
            <a:pPr algn="ctr">
              <a:lnSpc>
                <a:spcPct val="150000"/>
              </a:lnSpc>
              <a:defRPr/>
            </a:pPr>
            <a:r>
              <a:rPr lang="en-US" sz="1600" b="1" i="1">
                <a:solidFill>
                  <a:prstClr val="white"/>
                </a:solidFill>
                <a:latin typeface="Times New Roman"/>
                <a:cs typeface="Times New Roman"/>
              </a:rPr>
              <a:t>Parking Stalls: 40</a:t>
            </a:r>
            <a:endParaRPr lang="en-US">
              <a:solidFill>
                <a:prstClr val="white"/>
              </a:solidFill>
            </a:endParaRPr>
          </a:p>
          <a:p>
            <a:pPr algn="ctr">
              <a:lnSpc>
                <a:spcPct val="150000"/>
              </a:lnSpc>
              <a:defRPr/>
            </a:pPr>
            <a:endParaRPr lang="en-US" sz="1600" b="1" i="1">
              <a:solidFill>
                <a:prstClr val="white"/>
              </a:solidFill>
              <a:latin typeface="Times New Roman"/>
              <a:cs typeface="Times New Roman"/>
            </a:endParaRPr>
          </a:p>
          <a:p>
            <a:pPr algn="ctr">
              <a:defRPr/>
            </a:pPr>
            <a:r>
              <a:rPr kumimoji="0" lang="en-US" sz="1600" b="1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                      </a:t>
            </a:r>
            <a:endParaRPr lang="en-US" sz="1600" b="1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/>
              <a:cs typeface="Times New Roman"/>
            </a:endParaRPr>
          </a:p>
          <a:p>
            <a:pPr algn="ctr"/>
            <a:endParaRPr lang="en-US" sz="8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8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8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000" b="1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25B5847-7ACB-465D-9187-C0A64F2DD969}"/>
              </a:ext>
            </a:extLst>
          </p:cNvPr>
          <p:cNvCxnSpPr>
            <a:cxnSpLocks/>
          </p:cNvCxnSpPr>
          <p:nvPr/>
        </p:nvCxnSpPr>
        <p:spPr>
          <a:xfrm>
            <a:off x="8509430" y="4847538"/>
            <a:ext cx="3241239" cy="0"/>
          </a:xfrm>
          <a:prstGeom prst="line">
            <a:avLst/>
          </a:prstGeom>
          <a:ln>
            <a:solidFill>
              <a:schemeClr val="bg1"/>
            </a:solidFill>
          </a:ln>
          <a:effectLst>
            <a:glow rad="63500">
              <a:schemeClr val="tx2">
                <a:lumMod val="90000"/>
                <a:lumOff val="10000"/>
                <a:alpha val="40000"/>
              </a:schemeClr>
            </a:glo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FEFFC492-130A-A159-BC56-EDD21A2609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77522" y="-30625"/>
            <a:ext cx="1455303" cy="1158421"/>
          </a:xfrm>
          <a:prstGeom prst="rect">
            <a:avLst/>
          </a:prstGeom>
        </p:spPr>
      </p:pic>
      <p:sp>
        <p:nvSpPr>
          <p:cNvPr id="39" name="Rectangle 38">
            <a:extLst>
              <a:ext uri="{FF2B5EF4-FFF2-40B4-BE49-F238E27FC236}">
                <a16:creationId xmlns:a16="http://schemas.microsoft.com/office/drawing/2014/main" id="{44001C0F-7FA3-20A3-56F8-662032F7474A}"/>
              </a:ext>
            </a:extLst>
          </p:cNvPr>
          <p:cNvSpPr/>
          <p:nvPr/>
        </p:nvSpPr>
        <p:spPr>
          <a:xfrm>
            <a:off x="3507694" y="1911522"/>
            <a:ext cx="1092858" cy="1064406"/>
          </a:xfrm>
          <a:prstGeom prst="rect">
            <a:avLst/>
          </a:prstGeom>
          <a:solidFill>
            <a:srgbClr val="0070C0">
              <a:alpha val="25098"/>
            </a:srgb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BFD95C62-132F-3AD2-698A-91F90065D409}"/>
              </a:ext>
            </a:extLst>
          </p:cNvPr>
          <p:cNvSpPr/>
          <p:nvPr/>
        </p:nvSpPr>
        <p:spPr>
          <a:xfrm>
            <a:off x="2867199" y="1273203"/>
            <a:ext cx="1475320" cy="394920"/>
          </a:xfrm>
          <a:prstGeom prst="rect">
            <a:avLst/>
          </a:prstGeom>
          <a:solidFill>
            <a:srgbClr val="0070C0">
              <a:alpha val="25098"/>
            </a:srgb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Flowchart: Alternate Process 51">
            <a:extLst>
              <a:ext uri="{FF2B5EF4-FFF2-40B4-BE49-F238E27FC236}">
                <a16:creationId xmlns:a16="http://schemas.microsoft.com/office/drawing/2014/main" id="{45424F52-A814-40A2-6572-514D2D4A37D2}"/>
              </a:ext>
            </a:extLst>
          </p:cNvPr>
          <p:cNvSpPr/>
          <p:nvPr/>
        </p:nvSpPr>
        <p:spPr>
          <a:xfrm>
            <a:off x="3140538" y="3792316"/>
            <a:ext cx="734311" cy="404592"/>
          </a:xfrm>
          <a:prstGeom prst="flowChartAlternateProcess">
            <a:avLst/>
          </a:prstGeom>
          <a:solidFill>
            <a:srgbClr val="0070C0">
              <a:alpha val="25098"/>
            </a:srgb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Flowchart: Alternate Process 53">
            <a:extLst>
              <a:ext uri="{FF2B5EF4-FFF2-40B4-BE49-F238E27FC236}">
                <a16:creationId xmlns:a16="http://schemas.microsoft.com/office/drawing/2014/main" id="{1273A83D-41A5-8583-A9A3-3D86B64E60D8}"/>
              </a:ext>
            </a:extLst>
          </p:cNvPr>
          <p:cNvSpPr/>
          <p:nvPr/>
        </p:nvSpPr>
        <p:spPr>
          <a:xfrm>
            <a:off x="3151498" y="4196907"/>
            <a:ext cx="443957" cy="553036"/>
          </a:xfrm>
          <a:prstGeom prst="flowChartAlternateProcess">
            <a:avLst/>
          </a:prstGeom>
          <a:solidFill>
            <a:srgbClr val="0070C0">
              <a:alpha val="25098"/>
            </a:srgb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0DD6276-9509-4D40-B359-4EC86822A30F}"/>
              </a:ext>
            </a:extLst>
          </p:cNvPr>
          <p:cNvSpPr txBox="1"/>
          <p:nvPr/>
        </p:nvSpPr>
        <p:spPr>
          <a:xfrm>
            <a:off x="3520771" y="2280343"/>
            <a:ext cx="10928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>
                <a:solidFill>
                  <a:schemeClr val="bg1"/>
                </a:solidFill>
                <a:latin typeface="Times New Roman"/>
                <a:cs typeface="Times New Roman"/>
              </a:rPr>
              <a:t>Parking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287FD8B-409B-4A19-BA89-4D77BF147396}"/>
              </a:ext>
            </a:extLst>
          </p:cNvPr>
          <p:cNvSpPr txBox="1"/>
          <p:nvPr/>
        </p:nvSpPr>
        <p:spPr>
          <a:xfrm>
            <a:off x="2715831" y="1318009"/>
            <a:ext cx="17780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>
                <a:solidFill>
                  <a:schemeClr val="bg1"/>
                </a:solidFill>
                <a:latin typeface="Times New Roman"/>
                <a:cs typeface="Times New Roman"/>
              </a:rPr>
              <a:t>Supplemental Parking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CD77E78-303F-496B-A53D-3ED0B7E5BCEE}"/>
              </a:ext>
            </a:extLst>
          </p:cNvPr>
          <p:cNvSpPr txBox="1"/>
          <p:nvPr/>
        </p:nvSpPr>
        <p:spPr>
          <a:xfrm>
            <a:off x="2940594" y="3862921"/>
            <a:ext cx="11603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>
                <a:solidFill>
                  <a:schemeClr val="bg1"/>
                </a:solidFill>
                <a:latin typeface="Times New Roman"/>
                <a:cs typeface="Times New Roman"/>
              </a:rPr>
              <a:t>Restaurant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FE21135-AA29-4682-B674-F8BAFE064A59}"/>
              </a:ext>
            </a:extLst>
          </p:cNvPr>
          <p:cNvSpPr txBox="1"/>
          <p:nvPr/>
        </p:nvSpPr>
        <p:spPr>
          <a:xfrm>
            <a:off x="2876665" y="4320581"/>
            <a:ext cx="99362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>
                <a:solidFill>
                  <a:schemeClr val="bg1"/>
                </a:solidFill>
                <a:latin typeface="Times New Roman"/>
                <a:cs typeface="Times New Roman"/>
              </a:rPr>
              <a:t>Turf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F226C1D0-C669-B2AB-2C1C-EB9E0DEFCE35}"/>
                  </a:ext>
                </a:extLst>
              </p14:cNvPr>
              <p14:cNvContentPartPr/>
              <p14:nvPr/>
            </p14:nvContentPartPr>
            <p14:xfrm>
              <a:off x="-674265" y="1053600"/>
              <a:ext cx="360" cy="36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F226C1D0-C669-B2AB-2C1C-EB9E0DEFCE35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-680385" y="1047480"/>
                <a:ext cx="12600" cy="1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7" name="Ink 16">
                <a:extLst>
                  <a:ext uri="{FF2B5EF4-FFF2-40B4-BE49-F238E27FC236}">
                    <a16:creationId xmlns:a16="http://schemas.microsoft.com/office/drawing/2014/main" id="{5CAD52F9-4086-F4ED-EEA5-9C96C3EF1DF0}"/>
                  </a:ext>
                </a:extLst>
              </p14:cNvPr>
              <p14:cNvContentPartPr/>
              <p14:nvPr/>
            </p14:nvContentPartPr>
            <p14:xfrm>
              <a:off x="-561225" y="1296735"/>
              <a:ext cx="2160" cy="360"/>
            </p14:xfrm>
          </p:contentPart>
        </mc:Choice>
        <mc:Fallback xmlns="">
          <p:pic>
            <p:nvPicPr>
              <p:cNvPr id="17" name="Ink 16">
                <a:extLst>
                  <a:ext uri="{FF2B5EF4-FFF2-40B4-BE49-F238E27FC236}">
                    <a16:creationId xmlns:a16="http://schemas.microsoft.com/office/drawing/2014/main" id="{5CAD52F9-4086-F4ED-EEA5-9C96C3EF1DF0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-567345" y="1290615"/>
                <a:ext cx="14400" cy="1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35" name="Ink 34">
                <a:extLst>
                  <a:ext uri="{FF2B5EF4-FFF2-40B4-BE49-F238E27FC236}">
                    <a16:creationId xmlns:a16="http://schemas.microsoft.com/office/drawing/2014/main" id="{2B57B136-CE82-E211-A74D-5EDE11A1DC02}"/>
                  </a:ext>
                </a:extLst>
              </p14:cNvPr>
              <p14:cNvContentPartPr/>
              <p14:nvPr/>
            </p14:nvContentPartPr>
            <p14:xfrm>
              <a:off x="-559425" y="4479135"/>
              <a:ext cx="2160" cy="3960"/>
            </p14:xfrm>
          </p:contentPart>
        </mc:Choice>
        <mc:Fallback xmlns="">
          <p:pic>
            <p:nvPicPr>
              <p:cNvPr id="35" name="Ink 34">
                <a:extLst>
                  <a:ext uri="{FF2B5EF4-FFF2-40B4-BE49-F238E27FC236}">
                    <a16:creationId xmlns:a16="http://schemas.microsoft.com/office/drawing/2014/main" id="{2B57B136-CE82-E211-A74D-5EDE11A1DC02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-565545" y="4472403"/>
                <a:ext cx="14400" cy="1742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36" name="Ink 35">
                <a:extLst>
                  <a:ext uri="{FF2B5EF4-FFF2-40B4-BE49-F238E27FC236}">
                    <a16:creationId xmlns:a16="http://schemas.microsoft.com/office/drawing/2014/main" id="{44F4B681-3C1B-037B-E602-1F92285946C8}"/>
                  </a:ext>
                </a:extLst>
              </p14:cNvPr>
              <p14:cNvContentPartPr/>
              <p14:nvPr/>
            </p14:nvContentPartPr>
            <p14:xfrm>
              <a:off x="-546105" y="4811055"/>
              <a:ext cx="360" cy="360"/>
            </p14:xfrm>
          </p:contentPart>
        </mc:Choice>
        <mc:Fallback xmlns="">
          <p:pic>
            <p:nvPicPr>
              <p:cNvPr id="36" name="Ink 35">
                <a:extLst>
                  <a:ext uri="{FF2B5EF4-FFF2-40B4-BE49-F238E27FC236}">
                    <a16:creationId xmlns:a16="http://schemas.microsoft.com/office/drawing/2014/main" id="{44F4B681-3C1B-037B-E602-1F92285946C8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-552225" y="4804935"/>
                <a:ext cx="12600" cy="1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38" name="Ink 37">
                <a:extLst>
                  <a:ext uri="{FF2B5EF4-FFF2-40B4-BE49-F238E27FC236}">
                    <a16:creationId xmlns:a16="http://schemas.microsoft.com/office/drawing/2014/main" id="{9237D610-B6BF-35ED-3E5F-D2E1D96FF8D1}"/>
                  </a:ext>
                </a:extLst>
              </p14:cNvPr>
              <p14:cNvContentPartPr/>
              <p14:nvPr/>
            </p14:nvContentPartPr>
            <p14:xfrm>
              <a:off x="-1087185" y="2814495"/>
              <a:ext cx="360" cy="360"/>
            </p14:xfrm>
          </p:contentPart>
        </mc:Choice>
        <mc:Fallback xmlns="">
          <p:pic>
            <p:nvPicPr>
              <p:cNvPr id="38" name="Ink 37">
                <a:extLst>
                  <a:ext uri="{FF2B5EF4-FFF2-40B4-BE49-F238E27FC236}">
                    <a16:creationId xmlns:a16="http://schemas.microsoft.com/office/drawing/2014/main" id="{9237D610-B6BF-35ED-3E5F-D2E1D96FF8D1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-1093305" y="2808375"/>
                <a:ext cx="12600" cy="1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40" name="Ink 39">
                <a:extLst>
                  <a:ext uri="{FF2B5EF4-FFF2-40B4-BE49-F238E27FC236}">
                    <a16:creationId xmlns:a16="http://schemas.microsoft.com/office/drawing/2014/main" id="{82F90BA3-1463-3E9F-3A5B-16F5D8278632}"/>
                  </a:ext>
                </a:extLst>
              </p14:cNvPr>
              <p14:cNvContentPartPr/>
              <p14:nvPr/>
            </p14:nvContentPartPr>
            <p14:xfrm rot="21278710">
              <a:off x="385896" y="-786972"/>
              <a:ext cx="1048734" cy="683481"/>
            </p14:xfrm>
          </p:contentPart>
        </mc:Choice>
        <mc:Fallback xmlns="">
          <p:pic>
            <p:nvPicPr>
              <p:cNvPr id="40" name="Ink 39">
                <a:extLst>
                  <a:ext uri="{FF2B5EF4-FFF2-40B4-BE49-F238E27FC236}">
                    <a16:creationId xmlns:a16="http://schemas.microsoft.com/office/drawing/2014/main" id="{82F90BA3-1463-3E9F-3A5B-16F5D8278632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 rot="21278710">
                <a:off x="377976" y="-794894"/>
                <a:ext cx="1064215" cy="698966"/>
              </a:xfrm>
              <a:prstGeom prst="rect">
                <a:avLst/>
              </a:prstGeom>
            </p:spPr>
          </p:pic>
        </mc:Fallback>
      </mc:AlternateContent>
      <p:sp>
        <p:nvSpPr>
          <p:cNvPr id="5" name="Rectangle 4">
            <a:extLst>
              <a:ext uri="{FF2B5EF4-FFF2-40B4-BE49-F238E27FC236}">
                <a16:creationId xmlns:a16="http://schemas.microsoft.com/office/drawing/2014/main" id="{0F5A1CE3-F146-2CC9-D2A3-138936994559}"/>
              </a:ext>
            </a:extLst>
          </p:cNvPr>
          <p:cNvSpPr/>
          <p:nvPr/>
        </p:nvSpPr>
        <p:spPr>
          <a:xfrm>
            <a:off x="2749132" y="1827843"/>
            <a:ext cx="2321111" cy="2989876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76200">
                <a:solidFill>
                  <a:schemeClr val="accent1"/>
                </a:solidFill>
              </a:ln>
            </a:endParaRPr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08B67D54-94E9-9739-EF14-943913CAADFE}"/>
              </a:ext>
            </a:extLst>
          </p:cNvPr>
          <p:cNvSpPr/>
          <p:nvPr/>
        </p:nvSpPr>
        <p:spPr>
          <a:xfrm>
            <a:off x="4593047" y="1819930"/>
            <a:ext cx="1055213" cy="687991"/>
          </a:xfrm>
          <a:custGeom>
            <a:avLst/>
            <a:gdLst>
              <a:gd name="connsiteX0" fmla="*/ 955497 w 976045"/>
              <a:gd name="connsiteY0" fmla="*/ 534256 h 678095"/>
              <a:gd name="connsiteX1" fmla="*/ 780836 w 976045"/>
              <a:gd name="connsiteY1" fmla="*/ 513708 h 678095"/>
              <a:gd name="connsiteX2" fmla="*/ 750014 w 976045"/>
              <a:gd name="connsiteY2" fmla="*/ 503434 h 678095"/>
              <a:gd name="connsiteX3" fmla="*/ 739739 w 976045"/>
              <a:gd name="connsiteY3" fmla="*/ 472611 h 678095"/>
              <a:gd name="connsiteX4" fmla="*/ 729465 w 976045"/>
              <a:gd name="connsiteY4" fmla="*/ 431515 h 678095"/>
              <a:gd name="connsiteX5" fmla="*/ 708917 w 976045"/>
              <a:gd name="connsiteY5" fmla="*/ 400692 h 678095"/>
              <a:gd name="connsiteX6" fmla="*/ 678094 w 976045"/>
              <a:gd name="connsiteY6" fmla="*/ 318499 h 678095"/>
              <a:gd name="connsiteX7" fmla="*/ 657546 w 976045"/>
              <a:gd name="connsiteY7" fmla="*/ 246580 h 678095"/>
              <a:gd name="connsiteX8" fmla="*/ 616449 w 976045"/>
              <a:gd name="connsiteY8" fmla="*/ 174661 h 678095"/>
              <a:gd name="connsiteX9" fmla="*/ 606175 w 976045"/>
              <a:gd name="connsiteY9" fmla="*/ 143838 h 678095"/>
              <a:gd name="connsiteX10" fmla="*/ 575353 w 976045"/>
              <a:gd name="connsiteY10" fmla="*/ 113016 h 678095"/>
              <a:gd name="connsiteX11" fmla="*/ 544530 w 976045"/>
              <a:gd name="connsiteY11" fmla="*/ 71919 h 678095"/>
              <a:gd name="connsiteX12" fmla="*/ 503434 w 976045"/>
              <a:gd name="connsiteY12" fmla="*/ 51371 h 678095"/>
              <a:gd name="connsiteX13" fmla="*/ 431515 w 976045"/>
              <a:gd name="connsiteY13" fmla="*/ 10274 h 678095"/>
              <a:gd name="connsiteX14" fmla="*/ 390418 w 976045"/>
              <a:gd name="connsiteY14" fmla="*/ 0 h 678095"/>
              <a:gd name="connsiteX15" fmla="*/ 154112 w 976045"/>
              <a:gd name="connsiteY15" fmla="*/ 20549 h 678095"/>
              <a:gd name="connsiteX16" fmla="*/ 133564 w 976045"/>
              <a:gd name="connsiteY16" fmla="*/ 51371 h 678095"/>
              <a:gd name="connsiteX17" fmla="*/ 102742 w 976045"/>
              <a:gd name="connsiteY17" fmla="*/ 61645 h 678095"/>
              <a:gd name="connsiteX18" fmla="*/ 82193 w 976045"/>
              <a:gd name="connsiteY18" fmla="*/ 82194 h 678095"/>
              <a:gd name="connsiteX19" fmla="*/ 41097 w 976045"/>
              <a:gd name="connsiteY19" fmla="*/ 102742 h 678095"/>
              <a:gd name="connsiteX20" fmla="*/ 20548 w 976045"/>
              <a:gd name="connsiteY20" fmla="*/ 143838 h 678095"/>
              <a:gd name="connsiteX21" fmla="*/ 0 w 976045"/>
              <a:gd name="connsiteY21" fmla="*/ 205483 h 678095"/>
              <a:gd name="connsiteX22" fmla="*/ 10274 w 976045"/>
              <a:gd name="connsiteY22" fmla="*/ 482886 h 678095"/>
              <a:gd name="connsiteX23" fmla="*/ 20548 w 976045"/>
              <a:gd name="connsiteY23" fmla="*/ 523982 h 678095"/>
              <a:gd name="connsiteX24" fmla="*/ 71919 w 976045"/>
              <a:gd name="connsiteY24" fmla="*/ 575353 h 678095"/>
              <a:gd name="connsiteX25" fmla="*/ 133564 w 976045"/>
              <a:gd name="connsiteY25" fmla="*/ 616450 h 678095"/>
              <a:gd name="connsiteX26" fmla="*/ 226032 w 976045"/>
              <a:gd name="connsiteY26" fmla="*/ 667820 h 678095"/>
              <a:gd name="connsiteX27" fmla="*/ 267128 w 976045"/>
              <a:gd name="connsiteY27" fmla="*/ 678095 h 678095"/>
              <a:gd name="connsiteX28" fmla="*/ 636998 w 976045"/>
              <a:gd name="connsiteY28" fmla="*/ 667820 h 678095"/>
              <a:gd name="connsiteX29" fmla="*/ 708917 w 976045"/>
              <a:gd name="connsiteY29" fmla="*/ 657546 h 678095"/>
              <a:gd name="connsiteX30" fmla="*/ 976045 w 976045"/>
              <a:gd name="connsiteY30" fmla="*/ 657546 h 678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976045" h="678095">
                <a:moveTo>
                  <a:pt x="955497" y="534256"/>
                </a:moveTo>
                <a:cubicBezTo>
                  <a:pt x="879850" y="527952"/>
                  <a:pt x="845102" y="529774"/>
                  <a:pt x="780836" y="513708"/>
                </a:cubicBezTo>
                <a:cubicBezTo>
                  <a:pt x="770330" y="511081"/>
                  <a:pt x="760288" y="506859"/>
                  <a:pt x="750014" y="503434"/>
                </a:cubicBezTo>
                <a:cubicBezTo>
                  <a:pt x="746589" y="493160"/>
                  <a:pt x="742714" y="483024"/>
                  <a:pt x="739739" y="472611"/>
                </a:cubicBezTo>
                <a:cubicBezTo>
                  <a:pt x="735860" y="459034"/>
                  <a:pt x="735027" y="444494"/>
                  <a:pt x="729465" y="431515"/>
                </a:cubicBezTo>
                <a:cubicBezTo>
                  <a:pt x="724601" y="420165"/>
                  <a:pt x="715766" y="410966"/>
                  <a:pt x="708917" y="400692"/>
                </a:cubicBezTo>
                <a:cubicBezTo>
                  <a:pt x="682545" y="295203"/>
                  <a:pt x="718390" y="425955"/>
                  <a:pt x="678094" y="318499"/>
                </a:cubicBezTo>
                <a:cubicBezTo>
                  <a:pt x="668217" y="292162"/>
                  <a:pt x="669966" y="271420"/>
                  <a:pt x="657546" y="246580"/>
                </a:cubicBezTo>
                <a:cubicBezTo>
                  <a:pt x="605957" y="143402"/>
                  <a:pt x="670485" y="300745"/>
                  <a:pt x="616449" y="174661"/>
                </a:cubicBezTo>
                <a:cubicBezTo>
                  <a:pt x="612183" y="164707"/>
                  <a:pt x="612182" y="152849"/>
                  <a:pt x="606175" y="143838"/>
                </a:cubicBezTo>
                <a:cubicBezTo>
                  <a:pt x="598116" y="131749"/>
                  <a:pt x="584809" y="124048"/>
                  <a:pt x="575353" y="113016"/>
                </a:cubicBezTo>
                <a:cubicBezTo>
                  <a:pt x="564209" y="100015"/>
                  <a:pt x="557531" y="83063"/>
                  <a:pt x="544530" y="71919"/>
                </a:cubicBezTo>
                <a:cubicBezTo>
                  <a:pt x="532902" y="61952"/>
                  <a:pt x="516732" y="58970"/>
                  <a:pt x="503434" y="51371"/>
                </a:cubicBezTo>
                <a:cubicBezTo>
                  <a:pt x="465502" y="29696"/>
                  <a:pt x="476666" y="27206"/>
                  <a:pt x="431515" y="10274"/>
                </a:cubicBezTo>
                <a:cubicBezTo>
                  <a:pt x="418294" y="5316"/>
                  <a:pt x="404117" y="3425"/>
                  <a:pt x="390418" y="0"/>
                </a:cubicBezTo>
                <a:cubicBezTo>
                  <a:pt x="311649" y="6850"/>
                  <a:pt x="231643" y="5043"/>
                  <a:pt x="154112" y="20549"/>
                </a:cubicBezTo>
                <a:cubicBezTo>
                  <a:pt x="142004" y="22971"/>
                  <a:pt x="143206" y="43657"/>
                  <a:pt x="133564" y="51371"/>
                </a:cubicBezTo>
                <a:cubicBezTo>
                  <a:pt x="125107" y="58136"/>
                  <a:pt x="113016" y="58220"/>
                  <a:pt x="102742" y="61645"/>
                </a:cubicBezTo>
                <a:cubicBezTo>
                  <a:pt x="95892" y="68495"/>
                  <a:pt x="90253" y="76821"/>
                  <a:pt x="82193" y="82194"/>
                </a:cubicBezTo>
                <a:cubicBezTo>
                  <a:pt x="69450" y="90690"/>
                  <a:pt x="51927" y="91912"/>
                  <a:pt x="41097" y="102742"/>
                </a:cubicBezTo>
                <a:cubicBezTo>
                  <a:pt x="30267" y="113572"/>
                  <a:pt x="26236" y="129618"/>
                  <a:pt x="20548" y="143838"/>
                </a:cubicBezTo>
                <a:cubicBezTo>
                  <a:pt x="12504" y="163949"/>
                  <a:pt x="0" y="205483"/>
                  <a:pt x="0" y="205483"/>
                </a:cubicBezTo>
                <a:cubicBezTo>
                  <a:pt x="3425" y="297951"/>
                  <a:pt x="4317" y="390547"/>
                  <a:pt x="10274" y="482886"/>
                </a:cubicBezTo>
                <a:cubicBezTo>
                  <a:pt x="11183" y="496977"/>
                  <a:pt x="12715" y="512233"/>
                  <a:pt x="20548" y="523982"/>
                </a:cubicBezTo>
                <a:cubicBezTo>
                  <a:pt x="33981" y="544131"/>
                  <a:pt x="58486" y="555203"/>
                  <a:pt x="71919" y="575353"/>
                </a:cubicBezTo>
                <a:cubicBezTo>
                  <a:pt x="100300" y="617925"/>
                  <a:pt x="80488" y="603181"/>
                  <a:pt x="133564" y="616450"/>
                </a:cubicBezTo>
                <a:cubicBezTo>
                  <a:pt x="188762" y="653248"/>
                  <a:pt x="178559" y="654256"/>
                  <a:pt x="226032" y="667820"/>
                </a:cubicBezTo>
                <a:cubicBezTo>
                  <a:pt x="239609" y="671699"/>
                  <a:pt x="253429" y="674670"/>
                  <a:pt x="267128" y="678095"/>
                </a:cubicBezTo>
                <a:lnTo>
                  <a:pt x="636998" y="667820"/>
                </a:lnTo>
                <a:cubicBezTo>
                  <a:pt x="661188" y="666695"/>
                  <a:pt x="684712" y="658279"/>
                  <a:pt x="708917" y="657546"/>
                </a:cubicBezTo>
                <a:cubicBezTo>
                  <a:pt x="797919" y="654849"/>
                  <a:pt x="887002" y="657546"/>
                  <a:pt x="976045" y="657546"/>
                </a:cubicBezTo>
              </a:path>
            </a:pathLst>
          </a:custGeom>
          <a:solidFill>
            <a:srgbClr val="0070C0">
              <a:alpha val="32157"/>
            </a:srgbClr>
          </a:solidFill>
          <a:ln w="28575">
            <a:solidFill>
              <a:srgbClr val="2F5E7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014CD5A-AD7C-4CE9-B7D0-83B33D512A77}"/>
              </a:ext>
            </a:extLst>
          </p:cNvPr>
          <p:cNvSpPr txBox="1"/>
          <p:nvPr/>
        </p:nvSpPr>
        <p:spPr>
          <a:xfrm>
            <a:off x="4435486" y="2141701"/>
            <a:ext cx="10928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>
                <a:solidFill>
                  <a:schemeClr val="bg1"/>
                </a:solidFill>
                <a:latin typeface="Times New Roman"/>
                <a:cs typeface="Times New Roman"/>
              </a:rPr>
              <a:t>Cul-De-Sac</a:t>
            </a:r>
          </a:p>
        </p:txBody>
      </p:sp>
    </p:spTree>
    <p:extLst>
      <p:ext uri="{BB962C8B-B14F-4D97-AF65-F5344CB8AC3E}">
        <p14:creationId xmlns:p14="http://schemas.microsoft.com/office/powerpoint/2010/main" val="40260437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340+ State College Pa Stock Photos, Pictures &amp; Royalty-Free Images - iStock  | State college pa skyline">
            <a:extLst>
              <a:ext uri="{FF2B5EF4-FFF2-40B4-BE49-F238E27FC236}">
                <a16:creationId xmlns:a16="http://schemas.microsoft.com/office/drawing/2014/main" id="{A6140D4C-52CE-4942-9F10-7C025AB5EB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18465"/>
            <a:ext cx="12202201" cy="6838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E51D9211-7BAD-1941-C2A5-A61FFA9435A1}"/>
              </a:ext>
            </a:extLst>
          </p:cNvPr>
          <p:cNvSpPr/>
          <p:nvPr/>
        </p:nvSpPr>
        <p:spPr>
          <a:xfrm rot="5400000">
            <a:off x="2641568" y="-3352207"/>
            <a:ext cx="6869575" cy="12512936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rgbClr val="002060">
                  <a:alpha val="95000"/>
                </a:srgbClr>
              </a:gs>
              <a:gs pos="53000">
                <a:srgbClr val="002060">
                  <a:alpha val="50000"/>
                </a:srgbClr>
              </a:gs>
              <a:gs pos="100000">
                <a:srgbClr val="002060">
                  <a:alpha val="50000"/>
                </a:srgbClr>
              </a:gs>
            </a:gsLst>
            <a:lin ang="108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185CC63-4201-2992-9465-4364F01C310A}"/>
              </a:ext>
            </a:extLst>
          </p:cNvPr>
          <p:cNvSpPr/>
          <p:nvPr/>
        </p:nvSpPr>
        <p:spPr>
          <a:xfrm>
            <a:off x="-1" y="-29967"/>
            <a:ext cx="12192001" cy="115824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499323C-12D4-9E35-0AB3-A3EED75F31B2}"/>
              </a:ext>
            </a:extLst>
          </p:cNvPr>
          <p:cNvSpPr txBox="1"/>
          <p:nvPr/>
        </p:nvSpPr>
        <p:spPr>
          <a:xfrm>
            <a:off x="228873" y="137650"/>
            <a:ext cx="9893914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4800" i="1">
                <a:solidFill>
                  <a:schemeClr val="bg1"/>
                </a:solidFill>
                <a:latin typeface="Times New Roman"/>
                <a:cs typeface="Times New Roman"/>
              </a:rPr>
              <a:t>Experiential Dining/Historical Appeal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93A9BC9-7F79-139A-744C-4EC4DD8EE650}"/>
              </a:ext>
            </a:extLst>
          </p:cNvPr>
          <p:cNvCxnSpPr>
            <a:cxnSpLocks/>
          </p:cNvCxnSpPr>
          <p:nvPr/>
        </p:nvCxnSpPr>
        <p:spPr>
          <a:xfrm>
            <a:off x="238705" y="988314"/>
            <a:ext cx="4898695" cy="0"/>
          </a:xfrm>
          <a:prstGeom prst="line">
            <a:avLst/>
          </a:prstGeom>
          <a:ln w="508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Arrow: Chevron 10">
            <a:extLst>
              <a:ext uri="{FF2B5EF4-FFF2-40B4-BE49-F238E27FC236}">
                <a16:creationId xmlns:a16="http://schemas.microsoft.com/office/drawing/2014/main" id="{1980F8EE-677A-39FE-1225-F33CCD41C1DB}"/>
              </a:ext>
            </a:extLst>
          </p:cNvPr>
          <p:cNvSpPr/>
          <p:nvPr/>
        </p:nvSpPr>
        <p:spPr>
          <a:xfrm>
            <a:off x="4809386" y="5960962"/>
            <a:ext cx="2916348" cy="922057"/>
          </a:xfrm>
          <a:prstGeom prst="chevron">
            <a:avLst/>
          </a:prstGeom>
          <a:solidFill>
            <a:srgbClr val="0070C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Financials</a:t>
            </a:r>
          </a:p>
        </p:txBody>
      </p:sp>
      <p:sp>
        <p:nvSpPr>
          <p:cNvPr id="13" name="Arrow: Chevron 12">
            <a:extLst>
              <a:ext uri="{FF2B5EF4-FFF2-40B4-BE49-F238E27FC236}">
                <a16:creationId xmlns:a16="http://schemas.microsoft.com/office/drawing/2014/main" id="{0EF09102-6853-E9C1-2EFE-3BCBD815573A}"/>
              </a:ext>
            </a:extLst>
          </p:cNvPr>
          <p:cNvSpPr/>
          <p:nvPr/>
        </p:nvSpPr>
        <p:spPr>
          <a:xfrm>
            <a:off x="7275658" y="5960962"/>
            <a:ext cx="2827866" cy="922057"/>
          </a:xfrm>
          <a:prstGeom prst="chevron">
            <a:avLst/>
          </a:prstGeom>
          <a:solidFill>
            <a:schemeClr val="tx2">
              <a:lumMod val="90000"/>
              <a:lumOff val="1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Risk</a:t>
            </a:r>
            <a:r>
              <a:rPr lang="en-US" b="1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Analysis</a:t>
            </a:r>
          </a:p>
        </p:txBody>
      </p:sp>
      <p:sp>
        <p:nvSpPr>
          <p:cNvPr id="15" name="Arrow: Chevron 14">
            <a:extLst>
              <a:ext uri="{FF2B5EF4-FFF2-40B4-BE49-F238E27FC236}">
                <a16:creationId xmlns:a16="http://schemas.microsoft.com/office/drawing/2014/main" id="{EF42362D-0132-83BE-54CC-76C96B4C3FA4}"/>
              </a:ext>
            </a:extLst>
          </p:cNvPr>
          <p:cNvSpPr/>
          <p:nvPr/>
        </p:nvSpPr>
        <p:spPr>
          <a:xfrm>
            <a:off x="9653449" y="5960962"/>
            <a:ext cx="3009255" cy="922057"/>
          </a:xfrm>
          <a:prstGeom prst="chevron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Final</a:t>
            </a:r>
            <a:r>
              <a:rPr lang="en-US" b="1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Recommendation</a:t>
            </a:r>
          </a:p>
        </p:txBody>
      </p:sp>
      <p:sp>
        <p:nvSpPr>
          <p:cNvPr id="16" name="Arrow: Pentagon 15">
            <a:extLst>
              <a:ext uri="{FF2B5EF4-FFF2-40B4-BE49-F238E27FC236}">
                <a16:creationId xmlns:a16="http://schemas.microsoft.com/office/drawing/2014/main" id="{C18FCF14-B3B3-72B0-C8E6-F0916BA38A0E}"/>
              </a:ext>
            </a:extLst>
          </p:cNvPr>
          <p:cNvSpPr/>
          <p:nvPr/>
        </p:nvSpPr>
        <p:spPr>
          <a:xfrm>
            <a:off x="-451414" y="5960962"/>
            <a:ext cx="3102145" cy="922057"/>
          </a:xfrm>
          <a:prstGeom prst="homePlate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Market Overview</a:t>
            </a:r>
          </a:p>
        </p:txBody>
      </p:sp>
      <p:sp>
        <p:nvSpPr>
          <p:cNvPr id="17" name="Arrow: Chevron 16">
            <a:extLst>
              <a:ext uri="{FF2B5EF4-FFF2-40B4-BE49-F238E27FC236}">
                <a16:creationId xmlns:a16="http://schemas.microsoft.com/office/drawing/2014/main" id="{61A73BF7-8AA5-994D-0B5B-AF934ED0454D}"/>
              </a:ext>
            </a:extLst>
          </p:cNvPr>
          <p:cNvSpPr/>
          <p:nvPr/>
        </p:nvSpPr>
        <p:spPr>
          <a:xfrm>
            <a:off x="2200655" y="5960962"/>
            <a:ext cx="3058807" cy="922057"/>
          </a:xfrm>
          <a:prstGeom prst="chevron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  <a:effectLst>
            <a:glow rad="1905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Development Plan</a:t>
            </a:r>
          </a:p>
        </p:txBody>
      </p:sp>
      <p:sp>
        <p:nvSpPr>
          <p:cNvPr id="42" name="Parallelogram 41">
            <a:extLst>
              <a:ext uri="{FF2B5EF4-FFF2-40B4-BE49-F238E27FC236}">
                <a16:creationId xmlns:a16="http://schemas.microsoft.com/office/drawing/2014/main" id="{7750FF66-A6D1-65DE-C883-81CB4E256993}"/>
              </a:ext>
            </a:extLst>
          </p:cNvPr>
          <p:cNvSpPr/>
          <p:nvPr/>
        </p:nvSpPr>
        <p:spPr>
          <a:xfrm flipH="1">
            <a:off x="142240" y="4795531"/>
            <a:ext cx="5466922" cy="1075409"/>
          </a:xfrm>
          <a:prstGeom prst="parallelogram">
            <a:avLst/>
          </a:prstGeom>
          <a:solidFill>
            <a:schemeClr val="bg1"/>
          </a:solidFill>
          <a:ln>
            <a:noFill/>
          </a:ln>
          <a:effectLst>
            <a:glow rad="635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gradFill>
                <a:gsLst>
                  <a:gs pos="0">
                    <a:schemeClr val="accent2"/>
                  </a:gs>
                  <a:gs pos="100000">
                    <a:srgbClr val="002060">
                      <a:alpha val="95000"/>
                    </a:srgbClr>
                  </a:gs>
                  <a:gs pos="53000">
                    <a:srgbClr val="002060">
                      <a:alpha val="50000"/>
                    </a:srgbClr>
                  </a:gs>
                  <a:gs pos="100000">
                    <a:srgbClr val="002060">
                      <a:alpha val="50000"/>
                    </a:srgbClr>
                  </a:gs>
                </a:gsLst>
                <a:lin ang="10800000" scaled="1"/>
              </a:gradFill>
            </a:endParaRPr>
          </a:p>
        </p:txBody>
      </p:sp>
      <p:sp>
        <p:nvSpPr>
          <p:cNvPr id="43" name="Parallelogram 42">
            <a:extLst>
              <a:ext uri="{FF2B5EF4-FFF2-40B4-BE49-F238E27FC236}">
                <a16:creationId xmlns:a16="http://schemas.microsoft.com/office/drawing/2014/main" id="{8BBED2E0-E34B-A07F-7E0F-0ADAAE4D9C2E}"/>
              </a:ext>
            </a:extLst>
          </p:cNvPr>
          <p:cNvSpPr/>
          <p:nvPr/>
        </p:nvSpPr>
        <p:spPr>
          <a:xfrm flipH="1">
            <a:off x="231543" y="4661700"/>
            <a:ext cx="5466922" cy="1075409"/>
          </a:xfrm>
          <a:prstGeom prst="parallelogram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  <a:effectLst>
            <a:glow rad="635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 algn="ctr">
              <a:buFont typeface="Wingdings" panose="05000000000000000000" pitchFamily="2" charset="2"/>
              <a:buChar char="q"/>
            </a:pPr>
            <a:endParaRPr lang="en-US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Parallelogram 44">
            <a:extLst>
              <a:ext uri="{FF2B5EF4-FFF2-40B4-BE49-F238E27FC236}">
                <a16:creationId xmlns:a16="http://schemas.microsoft.com/office/drawing/2014/main" id="{87E464A8-99FA-A916-7373-3F70C9F3F07B}"/>
              </a:ext>
            </a:extLst>
          </p:cNvPr>
          <p:cNvSpPr/>
          <p:nvPr/>
        </p:nvSpPr>
        <p:spPr>
          <a:xfrm>
            <a:off x="6417099" y="1392204"/>
            <a:ext cx="5381680" cy="1111241"/>
          </a:xfrm>
          <a:prstGeom prst="parallelogram">
            <a:avLst/>
          </a:prstGeom>
          <a:solidFill>
            <a:schemeClr val="bg1"/>
          </a:solidFill>
          <a:ln>
            <a:noFill/>
          </a:ln>
          <a:effectLst>
            <a:glow rad="635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gradFill>
                <a:gsLst>
                  <a:gs pos="0">
                    <a:schemeClr val="accent2"/>
                  </a:gs>
                  <a:gs pos="100000">
                    <a:srgbClr val="002060">
                      <a:alpha val="95000"/>
                    </a:srgbClr>
                  </a:gs>
                  <a:gs pos="53000">
                    <a:srgbClr val="002060">
                      <a:alpha val="50000"/>
                    </a:srgbClr>
                  </a:gs>
                  <a:gs pos="100000">
                    <a:srgbClr val="002060">
                      <a:alpha val="50000"/>
                    </a:srgbClr>
                  </a:gs>
                </a:gsLst>
                <a:lin ang="10800000" scaled="1"/>
              </a:gradFill>
            </a:endParaRPr>
          </a:p>
        </p:txBody>
      </p:sp>
      <p:sp>
        <p:nvSpPr>
          <p:cNvPr id="46" name="Parallelogram 45">
            <a:extLst>
              <a:ext uri="{FF2B5EF4-FFF2-40B4-BE49-F238E27FC236}">
                <a16:creationId xmlns:a16="http://schemas.microsoft.com/office/drawing/2014/main" id="{A1FE9BDB-A469-7A67-C292-9937D98B0B40}"/>
              </a:ext>
            </a:extLst>
          </p:cNvPr>
          <p:cNvSpPr/>
          <p:nvPr/>
        </p:nvSpPr>
        <p:spPr>
          <a:xfrm>
            <a:off x="6329190" y="1253914"/>
            <a:ext cx="5381680" cy="1111241"/>
          </a:xfrm>
          <a:prstGeom prst="parallelogram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  <a:effectLst>
            <a:glow rad="635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342900" indent="-342900">
              <a:buFont typeface="Wingdings" panose="05000000000000000000" pitchFamily="2" charset="2"/>
              <a:buChar char="q"/>
            </a:pPr>
            <a:endParaRPr lang="en-US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E302A4DA-DFBE-39E7-8E5F-AE26028A15B4}"/>
              </a:ext>
            </a:extLst>
          </p:cNvPr>
          <p:cNvSpPr txBox="1"/>
          <p:nvPr/>
        </p:nvSpPr>
        <p:spPr>
          <a:xfrm>
            <a:off x="475992" y="4745562"/>
            <a:ext cx="5137002" cy="91392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1200">
                <a:solidFill>
                  <a:schemeClr val="bg1"/>
                </a:solidFill>
                <a:latin typeface="Times New Roman"/>
                <a:cs typeface="Times New Roman"/>
              </a:rPr>
              <a:t>Scenic Views: Offers a relaxing atmosphere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1200">
                <a:solidFill>
                  <a:schemeClr val="bg1"/>
                </a:solidFill>
                <a:latin typeface="Times New Roman"/>
                <a:cs typeface="Times New Roman"/>
              </a:rPr>
              <a:t>Interactive Experience: Yard games boost engagement and socializing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1200">
                <a:solidFill>
                  <a:schemeClr val="bg1"/>
                </a:solidFill>
                <a:latin typeface="Times New Roman"/>
                <a:cs typeface="Times New Roman"/>
              </a:rPr>
              <a:t>Versatile Appeal: Attracts diverse guests for various occasions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63D0EE84-2B5A-F33D-508C-3F02F8739980}"/>
              </a:ext>
            </a:extLst>
          </p:cNvPr>
          <p:cNvSpPr txBox="1"/>
          <p:nvPr/>
        </p:nvSpPr>
        <p:spPr>
          <a:xfrm>
            <a:off x="6555445" y="1365177"/>
            <a:ext cx="5091925" cy="89011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1200">
                <a:solidFill>
                  <a:schemeClr val="bg1"/>
                </a:solidFill>
                <a:latin typeface="Times New Roman"/>
                <a:cs typeface="Times New Roman"/>
              </a:rPr>
              <a:t>Cultural Significance: Attracts history enthusiasts and educates visitors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1200">
                <a:solidFill>
                  <a:schemeClr val="bg1"/>
                </a:solidFill>
                <a:latin typeface="Times New Roman"/>
                <a:cs typeface="Times New Roman"/>
              </a:rPr>
              <a:t>Unique Atmosphere: Art installations or sculptures to enhance ambience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1200">
                <a:solidFill>
                  <a:schemeClr val="bg1"/>
                </a:solidFill>
                <a:latin typeface="Times New Roman"/>
                <a:cs typeface="Times New Roman"/>
              </a:rPr>
              <a:t>Tourism Boost: Proximity to a historical site can increase foot traffic</a:t>
            </a:r>
          </a:p>
        </p:txBody>
      </p:sp>
      <p:pic>
        <p:nvPicPr>
          <p:cNvPr id="1032" name="Picture 8" descr="A house with a glass wall and a glass wall with a glass wall and a glass wall with a glass wall and a glass wall with a glass wall and a glass wall with a glass wall and&#10;&#10;AI-generated content may be incorrect.">
            <a:extLst>
              <a:ext uri="{FF2B5EF4-FFF2-40B4-BE49-F238E27FC236}">
                <a16:creationId xmlns:a16="http://schemas.microsoft.com/office/drawing/2014/main" id="{2310DAEA-52DA-4F80-8F99-701B85AACB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5216" y="1563095"/>
            <a:ext cx="4662184" cy="2703495"/>
          </a:xfrm>
          <a:prstGeom prst="rect">
            <a:avLst/>
          </a:prstGeom>
          <a:ln w="63500">
            <a:solidFill>
              <a:schemeClr val="tx2">
                <a:lumMod val="90000"/>
                <a:lumOff val="10000"/>
              </a:schemeClr>
            </a:solidFill>
          </a:ln>
          <a:effectLst>
            <a:glow rad="127000">
              <a:schemeClr val="bg1"/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A room with tables and chairs&#10;&#10;AI-generated content may be incorrect.">
            <a:extLst>
              <a:ext uri="{FF2B5EF4-FFF2-40B4-BE49-F238E27FC236}">
                <a16:creationId xmlns:a16="http://schemas.microsoft.com/office/drawing/2014/main" id="{AD960180-D6C7-41EF-87BC-752CDFF886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869478" y="2841332"/>
            <a:ext cx="4314333" cy="2513135"/>
          </a:xfrm>
          <a:prstGeom prst="rect">
            <a:avLst/>
          </a:prstGeom>
          <a:ln w="63500">
            <a:solidFill>
              <a:schemeClr val="tx2">
                <a:lumMod val="90000"/>
                <a:lumOff val="10000"/>
              </a:schemeClr>
            </a:solidFill>
          </a:ln>
          <a:effectLst>
            <a:glow rad="127000">
              <a:schemeClr val="bg1"/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FEA4AD0-24D9-3329-4B5C-DCEA035D2DB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77522" y="-30625"/>
            <a:ext cx="1455303" cy="1158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9316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47E32F-7C58-12E6-F662-2B74CAEB37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arn with a white roof&#10;&#10;Description automatically generated with medium confidence">
            <a:extLst>
              <a:ext uri="{FF2B5EF4-FFF2-40B4-BE49-F238E27FC236}">
                <a16:creationId xmlns:a16="http://schemas.microsoft.com/office/drawing/2014/main" id="{E60A78B0-B495-CA51-73D6-942806DB80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29956"/>
            <a:ext cx="12192000" cy="5472139"/>
          </a:xfrm>
          <a:prstGeom prst="rect">
            <a:avLst/>
          </a:prstGeom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EF0537A0-A3ED-C4B5-2111-1DEC675305FD}"/>
              </a:ext>
            </a:extLst>
          </p:cNvPr>
          <p:cNvSpPr/>
          <p:nvPr/>
        </p:nvSpPr>
        <p:spPr>
          <a:xfrm rot="5400000">
            <a:off x="2731626" y="-1603829"/>
            <a:ext cx="6869575" cy="12332826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rgbClr val="002060">
                  <a:alpha val="95000"/>
                </a:srgbClr>
              </a:gs>
              <a:gs pos="53000">
                <a:srgbClr val="002060">
                  <a:alpha val="50000"/>
                </a:srgbClr>
              </a:gs>
              <a:gs pos="100000">
                <a:srgbClr val="002060">
                  <a:alpha val="50000"/>
                </a:srgbClr>
              </a:gs>
            </a:gsLst>
            <a:lin ang="108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ounded Rectangle 15">
            <a:extLst>
              <a:ext uri="{FF2B5EF4-FFF2-40B4-BE49-F238E27FC236}">
                <a16:creationId xmlns:a16="http://schemas.microsoft.com/office/drawing/2014/main" id="{F28FE4B6-6603-6490-953A-91A71C8845B3}"/>
              </a:ext>
            </a:extLst>
          </p:cNvPr>
          <p:cNvSpPr/>
          <p:nvPr/>
        </p:nvSpPr>
        <p:spPr>
          <a:xfrm>
            <a:off x="8478010" y="2676777"/>
            <a:ext cx="2628994" cy="3182901"/>
          </a:xfrm>
          <a:prstGeom prst="roundRect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1" name="TextBox 42">
            <a:extLst>
              <a:ext uri="{FF2B5EF4-FFF2-40B4-BE49-F238E27FC236}">
                <a16:creationId xmlns:a16="http://schemas.microsoft.com/office/drawing/2014/main" id="{66649866-13D2-CB49-E969-CE804E1CAE48}"/>
              </a:ext>
            </a:extLst>
          </p:cNvPr>
          <p:cNvSpPr txBox="1"/>
          <p:nvPr/>
        </p:nvSpPr>
        <p:spPr>
          <a:xfrm>
            <a:off x="8478567" y="3366237"/>
            <a:ext cx="2612011" cy="270843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101 W Chocolate Ave, Hershey, PA</a:t>
            </a:r>
            <a:br>
              <a:rPr lang="en-US" sz="1400" u="sng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2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SF: 6,000</a:t>
            </a:r>
            <a:endParaRPr lang="en-US" sz="12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12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2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Location Count: 20</a:t>
            </a:r>
          </a:p>
          <a:p>
            <a:pPr algn="ctr"/>
            <a:endParaRPr lang="en-US" sz="12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2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Year Established: 1996</a:t>
            </a:r>
          </a:p>
          <a:p>
            <a:pPr algn="ctr"/>
            <a:endParaRPr lang="en-US" sz="12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2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Special Amenities:</a:t>
            </a:r>
          </a:p>
          <a:p>
            <a:pPr algn="ctr"/>
            <a:r>
              <a:rPr lang="en-US" sz="12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Local Brewery</a:t>
            </a:r>
          </a:p>
          <a:p>
            <a:pPr algn="ctr"/>
            <a:r>
              <a:rPr lang="en-US" sz="12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Private Event Spaces</a:t>
            </a:r>
          </a:p>
          <a:p>
            <a:pPr algn="ctr"/>
            <a:r>
              <a:rPr lang="en-US" sz="12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Retail Beer </a:t>
            </a:r>
          </a:p>
          <a:p>
            <a:pPr algn="ctr"/>
            <a:endParaRPr lang="en-US" sz="1200" b="1">
              <a:solidFill>
                <a:schemeClr val="bg1"/>
              </a:solidFill>
              <a:latin typeface="Franklin Gothic Book"/>
              <a:cs typeface="Times New Roman"/>
            </a:endParaRPr>
          </a:p>
          <a:p>
            <a:pPr algn="ctr"/>
            <a:endParaRPr lang="en-US" sz="1200" b="1">
              <a:solidFill>
                <a:schemeClr val="bg1"/>
              </a:solidFill>
              <a:latin typeface="Franklin Gothic Book"/>
              <a:cs typeface="Times New Roman"/>
            </a:endParaRPr>
          </a:p>
          <a:p>
            <a:r>
              <a:rPr lang="en-US" sz="1400" b="1">
                <a:solidFill>
                  <a:schemeClr val="bg1"/>
                </a:solidFill>
                <a:latin typeface="Franklin Gothic Book"/>
                <a:cs typeface="Times New Roman"/>
              </a:rPr>
              <a:t>  </a:t>
            </a:r>
            <a:endParaRPr lang="en-US" sz="1400">
              <a:solidFill>
                <a:schemeClr val="bg1"/>
              </a:solidFill>
              <a:latin typeface="Franklin Gothic Book"/>
              <a:cs typeface="Times New Roman" panose="02020603050405020304" pitchFamily="18" charset="0"/>
            </a:endParaRP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5E69493C-1628-F2C2-2BFD-E3DBF069022D}"/>
              </a:ext>
            </a:extLst>
          </p:cNvPr>
          <p:cNvSpPr/>
          <p:nvPr/>
        </p:nvSpPr>
        <p:spPr>
          <a:xfrm>
            <a:off x="8473807" y="2787812"/>
            <a:ext cx="2707066" cy="414904"/>
          </a:xfrm>
          <a:prstGeom prst="rect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2000" b="1" i="1">
                <a:solidFill>
                  <a:prstClr val="white"/>
                </a:solidFill>
                <a:latin typeface="Times New Roman"/>
                <a:cs typeface="Times New Roman"/>
              </a:rPr>
              <a:t>Iron Hill Brewery</a:t>
            </a:r>
          </a:p>
        </p:txBody>
      </p:sp>
      <p:sp>
        <p:nvSpPr>
          <p:cNvPr id="35" name="Rounded Rectangle 15">
            <a:extLst>
              <a:ext uri="{FF2B5EF4-FFF2-40B4-BE49-F238E27FC236}">
                <a16:creationId xmlns:a16="http://schemas.microsoft.com/office/drawing/2014/main" id="{96D04223-8FDC-8E51-62C7-9149E238E634}"/>
              </a:ext>
            </a:extLst>
          </p:cNvPr>
          <p:cNvSpPr/>
          <p:nvPr/>
        </p:nvSpPr>
        <p:spPr>
          <a:xfrm>
            <a:off x="4841648" y="2684823"/>
            <a:ext cx="2628994" cy="3182901"/>
          </a:xfrm>
          <a:prstGeom prst="roundRect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6" name="TextBox 42">
            <a:extLst>
              <a:ext uri="{FF2B5EF4-FFF2-40B4-BE49-F238E27FC236}">
                <a16:creationId xmlns:a16="http://schemas.microsoft.com/office/drawing/2014/main" id="{2B73BEAF-A65A-4F3C-FB08-8D7D3BAF6404}"/>
              </a:ext>
            </a:extLst>
          </p:cNvPr>
          <p:cNvSpPr txBox="1"/>
          <p:nvPr/>
        </p:nvSpPr>
        <p:spPr>
          <a:xfrm>
            <a:off x="4838944" y="3362214"/>
            <a:ext cx="2570641" cy="252376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b="1">
                <a:solidFill>
                  <a:schemeClr val="bg1"/>
                </a:solidFill>
                <a:latin typeface="Times"/>
                <a:cs typeface="Times"/>
              </a:rPr>
              <a:t>312 E Main St, Palmyra, PA </a:t>
            </a:r>
            <a:br>
              <a:rPr lang="en-US" sz="1200" b="1">
                <a:latin typeface="Times" panose="02020603050405020304" pitchFamily="18" charset="0"/>
                <a:cs typeface="Times" panose="02020603050405020304" pitchFamily="18" charset="0"/>
              </a:rPr>
            </a:br>
            <a:r>
              <a:rPr lang="en-US" sz="1200" b="1">
                <a:solidFill>
                  <a:schemeClr val="bg1"/>
                </a:solidFill>
                <a:latin typeface="Times"/>
                <a:cs typeface="Times"/>
              </a:rPr>
              <a:t>SF: 5,000</a:t>
            </a:r>
            <a:br>
              <a:rPr lang="en-US" sz="1400" u="sng">
                <a:latin typeface="Times" panose="02020603050405020304" pitchFamily="18" charset="0"/>
                <a:cs typeface="Times" panose="02020603050405020304" pitchFamily="18" charset="0"/>
              </a:rPr>
            </a:br>
            <a:endParaRPr lang="en-US" sz="1200" b="1">
              <a:solidFill>
                <a:schemeClr val="bg1"/>
              </a:solidFill>
              <a:latin typeface="Times" panose="02020603050405020304" pitchFamily="18" charset="0"/>
              <a:cs typeface="Times" panose="02020603050405020304" pitchFamily="18" charset="0"/>
            </a:endParaRPr>
          </a:p>
          <a:p>
            <a:pPr algn="ctr"/>
            <a:r>
              <a:rPr lang="en-US" sz="1200" b="1">
                <a:solidFill>
                  <a:schemeClr val="bg1"/>
                </a:solidFill>
                <a:latin typeface="Times"/>
                <a:cs typeface="Times"/>
              </a:rPr>
              <a:t>Location Count: 1</a:t>
            </a:r>
          </a:p>
          <a:p>
            <a:pPr algn="ctr"/>
            <a:endParaRPr lang="en-US" sz="1200" b="1">
              <a:solidFill>
                <a:schemeClr val="bg1"/>
              </a:solidFill>
              <a:latin typeface="Times" panose="02020603050405020304" pitchFamily="18" charset="0"/>
              <a:cs typeface="Times" panose="02020603050405020304" pitchFamily="18" charset="0"/>
            </a:endParaRPr>
          </a:p>
          <a:p>
            <a:pPr algn="ctr"/>
            <a:r>
              <a:rPr lang="en-US" sz="1200" b="1">
                <a:solidFill>
                  <a:schemeClr val="bg1"/>
                </a:solidFill>
                <a:latin typeface="Times"/>
                <a:cs typeface="Times"/>
              </a:rPr>
              <a:t>Year Established: 2013</a:t>
            </a:r>
          </a:p>
          <a:p>
            <a:pPr algn="ctr"/>
            <a:endParaRPr lang="en-US" sz="1200" b="1">
              <a:solidFill>
                <a:schemeClr val="bg1"/>
              </a:solidFill>
              <a:latin typeface="Times" panose="02020603050405020304" pitchFamily="18" charset="0"/>
              <a:cs typeface="Times" panose="02020603050405020304" pitchFamily="18" charset="0"/>
            </a:endParaRPr>
          </a:p>
          <a:p>
            <a:pPr algn="ctr"/>
            <a:r>
              <a:rPr lang="en-US" sz="1200" b="1">
                <a:solidFill>
                  <a:schemeClr val="bg1"/>
                </a:solidFill>
                <a:latin typeface="Times"/>
                <a:cs typeface="Times"/>
              </a:rPr>
              <a:t>Special Amenities: </a:t>
            </a:r>
          </a:p>
          <a:p>
            <a:pPr algn="ctr"/>
            <a:r>
              <a:rPr lang="en-US" sz="1200" b="1">
                <a:solidFill>
                  <a:schemeClr val="bg1"/>
                </a:solidFill>
                <a:latin typeface="Times"/>
                <a:cs typeface="Times"/>
              </a:rPr>
              <a:t>Outdoor Seating</a:t>
            </a:r>
          </a:p>
          <a:p>
            <a:pPr algn="ctr"/>
            <a:r>
              <a:rPr lang="en-US" sz="1200" b="1">
                <a:solidFill>
                  <a:schemeClr val="bg1"/>
                </a:solidFill>
                <a:latin typeface="Times"/>
                <a:cs typeface="Times"/>
              </a:rPr>
              <a:t>Entertainment Options </a:t>
            </a:r>
          </a:p>
          <a:p>
            <a:pPr algn="ctr"/>
            <a:r>
              <a:rPr lang="en-US" sz="1200" b="1">
                <a:solidFill>
                  <a:schemeClr val="bg1"/>
                </a:solidFill>
                <a:latin typeface="Times"/>
                <a:cs typeface="Times"/>
              </a:rPr>
              <a:t>Private Dining Room</a:t>
            </a:r>
          </a:p>
          <a:p>
            <a:pPr algn="ctr"/>
            <a:endParaRPr lang="en-US" sz="1200" b="1">
              <a:solidFill>
                <a:schemeClr val="bg1"/>
              </a:solidFill>
              <a:latin typeface="Franklin Gothic Book"/>
              <a:cs typeface="Times New Roman"/>
            </a:endParaRPr>
          </a:p>
          <a:p>
            <a:r>
              <a:rPr lang="en-US" sz="1400">
                <a:solidFill>
                  <a:schemeClr val="bg1"/>
                </a:solidFill>
                <a:latin typeface="Franklin Gothic Book"/>
                <a:cs typeface="Times New Roman"/>
              </a:rPr>
              <a:t>  </a:t>
            </a:r>
            <a:endParaRPr lang="en-US" sz="1400">
              <a:solidFill>
                <a:schemeClr val="bg1"/>
              </a:solidFill>
              <a:latin typeface="Franklin Gothic Book" panose="020B0503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0" name="Rounded Rectangle 15">
            <a:extLst>
              <a:ext uri="{FF2B5EF4-FFF2-40B4-BE49-F238E27FC236}">
                <a16:creationId xmlns:a16="http://schemas.microsoft.com/office/drawing/2014/main" id="{F7AD44AA-3702-0C9B-7A35-4714ADACCBBD}"/>
              </a:ext>
            </a:extLst>
          </p:cNvPr>
          <p:cNvSpPr/>
          <p:nvPr/>
        </p:nvSpPr>
        <p:spPr>
          <a:xfrm>
            <a:off x="1136585" y="2661011"/>
            <a:ext cx="2628994" cy="3182901"/>
          </a:xfrm>
          <a:prstGeom prst="roundRect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41" name="TextBox 42">
            <a:extLst>
              <a:ext uri="{FF2B5EF4-FFF2-40B4-BE49-F238E27FC236}">
                <a16:creationId xmlns:a16="http://schemas.microsoft.com/office/drawing/2014/main" id="{B4219467-72B8-4173-67F0-1D7383B23139}"/>
              </a:ext>
            </a:extLst>
          </p:cNvPr>
          <p:cNvSpPr txBox="1"/>
          <p:nvPr/>
        </p:nvSpPr>
        <p:spPr>
          <a:xfrm>
            <a:off x="1101351" y="3357452"/>
            <a:ext cx="2646351" cy="261610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b="1">
                <a:solidFill>
                  <a:schemeClr val="bg1"/>
                </a:solidFill>
                <a:latin typeface="Times New Roman"/>
                <a:cs typeface="Times New Roman"/>
              </a:rPr>
              <a:t>80 Mt Gretna Rd, Elizabethtown, PA</a:t>
            </a:r>
            <a:br>
              <a:rPr lang="en-US" sz="1200" b="1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200" b="1">
                <a:solidFill>
                  <a:schemeClr val="bg1"/>
                </a:solidFill>
                <a:latin typeface="Times New Roman"/>
                <a:cs typeface="Times New Roman"/>
              </a:rPr>
              <a:t>SF: 5,500</a:t>
            </a:r>
            <a:endParaRPr lang="en-US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14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200" b="1">
                <a:solidFill>
                  <a:schemeClr val="bg1"/>
                </a:solidFill>
                <a:latin typeface="Times New Roman"/>
                <a:cs typeface="Times New Roman"/>
              </a:rPr>
              <a:t>Location Count: 2</a:t>
            </a:r>
          </a:p>
          <a:p>
            <a:pPr algn="ctr"/>
            <a:endParaRPr lang="en-US" sz="12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200" b="1">
                <a:solidFill>
                  <a:schemeClr val="bg1"/>
                </a:solidFill>
                <a:latin typeface="Times New Roman"/>
                <a:cs typeface="Times New Roman"/>
              </a:rPr>
              <a:t>Years Established: 1998</a:t>
            </a:r>
          </a:p>
          <a:p>
            <a:pPr algn="ctr"/>
            <a:endParaRPr lang="en-US" sz="12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200" b="1">
                <a:solidFill>
                  <a:schemeClr val="bg1"/>
                </a:solidFill>
                <a:latin typeface="Times New Roman"/>
                <a:cs typeface="Times New Roman"/>
              </a:rPr>
              <a:t>Special Amenities:</a:t>
            </a:r>
          </a:p>
          <a:p>
            <a:pPr algn="ctr"/>
            <a:r>
              <a:rPr lang="en-US" sz="1200" b="1">
                <a:solidFill>
                  <a:schemeClr val="bg1"/>
                </a:solidFill>
                <a:latin typeface="Times New Roman"/>
                <a:cs typeface="Times New Roman"/>
              </a:rPr>
              <a:t>Heated Outdoor Igloos</a:t>
            </a:r>
          </a:p>
          <a:p>
            <a:pPr algn="ctr"/>
            <a:r>
              <a:rPr lang="en-US" sz="1200" b="1">
                <a:solidFill>
                  <a:schemeClr val="bg1"/>
                </a:solidFill>
                <a:latin typeface="Times New Roman"/>
                <a:cs typeface="Times New Roman"/>
              </a:rPr>
              <a:t>Patio Area</a:t>
            </a:r>
          </a:p>
          <a:p>
            <a:pPr algn="ctr"/>
            <a:r>
              <a:rPr lang="en-US" sz="1200" b="1">
                <a:solidFill>
                  <a:schemeClr val="bg1"/>
                </a:solidFill>
                <a:latin typeface="Times New Roman"/>
                <a:cs typeface="Times New Roman"/>
              </a:rPr>
              <a:t>Live Entertainment </a:t>
            </a:r>
          </a:p>
          <a:p>
            <a:pPr algn="ctr"/>
            <a:endParaRPr lang="en-US" sz="1200" b="1">
              <a:solidFill>
                <a:schemeClr val="bg1"/>
              </a:solidFill>
              <a:latin typeface="Franklin Gothic Book" panose="020B0503020102020204" pitchFamily="34" charset="0"/>
              <a:cs typeface="Times New Roman"/>
            </a:endParaRPr>
          </a:p>
          <a:p>
            <a:endParaRPr lang="en-US">
              <a:solidFill>
                <a:schemeClr val="bg1"/>
              </a:solidFill>
              <a:latin typeface="Franklin Gothic Book" panose="020B0503020102020204" pitchFamily="34" charset="0"/>
              <a:cs typeface="Times New Roman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2244DB6-1BD5-DF5D-ABA6-C36BA4D74671}"/>
              </a:ext>
            </a:extLst>
          </p:cNvPr>
          <p:cNvSpPr/>
          <p:nvPr/>
        </p:nvSpPr>
        <p:spPr>
          <a:xfrm>
            <a:off x="0" y="0"/>
            <a:ext cx="12192001" cy="115824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795634BC-680E-3825-AB5F-A7317D7E52FD}"/>
              </a:ext>
            </a:extLst>
          </p:cNvPr>
          <p:cNvCxnSpPr>
            <a:cxnSpLocks/>
          </p:cNvCxnSpPr>
          <p:nvPr/>
        </p:nvCxnSpPr>
        <p:spPr>
          <a:xfrm>
            <a:off x="238705" y="988314"/>
            <a:ext cx="3827212" cy="0"/>
          </a:xfrm>
          <a:prstGeom prst="line">
            <a:avLst/>
          </a:prstGeom>
          <a:ln w="508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B4007138-4F87-AE7E-8B33-31EEEAB97CEA}"/>
              </a:ext>
            </a:extLst>
          </p:cNvPr>
          <p:cNvSpPr txBox="1"/>
          <p:nvPr/>
        </p:nvSpPr>
        <p:spPr>
          <a:xfrm>
            <a:off x="228873" y="137650"/>
            <a:ext cx="7361630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4800" i="1">
                <a:solidFill>
                  <a:schemeClr val="bg1"/>
                </a:solidFill>
                <a:latin typeface="Times New Roman"/>
                <a:cs typeface="Times New Roman"/>
              </a:rPr>
              <a:t>Tenant Analysis </a:t>
            </a:r>
            <a:endParaRPr lang="en-US"/>
          </a:p>
        </p:txBody>
      </p:sp>
      <p:sp>
        <p:nvSpPr>
          <p:cNvPr id="18" name="Arrow: Chevron 17">
            <a:extLst>
              <a:ext uri="{FF2B5EF4-FFF2-40B4-BE49-F238E27FC236}">
                <a16:creationId xmlns:a16="http://schemas.microsoft.com/office/drawing/2014/main" id="{5F2726EC-A861-A861-46BE-240FF02A00C0}"/>
              </a:ext>
            </a:extLst>
          </p:cNvPr>
          <p:cNvSpPr/>
          <p:nvPr/>
        </p:nvSpPr>
        <p:spPr>
          <a:xfrm>
            <a:off x="2200655" y="5960962"/>
            <a:ext cx="3058807" cy="922057"/>
          </a:xfrm>
          <a:prstGeom prst="chevron">
            <a:avLst/>
          </a:prstGeom>
          <a:solidFill>
            <a:schemeClr val="tx2">
              <a:lumMod val="90000"/>
              <a:lumOff val="1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Development Plan</a:t>
            </a:r>
          </a:p>
        </p:txBody>
      </p:sp>
      <p:sp>
        <p:nvSpPr>
          <p:cNvPr id="22" name="Arrow: Chevron 21">
            <a:extLst>
              <a:ext uri="{FF2B5EF4-FFF2-40B4-BE49-F238E27FC236}">
                <a16:creationId xmlns:a16="http://schemas.microsoft.com/office/drawing/2014/main" id="{3AFE71FD-B352-0C5C-59CA-FD2B201DE812}"/>
              </a:ext>
            </a:extLst>
          </p:cNvPr>
          <p:cNvSpPr/>
          <p:nvPr/>
        </p:nvSpPr>
        <p:spPr>
          <a:xfrm>
            <a:off x="4809386" y="5960962"/>
            <a:ext cx="2916348" cy="922057"/>
          </a:xfrm>
          <a:prstGeom prst="chevron">
            <a:avLst/>
          </a:prstGeom>
          <a:solidFill>
            <a:srgbClr val="0070C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Financials</a:t>
            </a:r>
          </a:p>
        </p:txBody>
      </p:sp>
      <p:sp>
        <p:nvSpPr>
          <p:cNvPr id="23" name="Arrow: Chevron 22">
            <a:extLst>
              <a:ext uri="{FF2B5EF4-FFF2-40B4-BE49-F238E27FC236}">
                <a16:creationId xmlns:a16="http://schemas.microsoft.com/office/drawing/2014/main" id="{A34C22B1-8F94-32E4-CA80-0E1E2CBE4EDB}"/>
              </a:ext>
            </a:extLst>
          </p:cNvPr>
          <p:cNvSpPr/>
          <p:nvPr/>
        </p:nvSpPr>
        <p:spPr>
          <a:xfrm>
            <a:off x="7275658" y="5960962"/>
            <a:ext cx="2827866" cy="922057"/>
          </a:xfrm>
          <a:prstGeom prst="chevron">
            <a:avLst/>
          </a:prstGeom>
          <a:solidFill>
            <a:schemeClr val="tx2">
              <a:lumMod val="90000"/>
              <a:lumOff val="1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Risk Analysis</a:t>
            </a:r>
          </a:p>
        </p:txBody>
      </p:sp>
      <p:sp>
        <p:nvSpPr>
          <p:cNvPr id="24" name="Arrow: Chevron 23">
            <a:extLst>
              <a:ext uri="{FF2B5EF4-FFF2-40B4-BE49-F238E27FC236}">
                <a16:creationId xmlns:a16="http://schemas.microsoft.com/office/drawing/2014/main" id="{2A78D22B-8B81-159E-F0DE-F290AE3A4B6A}"/>
              </a:ext>
            </a:extLst>
          </p:cNvPr>
          <p:cNvSpPr/>
          <p:nvPr/>
        </p:nvSpPr>
        <p:spPr>
          <a:xfrm>
            <a:off x="9653449" y="5960962"/>
            <a:ext cx="3009255" cy="922057"/>
          </a:xfrm>
          <a:prstGeom prst="chevron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Final Recommendation</a:t>
            </a:r>
          </a:p>
        </p:txBody>
      </p:sp>
      <p:sp>
        <p:nvSpPr>
          <p:cNvPr id="25" name="Arrow: Pentagon 24">
            <a:extLst>
              <a:ext uri="{FF2B5EF4-FFF2-40B4-BE49-F238E27FC236}">
                <a16:creationId xmlns:a16="http://schemas.microsoft.com/office/drawing/2014/main" id="{8BBD0852-CF2E-A4CA-47ED-BA1F08988977}"/>
              </a:ext>
            </a:extLst>
          </p:cNvPr>
          <p:cNvSpPr/>
          <p:nvPr/>
        </p:nvSpPr>
        <p:spPr>
          <a:xfrm>
            <a:off x="-451414" y="5960962"/>
            <a:ext cx="3102145" cy="922057"/>
          </a:xfrm>
          <a:prstGeom prst="homePlate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  <a:effectLst>
            <a:glow rad="1905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Market Overview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09A607C9-6D7C-AC34-2D52-CC324BF92905}"/>
              </a:ext>
            </a:extLst>
          </p:cNvPr>
          <p:cNvSpPr/>
          <p:nvPr/>
        </p:nvSpPr>
        <p:spPr>
          <a:xfrm>
            <a:off x="1087265" y="2790486"/>
            <a:ext cx="2707066" cy="414904"/>
          </a:xfrm>
          <a:prstGeom prst="rect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defRPr/>
            </a:pPr>
            <a:r>
              <a:rPr lang="en-US" sz="2000" b="1" i="1">
                <a:solidFill>
                  <a:prstClr val="white"/>
                </a:solidFill>
                <a:latin typeface="Times New Roman"/>
                <a:cs typeface="Times New Roman"/>
              </a:rPr>
              <a:t>T.J. Rockwell's</a:t>
            </a:r>
            <a:endParaRPr lang="en-US" sz="2000" b="1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0B8B3A78-F219-7F29-D77F-F5427631A4BF}"/>
              </a:ext>
            </a:extLst>
          </p:cNvPr>
          <p:cNvSpPr/>
          <p:nvPr/>
        </p:nvSpPr>
        <p:spPr>
          <a:xfrm>
            <a:off x="4802612" y="2795783"/>
            <a:ext cx="2707066" cy="414904"/>
          </a:xfrm>
          <a:prstGeom prst="rect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defRPr/>
            </a:pPr>
            <a:r>
              <a:rPr lang="en-US" sz="2000" b="1" i="1">
                <a:solidFill>
                  <a:prstClr val="white"/>
                </a:solidFill>
                <a:latin typeface="Times New Roman"/>
                <a:cs typeface="Times New Roman"/>
              </a:rPr>
              <a:t>Babe's Grill House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E23C175-BDF4-EB4B-23E5-2AFE00D772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77522" y="-30625"/>
            <a:ext cx="1455303" cy="1158421"/>
          </a:xfrm>
          <a:prstGeom prst="rect">
            <a:avLst/>
          </a:prstGeom>
        </p:spPr>
      </p:pic>
      <p:pic>
        <p:nvPicPr>
          <p:cNvPr id="3" name="Picture 2" descr="Photo">
            <a:extLst>
              <a:ext uri="{FF2B5EF4-FFF2-40B4-BE49-F238E27FC236}">
                <a16:creationId xmlns:a16="http://schemas.microsoft.com/office/drawing/2014/main" id="{DE0A03A8-8BBB-F890-D797-AEA651BA1D2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0258" y="1120726"/>
            <a:ext cx="2604656" cy="1548942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pic>
        <p:nvPicPr>
          <p:cNvPr id="7" name="Picture 6" descr="Photo of open late">
            <a:extLst>
              <a:ext uri="{FF2B5EF4-FFF2-40B4-BE49-F238E27FC236}">
                <a16:creationId xmlns:a16="http://schemas.microsoft.com/office/drawing/2014/main" id="{DE2D6799-8F0F-D8DC-49EE-11E256252AC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19104" y="1123591"/>
            <a:ext cx="2622835" cy="1546077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pic>
        <p:nvPicPr>
          <p:cNvPr id="10" name="Picture 9" descr="Photo">
            <a:extLst>
              <a:ext uri="{FF2B5EF4-FFF2-40B4-BE49-F238E27FC236}">
                <a16:creationId xmlns:a16="http://schemas.microsoft.com/office/drawing/2014/main" id="{95F4F128-6CB7-48AE-D7C1-1DE3894871E2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1346" t="14113" r="-647" b="25685"/>
          <a:stretch/>
        </p:blipFill>
        <p:spPr>
          <a:xfrm>
            <a:off x="4844021" y="1133156"/>
            <a:ext cx="2613673" cy="1546215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sp>
        <p:nvSpPr>
          <p:cNvPr id="27" name="Arrow: Chevron 26">
            <a:extLst>
              <a:ext uri="{FF2B5EF4-FFF2-40B4-BE49-F238E27FC236}">
                <a16:creationId xmlns:a16="http://schemas.microsoft.com/office/drawing/2014/main" id="{0FBB8F80-88E6-48F7-9EC4-37492B004874}"/>
              </a:ext>
            </a:extLst>
          </p:cNvPr>
          <p:cNvSpPr/>
          <p:nvPr/>
        </p:nvSpPr>
        <p:spPr>
          <a:xfrm>
            <a:off x="4809386" y="5952916"/>
            <a:ext cx="2916348" cy="922057"/>
          </a:xfrm>
          <a:prstGeom prst="chevron">
            <a:avLst/>
          </a:prstGeom>
          <a:solidFill>
            <a:srgbClr val="0070C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Financials</a:t>
            </a:r>
          </a:p>
        </p:txBody>
      </p:sp>
      <p:sp>
        <p:nvSpPr>
          <p:cNvPr id="28" name="Arrow: Chevron 27">
            <a:extLst>
              <a:ext uri="{FF2B5EF4-FFF2-40B4-BE49-F238E27FC236}">
                <a16:creationId xmlns:a16="http://schemas.microsoft.com/office/drawing/2014/main" id="{1396AF4C-7BB3-4CE6-B615-697A18171E04}"/>
              </a:ext>
            </a:extLst>
          </p:cNvPr>
          <p:cNvSpPr/>
          <p:nvPr/>
        </p:nvSpPr>
        <p:spPr>
          <a:xfrm>
            <a:off x="7275658" y="5952916"/>
            <a:ext cx="2827866" cy="922057"/>
          </a:xfrm>
          <a:prstGeom prst="chevron">
            <a:avLst/>
          </a:prstGeom>
          <a:solidFill>
            <a:schemeClr val="tx2">
              <a:lumMod val="90000"/>
              <a:lumOff val="1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Risk Analysis</a:t>
            </a:r>
          </a:p>
        </p:txBody>
      </p:sp>
      <p:sp>
        <p:nvSpPr>
          <p:cNvPr id="30" name="Arrow: Chevron 29">
            <a:extLst>
              <a:ext uri="{FF2B5EF4-FFF2-40B4-BE49-F238E27FC236}">
                <a16:creationId xmlns:a16="http://schemas.microsoft.com/office/drawing/2014/main" id="{FAC2FAF1-F035-42B2-894C-62181665EAE5}"/>
              </a:ext>
            </a:extLst>
          </p:cNvPr>
          <p:cNvSpPr/>
          <p:nvPr/>
        </p:nvSpPr>
        <p:spPr>
          <a:xfrm>
            <a:off x="9653449" y="5952916"/>
            <a:ext cx="3009255" cy="922057"/>
          </a:xfrm>
          <a:prstGeom prst="chevron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Final Recommendation</a:t>
            </a:r>
          </a:p>
        </p:txBody>
      </p:sp>
      <p:sp>
        <p:nvSpPr>
          <p:cNvPr id="32" name="Arrow: Pentagon 31">
            <a:extLst>
              <a:ext uri="{FF2B5EF4-FFF2-40B4-BE49-F238E27FC236}">
                <a16:creationId xmlns:a16="http://schemas.microsoft.com/office/drawing/2014/main" id="{603965AA-FBB7-4D8A-8707-8F94C9F4B4A6}"/>
              </a:ext>
            </a:extLst>
          </p:cNvPr>
          <p:cNvSpPr/>
          <p:nvPr/>
        </p:nvSpPr>
        <p:spPr>
          <a:xfrm>
            <a:off x="-451414" y="5952916"/>
            <a:ext cx="3102145" cy="922057"/>
          </a:xfrm>
          <a:prstGeom prst="homePlate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Market Overview</a:t>
            </a:r>
          </a:p>
        </p:txBody>
      </p:sp>
      <p:sp>
        <p:nvSpPr>
          <p:cNvPr id="33" name="Arrow: Chevron 32">
            <a:extLst>
              <a:ext uri="{FF2B5EF4-FFF2-40B4-BE49-F238E27FC236}">
                <a16:creationId xmlns:a16="http://schemas.microsoft.com/office/drawing/2014/main" id="{4E74C5ED-A026-4062-9031-10C03934AD54}"/>
              </a:ext>
            </a:extLst>
          </p:cNvPr>
          <p:cNvSpPr/>
          <p:nvPr/>
        </p:nvSpPr>
        <p:spPr>
          <a:xfrm>
            <a:off x="2200655" y="5952916"/>
            <a:ext cx="3058807" cy="922057"/>
          </a:xfrm>
          <a:prstGeom prst="chevron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  <a:effectLst>
            <a:glow rad="1905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Development Plan</a:t>
            </a:r>
          </a:p>
        </p:txBody>
      </p:sp>
    </p:spTree>
    <p:extLst>
      <p:ext uri="{BB962C8B-B14F-4D97-AF65-F5344CB8AC3E}">
        <p14:creationId xmlns:p14="http://schemas.microsoft.com/office/powerpoint/2010/main" val="104640207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1" grpId="0"/>
      <p:bldP spid="67" grpId="0" animBg="1"/>
      <p:bldP spid="35" grpId="0" animBg="1"/>
      <p:bldP spid="36" grpId="0"/>
      <p:bldP spid="40" grpId="0" animBg="1"/>
      <p:bldP spid="41" grpId="0"/>
      <p:bldP spid="49" grpId="0" animBg="1"/>
      <p:bldP spid="6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Flowchart: Connector 32">
            <a:extLst>
              <a:ext uri="{FF2B5EF4-FFF2-40B4-BE49-F238E27FC236}">
                <a16:creationId xmlns:a16="http://schemas.microsoft.com/office/drawing/2014/main" id="{F0F95073-7D59-4C52-B064-0E13378ECB8A}"/>
              </a:ext>
            </a:extLst>
          </p:cNvPr>
          <p:cNvSpPr/>
          <p:nvPr/>
        </p:nvSpPr>
        <p:spPr>
          <a:xfrm>
            <a:off x="6364398" y="3100283"/>
            <a:ext cx="158568" cy="158118"/>
          </a:xfrm>
          <a:prstGeom prst="flowChartConnector">
            <a:avLst/>
          </a:prstGeom>
          <a:solidFill>
            <a:srgbClr val="7CA8BC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snow covered ground with a fence and a house&#10;&#10;Description automatically generated">
            <a:extLst>
              <a:ext uri="{FF2B5EF4-FFF2-40B4-BE49-F238E27FC236}">
                <a16:creationId xmlns:a16="http://schemas.microsoft.com/office/drawing/2014/main" id="{9719A47F-DD66-DD8C-6A1E-CF32C830AC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95827" y="-2695828"/>
            <a:ext cx="6858000" cy="12249655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F798C3C4-D439-2439-B06B-E25FCE833A8F}"/>
              </a:ext>
            </a:extLst>
          </p:cNvPr>
          <p:cNvSpPr/>
          <p:nvPr/>
        </p:nvSpPr>
        <p:spPr>
          <a:xfrm rot="5400000">
            <a:off x="3731602" y="-2584140"/>
            <a:ext cx="4786449" cy="12249658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rgbClr val="002060">
                  <a:alpha val="95000"/>
                </a:srgbClr>
              </a:gs>
              <a:gs pos="53000">
                <a:srgbClr val="002060">
                  <a:alpha val="50000"/>
                </a:srgbClr>
              </a:gs>
              <a:gs pos="100000">
                <a:srgbClr val="002060">
                  <a:alpha val="50000"/>
                </a:srgbClr>
              </a:gs>
            </a:gsLst>
            <a:lin ang="108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5943699-40FA-F0C6-147F-1981F05F9017}"/>
              </a:ext>
            </a:extLst>
          </p:cNvPr>
          <p:cNvSpPr/>
          <p:nvPr/>
        </p:nvSpPr>
        <p:spPr>
          <a:xfrm>
            <a:off x="-451414" y="-3393"/>
            <a:ext cx="12969679" cy="115824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BF9EF7D-C2B8-A480-9FA2-CEF945EB0FB4}"/>
              </a:ext>
            </a:extLst>
          </p:cNvPr>
          <p:cNvSpPr txBox="1"/>
          <p:nvPr/>
        </p:nvSpPr>
        <p:spPr>
          <a:xfrm>
            <a:off x="228873" y="137650"/>
            <a:ext cx="73616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Fort Halifax</a:t>
            </a:r>
            <a:endParaRPr lang="en-US" sz="2400" i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21ABC9E-DED6-7879-1AAC-771BF666FC0B}"/>
              </a:ext>
            </a:extLst>
          </p:cNvPr>
          <p:cNvCxnSpPr>
            <a:cxnSpLocks/>
          </p:cNvCxnSpPr>
          <p:nvPr/>
        </p:nvCxnSpPr>
        <p:spPr>
          <a:xfrm>
            <a:off x="238705" y="988314"/>
            <a:ext cx="3276852" cy="0"/>
          </a:xfrm>
          <a:prstGeom prst="line">
            <a:avLst/>
          </a:prstGeom>
          <a:ln w="508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6" name="Group 35">
            <a:extLst>
              <a:ext uri="{FF2B5EF4-FFF2-40B4-BE49-F238E27FC236}">
                <a16:creationId xmlns:a16="http://schemas.microsoft.com/office/drawing/2014/main" id="{A69FD073-4151-41C9-A577-7875A848F3C0}"/>
              </a:ext>
            </a:extLst>
          </p:cNvPr>
          <p:cNvGrpSpPr/>
          <p:nvPr/>
        </p:nvGrpSpPr>
        <p:grpSpPr>
          <a:xfrm>
            <a:off x="-451414" y="5960962"/>
            <a:ext cx="13114118" cy="922057"/>
            <a:chOff x="-451414" y="5960962"/>
            <a:chExt cx="13114118" cy="922057"/>
          </a:xfrm>
        </p:grpSpPr>
        <p:sp>
          <p:nvSpPr>
            <p:cNvPr id="15" name="Arrow: Chevron 14">
              <a:extLst>
                <a:ext uri="{FF2B5EF4-FFF2-40B4-BE49-F238E27FC236}">
                  <a16:creationId xmlns:a16="http://schemas.microsoft.com/office/drawing/2014/main" id="{76141B18-A03A-4A47-72EC-4F40B98D069A}"/>
                </a:ext>
              </a:extLst>
            </p:cNvPr>
            <p:cNvSpPr/>
            <p:nvPr/>
          </p:nvSpPr>
          <p:spPr>
            <a:xfrm>
              <a:off x="2200655" y="5960962"/>
              <a:ext cx="3058807" cy="922057"/>
            </a:xfrm>
            <a:prstGeom prst="chevron">
              <a:avLst/>
            </a:prstGeom>
            <a:solidFill>
              <a:schemeClr val="tx2">
                <a:lumMod val="90000"/>
                <a:lumOff val="10000"/>
              </a:schemeClr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i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Development Plan</a:t>
              </a:r>
            </a:p>
          </p:txBody>
        </p:sp>
        <p:sp>
          <p:nvSpPr>
            <p:cNvPr id="16" name="Arrow: Chevron 15">
              <a:extLst>
                <a:ext uri="{FF2B5EF4-FFF2-40B4-BE49-F238E27FC236}">
                  <a16:creationId xmlns:a16="http://schemas.microsoft.com/office/drawing/2014/main" id="{64A19446-90B0-F0EB-532F-88F6F4BC32B5}"/>
                </a:ext>
              </a:extLst>
            </p:cNvPr>
            <p:cNvSpPr/>
            <p:nvPr/>
          </p:nvSpPr>
          <p:spPr>
            <a:xfrm>
              <a:off x="4809386" y="5960962"/>
              <a:ext cx="2916348" cy="922057"/>
            </a:xfrm>
            <a:prstGeom prst="chevron">
              <a:avLst/>
            </a:prstGeom>
            <a:solidFill>
              <a:srgbClr val="0070C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i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Financials</a:t>
              </a:r>
            </a:p>
          </p:txBody>
        </p:sp>
        <p:sp>
          <p:nvSpPr>
            <p:cNvPr id="17" name="Arrow: Chevron 16">
              <a:extLst>
                <a:ext uri="{FF2B5EF4-FFF2-40B4-BE49-F238E27FC236}">
                  <a16:creationId xmlns:a16="http://schemas.microsoft.com/office/drawing/2014/main" id="{0381B083-4D4B-3981-379F-D4A1567D368C}"/>
                </a:ext>
              </a:extLst>
            </p:cNvPr>
            <p:cNvSpPr/>
            <p:nvPr/>
          </p:nvSpPr>
          <p:spPr>
            <a:xfrm>
              <a:off x="7275658" y="5960962"/>
              <a:ext cx="2827866" cy="922057"/>
            </a:xfrm>
            <a:prstGeom prst="chevron">
              <a:avLst/>
            </a:prstGeom>
            <a:solidFill>
              <a:schemeClr val="tx2">
                <a:lumMod val="90000"/>
                <a:lumOff val="10000"/>
              </a:schemeClr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i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Risk Analysis</a:t>
              </a:r>
            </a:p>
          </p:txBody>
        </p:sp>
        <p:sp>
          <p:nvSpPr>
            <p:cNvPr id="18" name="Arrow: Chevron 17">
              <a:extLst>
                <a:ext uri="{FF2B5EF4-FFF2-40B4-BE49-F238E27FC236}">
                  <a16:creationId xmlns:a16="http://schemas.microsoft.com/office/drawing/2014/main" id="{3736C941-9C5E-BD0E-ADDB-3B3CDB2AC163}"/>
                </a:ext>
              </a:extLst>
            </p:cNvPr>
            <p:cNvSpPr/>
            <p:nvPr/>
          </p:nvSpPr>
          <p:spPr>
            <a:xfrm>
              <a:off x="9653449" y="5960962"/>
              <a:ext cx="3009255" cy="922057"/>
            </a:xfrm>
            <a:prstGeom prst="chevron">
              <a:avLst/>
            </a:prstGeom>
            <a:solidFill>
              <a:srgbClr val="00206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i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Final Recommendation</a:t>
              </a:r>
            </a:p>
          </p:txBody>
        </p:sp>
        <p:sp>
          <p:nvSpPr>
            <p:cNvPr id="19" name="Arrow: Pentagon 18">
              <a:extLst>
                <a:ext uri="{FF2B5EF4-FFF2-40B4-BE49-F238E27FC236}">
                  <a16:creationId xmlns:a16="http://schemas.microsoft.com/office/drawing/2014/main" id="{9C89A284-4210-8A4F-D5D8-9A51280DC150}"/>
                </a:ext>
              </a:extLst>
            </p:cNvPr>
            <p:cNvSpPr/>
            <p:nvPr/>
          </p:nvSpPr>
          <p:spPr>
            <a:xfrm>
              <a:off x="-451414" y="5960962"/>
              <a:ext cx="3102145" cy="922057"/>
            </a:xfrm>
            <a:prstGeom prst="homePlate">
              <a:avLst/>
            </a:prstGeom>
            <a:solidFill>
              <a:srgbClr val="002060"/>
            </a:solidFill>
            <a:ln w="38100">
              <a:solidFill>
                <a:schemeClr val="bg1"/>
              </a:solidFill>
            </a:ln>
            <a:effectLst>
              <a:glow rad="1905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i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Market Overview</a:t>
              </a:r>
            </a:p>
          </p:txBody>
        </p:sp>
      </p:grpSp>
      <p:pic>
        <p:nvPicPr>
          <p:cNvPr id="23" name="Picture 22">
            <a:extLst>
              <a:ext uri="{FF2B5EF4-FFF2-40B4-BE49-F238E27FC236}">
                <a16:creationId xmlns:a16="http://schemas.microsoft.com/office/drawing/2014/main" id="{CBF3EFBE-4A8B-DFCA-0CDF-1BAF6F2CE3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77522" y="-30625"/>
            <a:ext cx="1455303" cy="1158421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4EE6F5C8-66C9-4F8B-8AC6-F80DA4A21BCC}"/>
              </a:ext>
            </a:extLst>
          </p:cNvPr>
          <p:cNvSpPr txBox="1"/>
          <p:nvPr/>
        </p:nvSpPr>
        <p:spPr>
          <a:xfrm>
            <a:off x="5313167" y="2673050"/>
            <a:ext cx="103198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800"/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62C93A49-1D77-4B49-8C63-74681D69B7D1}"/>
              </a:ext>
            </a:extLst>
          </p:cNvPr>
          <p:cNvSpPr txBox="1"/>
          <p:nvPr/>
        </p:nvSpPr>
        <p:spPr>
          <a:xfrm>
            <a:off x="5073622" y="2937931"/>
            <a:ext cx="18473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800"/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53E84D62-7183-4F8C-8F7F-346AC51D66FB}"/>
              </a:ext>
            </a:extLst>
          </p:cNvPr>
          <p:cNvSpPr txBox="1"/>
          <p:nvPr/>
        </p:nvSpPr>
        <p:spPr>
          <a:xfrm>
            <a:off x="4974176" y="3150679"/>
            <a:ext cx="18473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800"/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292C81BA-4CCD-4A8B-83DE-42CE6B109E50}"/>
              </a:ext>
            </a:extLst>
          </p:cNvPr>
          <p:cNvSpPr txBox="1"/>
          <p:nvPr/>
        </p:nvSpPr>
        <p:spPr>
          <a:xfrm>
            <a:off x="6259275" y="2475597"/>
            <a:ext cx="184731" cy="1692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500"/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F5D24B3C-95C4-4E88-AA03-C97DFB4104C9}"/>
              </a:ext>
            </a:extLst>
          </p:cNvPr>
          <p:cNvSpPr txBox="1"/>
          <p:nvPr/>
        </p:nvSpPr>
        <p:spPr>
          <a:xfrm>
            <a:off x="6254785" y="2798845"/>
            <a:ext cx="614751" cy="1692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sz="500"/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5CCC87A5-CC0F-411B-932D-6C0904204E87}"/>
              </a:ext>
            </a:extLst>
          </p:cNvPr>
          <p:cNvSpPr txBox="1"/>
          <p:nvPr/>
        </p:nvSpPr>
        <p:spPr>
          <a:xfrm>
            <a:off x="6250990" y="2954852"/>
            <a:ext cx="614751" cy="1692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sz="500"/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7FBCBB8F-3A07-4E5C-A3CC-AB295E1E0484}"/>
              </a:ext>
            </a:extLst>
          </p:cNvPr>
          <p:cNvSpPr txBox="1"/>
          <p:nvPr/>
        </p:nvSpPr>
        <p:spPr>
          <a:xfrm>
            <a:off x="5033176" y="1365135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000" b="1">
              <a:solidFill>
                <a:schemeClr val="bg1"/>
              </a:solidFill>
            </a:endParaRPr>
          </a:p>
        </p:txBody>
      </p:sp>
      <p:graphicFrame>
        <p:nvGraphicFramePr>
          <p:cNvPr id="103" name="Chart 102">
            <a:extLst>
              <a:ext uri="{FF2B5EF4-FFF2-40B4-BE49-F238E27FC236}">
                <a16:creationId xmlns:a16="http://schemas.microsoft.com/office/drawing/2014/main" id="{969C7596-2F27-49A6-A35E-6C01EA1AFED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69844926"/>
              </p:ext>
            </p:extLst>
          </p:nvPr>
        </p:nvGraphicFramePr>
        <p:xfrm>
          <a:off x="5522209" y="1080124"/>
          <a:ext cx="4752580" cy="26158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47" name="Picture 10">
            <a:extLst>
              <a:ext uri="{FF2B5EF4-FFF2-40B4-BE49-F238E27FC236}">
                <a16:creationId xmlns:a16="http://schemas.microsoft.com/office/drawing/2014/main" id="{E1BAD477-1EC9-4318-8D28-66B82013BFF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62"/>
          <a:stretch/>
        </p:blipFill>
        <p:spPr bwMode="auto">
          <a:xfrm>
            <a:off x="1574548" y="3239364"/>
            <a:ext cx="3385731" cy="1891172"/>
          </a:xfrm>
          <a:prstGeom prst="rect">
            <a:avLst/>
          </a:prstGeom>
          <a:ln w="63500">
            <a:solidFill>
              <a:schemeClr val="tx2">
                <a:lumMod val="90000"/>
                <a:lumOff val="10000"/>
              </a:schemeClr>
            </a:solidFill>
          </a:ln>
          <a:effectLst>
            <a:glow rad="127000">
              <a:schemeClr val="bg1"/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10">
            <a:extLst>
              <a:ext uri="{FF2B5EF4-FFF2-40B4-BE49-F238E27FC236}">
                <a16:creationId xmlns:a16="http://schemas.microsoft.com/office/drawing/2014/main" id="{7E377E88-0047-40BA-AC9F-DB28AF102C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119636" y="1524962"/>
            <a:ext cx="3385731" cy="1522093"/>
          </a:xfrm>
          <a:prstGeom prst="rect">
            <a:avLst/>
          </a:prstGeom>
          <a:ln w="63500">
            <a:solidFill>
              <a:schemeClr val="tx2">
                <a:lumMod val="90000"/>
                <a:lumOff val="10000"/>
              </a:schemeClr>
            </a:solidFill>
          </a:ln>
          <a:effectLst>
            <a:glow rad="127000">
              <a:schemeClr val="bg1"/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D83A6F11-55C2-42FE-AB94-22CE10222514}"/>
              </a:ext>
            </a:extLst>
          </p:cNvPr>
          <p:cNvSpPr/>
          <p:nvPr/>
        </p:nvSpPr>
        <p:spPr>
          <a:xfrm>
            <a:off x="6869536" y="3489296"/>
            <a:ext cx="4540155" cy="2164680"/>
          </a:xfrm>
          <a:prstGeom prst="roundRect">
            <a:avLst/>
          </a:prstGeom>
          <a:solidFill>
            <a:srgbClr val="002060">
              <a:alpha val="67000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Restaurant themed to celebrate the history of Fort Halifax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Using historical barn for restaurant construction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Free event space for the friends of fort Halifax and scout programs</a:t>
            </a:r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Manual Input 2">
            <a:extLst>
              <a:ext uri="{FF2B5EF4-FFF2-40B4-BE49-F238E27FC236}">
                <a16:creationId xmlns:a16="http://schemas.microsoft.com/office/drawing/2014/main" id="{70E374C9-7A88-4CAE-BD7E-A5B3495907B5}"/>
              </a:ext>
            </a:extLst>
          </p:cNvPr>
          <p:cNvSpPr/>
          <p:nvPr/>
        </p:nvSpPr>
        <p:spPr>
          <a:xfrm rot="16200000" flipV="1">
            <a:off x="8794300" y="1219219"/>
            <a:ext cx="430887" cy="4540154"/>
          </a:xfrm>
          <a:prstGeom prst="flowChartManualInput">
            <a:avLst/>
          </a:prstGeom>
          <a:solidFill>
            <a:srgbClr val="002060">
              <a:alpha val="90000"/>
            </a:srgbClr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08C70C1-32C0-4764-9BF6-84E9282CD836}"/>
              </a:ext>
            </a:extLst>
          </p:cNvPr>
          <p:cNvSpPr txBox="1"/>
          <p:nvPr/>
        </p:nvSpPr>
        <p:spPr>
          <a:xfrm>
            <a:off x="6860747" y="3228139"/>
            <a:ext cx="35691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Giving</a:t>
            </a:r>
            <a:r>
              <a:rPr lang="en-US" b="1"/>
              <a:t> </a:t>
            </a:r>
            <a:r>
              <a:rPr lang="en-US"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Back</a:t>
            </a:r>
            <a:r>
              <a:rPr lang="en-US" b="1"/>
              <a:t> </a:t>
            </a:r>
            <a:r>
              <a:rPr lang="en-US"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en-US" b="1"/>
              <a:t> </a:t>
            </a:r>
            <a:r>
              <a:rPr lang="en-US"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Halifax</a:t>
            </a:r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BD3DB52D-47D8-435F-B3E3-CFC7B85F3A4B}"/>
              </a:ext>
            </a:extLst>
          </p:cNvPr>
          <p:cNvSpPr/>
          <p:nvPr/>
        </p:nvSpPr>
        <p:spPr>
          <a:xfrm>
            <a:off x="1108102" y="1642773"/>
            <a:ext cx="4540155" cy="1326541"/>
          </a:xfrm>
          <a:prstGeom prst="roundRect">
            <a:avLst/>
          </a:prstGeom>
          <a:solidFill>
            <a:srgbClr val="002060">
              <a:alpha val="67000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Wingdings" panose="05000000000000000000" pitchFamily="2" charset="2"/>
              <a:buChar char="q"/>
            </a:pPr>
            <a:endParaRPr lang="en-US" sz="20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Built in 1756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Protected British settlers during French and Indian war</a:t>
            </a:r>
          </a:p>
        </p:txBody>
      </p:sp>
      <p:sp>
        <p:nvSpPr>
          <p:cNvPr id="54" name="Manual Input 2">
            <a:extLst>
              <a:ext uri="{FF2B5EF4-FFF2-40B4-BE49-F238E27FC236}">
                <a16:creationId xmlns:a16="http://schemas.microsoft.com/office/drawing/2014/main" id="{23FD2D7B-45FD-4038-A8AA-AF28838F9A54}"/>
              </a:ext>
            </a:extLst>
          </p:cNvPr>
          <p:cNvSpPr/>
          <p:nvPr/>
        </p:nvSpPr>
        <p:spPr>
          <a:xfrm rot="16200000" flipV="1">
            <a:off x="3008894" y="-585473"/>
            <a:ext cx="430887" cy="4540154"/>
          </a:xfrm>
          <a:prstGeom prst="flowChartManualInput">
            <a:avLst/>
          </a:prstGeom>
          <a:solidFill>
            <a:srgbClr val="002060">
              <a:alpha val="90000"/>
            </a:srgbClr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1D8F6A99-402F-483D-B81D-81545454C70B}"/>
              </a:ext>
            </a:extLst>
          </p:cNvPr>
          <p:cNvSpPr txBox="1"/>
          <p:nvPr/>
        </p:nvSpPr>
        <p:spPr>
          <a:xfrm>
            <a:off x="1043665" y="1427525"/>
            <a:ext cx="35691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History of Fort Halifax</a:t>
            </a:r>
          </a:p>
        </p:txBody>
      </p:sp>
      <p:sp>
        <p:nvSpPr>
          <p:cNvPr id="57" name="Arrow: Chevron 56">
            <a:extLst>
              <a:ext uri="{FF2B5EF4-FFF2-40B4-BE49-F238E27FC236}">
                <a16:creationId xmlns:a16="http://schemas.microsoft.com/office/drawing/2014/main" id="{D03D72A0-7598-45B1-AB37-4994EAC30FE8}"/>
              </a:ext>
            </a:extLst>
          </p:cNvPr>
          <p:cNvSpPr/>
          <p:nvPr/>
        </p:nvSpPr>
        <p:spPr>
          <a:xfrm>
            <a:off x="4809386" y="5955610"/>
            <a:ext cx="2916348" cy="922057"/>
          </a:xfrm>
          <a:prstGeom prst="chevron">
            <a:avLst/>
          </a:prstGeom>
          <a:solidFill>
            <a:srgbClr val="0070C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Financials</a:t>
            </a:r>
          </a:p>
        </p:txBody>
      </p:sp>
      <p:sp>
        <p:nvSpPr>
          <p:cNvPr id="58" name="Arrow: Chevron 57">
            <a:extLst>
              <a:ext uri="{FF2B5EF4-FFF2-40B4-BE49-F238E27FC236}">
                <a16:creationId xmlns:a16="http://schemas.microsoft.com/office/drawing/2014/main" id="{8A2A29A7-64DF-4E6C-9641-8CCD9F084E73}"/>
              </a:ext>
            </a:extLst>
          </p:cNvPr>
          <p:cNvSpPr/>
          <p:nvPr/>
        </p:nvSpPr>
        <p:spPr>
          <a:xfrm>
            <a:off x="7275658" y="5955610"/>
            <a:ext cx="2827866" cy="922057"/>
          </a:xfrm>
          <a:prstGeom prst="chevron">
            <a:avLst/>
          </a:prstGeom>
          <a:solidFill>
            <a:schemeClr val="tx2">
              <a:lumMod val="90000"/>
              <a:lumOff val="1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Risk Analysis</a:t>
            </a:r>
          </a:p>
        </p:txBody>
      </p:sp>
      <p:sp>
        <p:nvSpPr>
          <p:cNvPr id="59" name="Arrow: Chevron 58">
            <a:extLst>
              <a:ext uri="{FF2B5EF4-FFF2-40B4-BE49-F238E27FC236}">
                <a16:creationId xmlns:a16="http://schemas.microsoft.com/office/drawing/2014/main" id="{28145255-08EE-4FE4-9102-0F4649378C89}"/>
              </a:ext>
            </a:extLst>
          </p:cNvPr>
          <p:cNvSpPr/>
          <p:nvPr/>
        </p:nvSpPr>
        <p:spPr>
          <a:xfrm>
            <a:off x="9653449" y="5955610"/>
            <a:ext cx="3009255" cy="922057"/>
          </a:xfrm>
          <a:prstGeom prst="chevron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Final Recommendation</a:t>
            </a:r>
          </a:p>
        </p:txBody>
      </p:sp>
      <p:sp>
        <p:nvSpPr>
          <p:cNvPr id="60" name="Arrow: Pentagon 59">
            <a:extLst>
              <a:ext uri="{FF2B5EF4-FFF2-40B4-BE49-F238E27FC236}">
                <a16:creationId xmlns:a16="http://schemas.microsoft.com/office/drawing/2014/main" id="{E9849B25-A1ED-4999-832C-919428178436}"/>
              </a:ext>
            </a:extLst>
          </p:cNvPr>
          <p:cNvSpPr/>
          <p:nvPr/>
        </p:nvSpPr>
        <p:spPr>
          <a:xfrm>
            <a:off x="-451414" y="5955610"/>
            <a:ext cx="3102145" cy="922057"/>
          </a:xfrm>
          <a:prstGeom prst="homePlate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Market Overview</a:t>
            </a:r>
          </a:p>
        </p:txBody>
      </p:sp>
      <p:sp>
        <p:nvSpPr>
          <p:cNvPr id="61" name="Arrow: Chevron 60">
            <a:extLst>
              <a:ext uri="{FF2B5EF4-FFF2-40B4-BE49-F238E27FC236}">
                <a16:creationId xmlns:a16="http://schemas.microsoft.com/office/drawing/2014/main" id="{18743AE3-1A68-45E6-9E88-D8D2FA552FBF}"/>
              </a:ext>
            </a:extLst>
          </p:cNvPr>
          <p:cNvSpPr/>
          <p:nvPr/>
        </p:nvSpPr>
        <p:spPr>
          <a:xfrm>
            <a:off x="2200655" y="5955610"/>
            <a:ext cx="3058807" cy="922057"/>
          </a:xfrm>
          <a:prstGeom prst="chevron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  <a:effectLst>
            <a:glow rad="1905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Development Plan</a:t>
            </a:r>
          </a:p>
        </p:txBody>
      </p:sp>
    </p:spTree>
    <p:extLst>
      <p:ext uri="{BB962C8B-B14F-4D97-AF65-F5344CB8AC3E}">
        <p14:creationId xmlns:p14="http://schemas.microsoft.com/office/powerpoint/2010/main" val="22323055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now covered ground with a fence and a house&#10;&#10;Description automatically generated">
            <a:extLst>
              <a:ext uri="{FF2B5EF4-FFF2-40B4-BE49-F238E27FC236}">
                <a16:creationId xmlns:a16="http://schemas.microsoft.com/office/drawing/2014/main" id="{C0917D07-2D9B-E227-EA76-9E6D06A5FD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95827" y="-2695828"/>
            <a:ext cx="6858000" cy="12249655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C3A0894-4E51-4350-93AE-7138767AC668}"/>
              </a:ext>
            </a:extLst>
          </p:cNvPr>
          <p:cNvSpPr/>
          <p:nvPr/>
        </p:nvSpPr>
        <p:spPr>
          <a:xfrm rot="5400000">
            <a:off x="2731627" y="-2731625"/>
            <a:ext cx="6869575" cy="12332826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rgbClr val="002060">
                  <a:alpha val="95000"/>
                </a:srgbClr>
              </a:gs>
              <a:gs pos="53000">
                <a:srgbClr val="002060">
                  <a:alpha val="50000"/>
                </a:srgbClr>
              </a:gs>
              <a:gs pos="100000">
                <a:srgbClr val="002060">
                  <a:alpha val="50000"/>
                </a:srgbClr>
              </a:gs>
            </a:gsLst>
            <a:lin ang="108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ounded Rectangle 15">
            <a:extLst>
              <a:ext uri="{FF2B5EF4-FFF2-40B4-BE49-F238E27FC236}">
                <a16:creationId xmlns:a16="http://schemas.microsoft.com/office/drawing/2014/main" id="{6B9215E4-8307-42E6-90CC-2AAD1A94E5ED}"/>
              </a:ext>
            </a:extLst>
          </p:cNvPr>
          <p:cNvSpPr/>
          <p:nvPr/>
        </p:nvSpPr>
        <p:spPr>
          <a:xfrm>
            <a:off x="7024455" y="2387363"/>
            <a:ext cx="2628994" cy="3401840"/>
          </a:xfrm>
          <a:prstGeom prst="roundRect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9" name="Rounded Rectangle 15">
            <a:extLst>
              <a:ext uri="{FF2B5EF4-FFF2-40B4-BE49-F238E27FC236}">
                <a16:creationId xmlns:a16="http://schemas.microsoft.com/office/drawing/2014/main" id="{3E767D50-3689-4258-8459-6563DB7E42C2}"/>
              </a:ext>
            </a:extLst>
          </p:cNvPr>
          <p:cNvSpPr/>
          <p:nvPr/>
        </p:nvSpPr>
        <p:spPr>
          <a:xfrm>
            <a:off x="2659376" y="2440769"/>
            <a:ext cx="2628994" cy="3348434"/>
          </a:xfrm>
          <a:prstGeom prst="roundRect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6AACE4C-6A48-4A5F-B20C-60398F38D0D7}"/>
              </a:ext>
            </a:extLst>
          </p:cNvPr>
          <p:cNvSpPr/>
          <p:nvPr/>
        </p:nvSpPr>
        <p:spPr>
          <a:xfrm>
            <a:off x="0" y="20797"/>
            <a:ext cx="12192001" cy="115824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21176E2-EEDC-48D5-AD9B-048801C4EE54}"/>
              </a:ext>
            </a:extLst>
          </p:cNvPr>
          <p:cNvSpPr txBox="1"/>
          <p:nvPr/>
        </p:nvSpPr>
        <p:spPr>
          <a:xfrm>
            <a:off x="228873" y="137650"/>
            <a:ext cx="7361630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4800" i="1">
                <a:solidFill>
                  <a:schemeClr val="bg1"/>
                </a:solidFill>
                <a:latin typeface="Times New Roman"/>
                <a:cs typeface="Times New Roman"/>
              </a:rPr>
              <a:t>Grants and Tax Abatements  </a:t>
            </a:r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33848B52-731E-45CB-B192-25D375CD5AC1}"/>
              </a:ext>
            </a:extLst>
          </p:cNvPr>
          <p:cNvGrpSpPr/>
          <p:nvPr/>
        </p:nvGrpSpPr>
        <p:grpSpPr>
          <a:xfrm>
            <a:off x="2086315" y="1441746"/>
            <a:ext cx="3713862" cy="687539"/>
            <a:chOff x="6169644" y="1003609"/>
            <a:chExt cx="4811378" cy="933829"/>
          </a:xfrm>
          <a:effectLst>
            <a:glow rad="101600">
              <a:schemeClr val="bg1">
                <a:lumMod val="95000"/>
                <a:alpha val="60000"/>
              </a:schemeClr>
            </a:glow>
          </a:effectLst>
        </p:grpSpPr>
        <p:sp>
          <p:nvSpPr>
            <p:cNvPr id="11" name="Parallelogram 10">
              <a:extLst>
                <a:ext uri="{FF2B5EF4-FFF2-40B4-BE49-F238E27FC236}">
                  <a16:creationId xmlns:a16="http://schemas.microsoft.com/office/drawing/2014/main" id="{DC833907-2F35-4A57-BA5A-4EA64D4F3D2D}"/>
                </a:ext>
              </a:extLst>
            </p:cNvPr>
            <p:cNvSpPr/>
            <p:nvPr/>
          </p:nvSpPr>
          <p:spPr>
            <a:xfrm>
              <a:off x="6246976" y="1106959"/>
              <a:ext cx="4734046" cy="830479"/>
            </a:xfrm>
            <a:prstGeom prst="parallelogram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b="1">
                <a:gradFill>
                  <a:gsLst>
                    <a:gs pos="0">
                      <a:schemeClr val="accent2"/>
                    </a:gs>
                    <a:gs pos="100000">
                      <a:srgbClr val="002060">
                        <a:alpha val="95000"/>
                      </a:srgbClr>
                    </a:gs>
                    <a:gs pos="53000">
                      <a:srgbClr val="002060">
                        <a:alpha val="50000"/>
                      </a:srgbClr>
                    </a:gs>
                    <a:gs pos="100000">
                      <a:srgbClr val="002060">
                        <a:alpha val="50000"/>
                      </a:srgbClr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12" name="Parallelogram 11">
              <a:extLst>
                <a:ext uri="{FF2B5EF4-FFF2-40B4-BE49-F238E27FC236}">
                  <a16:creationId xmlns:a16="http://schemas.microsoft.com/office/drawing/2014/main" id="{57972089-5D8E-4F28-BE17-D215D8A6975E}"/>
                </a:ext>
              </a:extLst>
            </p:cNvPr>
            <p:cNvSpPr/>
            <p:nvPr/>
          </p:nvSpPr>
          <p:spPr>
            <a:xfrm>
              <a:off x="6169644" y="1003609"/>
              <a:ext cx="4734046" cy="830479"/>
            </a:xfrm>
            <a:prstGeom prst="parallelogram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200" b="1" i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Flood Mitigation Program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A0C1237-4677-4A37-9B18-4D416F984E26}"/>
              </a:ext>
            </a:extLst>
          </p:cNvPr>
          <p:cNvGrpSpPr/>
          <p:nvPr/>
        </p:nvGrpSpPr>
        <p:grpSpPr>
          <a:xfrm>
            <a:off x="6501865" y="1479217"/>
            <a:ext cx="3713861" cy="687539"/>
            <a:chOff x="6169645" y="1003609"/>
            <a:chExt cx="4811377" cy="933829"/>
          </a:xfrm>
          <a:effectLst>
            <a:glow rad="101600">
              <a:schemeClr val="bg1">
                <a:lumMod val="95000"/>
                <a:alpha val="60000"/>
              </a:schemeClr>
            </a:glow>
          </a:effectLst>
        </p:grpSpPr>
        <p:sp>
          <p:nvSpPr>
            <p:cNvPr id="14" name="Parallelogram 13">
              <a:extLst>
                <a:ext uri="{FF2B5EF4-FFF2-40B4-BE49-F238E27FC236}">
                  <a16:creationId xmlns:a16="http://schemas.microsoft.com/office/drawing/2014/main" id="{5CE6A546-412B-4BEC-A852-0C3BFE230000}"/>
                </a:ext>
              </a:extLst>
            </p:cNvPr>
            <p:cNvSpPr/>
            <p:nvPr/>
          </p:nvSpPr>
          <p:spPr>
            <a:xfrm>
              <a:off x="6246976" y="1106959"/>
              <a:ext cx="4734046" cy="830479"/>
            </a:xfrm>
            <a:prstGeom prst="parallelogram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b="1">
                <a:gradFill>
                  <a:gsLst>
                    <a:gs pos="0">
                      <a:schemeClr val="accent2"/>
                    </a:gs>
                    <a:gs pos="100000">
                      <a:srgbClr val="002060">
                        <a:alpha val="95000"/>
                      </a:srgbClr>
                    </a:gs>
                    <a:gs pos="53000">
                      <a:srgbClr val="002060">
                        <a:alpha val="50000"/>
                      </a:srgbClr>
                    </a:gs>
                    <a:gs pos="100000">
                      <a:srgbClr val="002060">
                        <a:alpha val="50000"/>
                      </a:srgbClr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CA8E0BCF-6554-44BF-A560-F2AA74D5DB21}"/>
                </a:ext>
              </a:extLst>
            </p:cNvPr>
            <p:cNvSpPr/>
            <p:nvPr/>
          </p:nvSpPr>
          <p:spPr>
            <a:xfrm>
              <a:off x="6169645" y="1003609"/>
              <a:ext cx="4734046" cy="830479"/>
            </a:xfrm>
            <a:prstGeom prst="parallelogram">
              <a:avLst/>
            </a:prstGeom>
            <a:solidFill>
              <a:srgbClr val="0070C0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200" b="1" i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Sewage Facilities Program</a:t>
              </a: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8031D0D4-7022-4953-BB75-F13C6A2B1603}"/>
              </a:ext>
            </a:extLst>
          </p:cNvPr>
          <p:cNvSpPr txBox="1"/>
          <p:nvPr/>
        </p:nvSpPr>
        <p:spPr>
          <a:xfrm>
            <a:off x="2630469" y="2546380"/>
            <a:ext cx="2628994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i="1" u="sng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Grant Overview:</a:t>
            </a:r>
          </a:p>
          <a:p>
            <a:pPr algn="ctr"/>
            <a:r>
              <a:rPr lang="en-US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Any construction for flood protection granted up to 5% of total construction costs ($57,758.25)</a:t>
            </a:r>
          </a:p>
          <a:p>
            <a:pPr algn="ctr"/>
            <a:endParaRPr lang="en-US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b="1" i="1" u="sng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Grant Use: </a:t>
            </a:r>
          </a:p>
          <a:p>
            <a:pPr algn="ctr"/>
            <a:r>
              <a:rPr lang="en-US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Money will be used to construct protective measures against flooding of the Susquehanna river </a:t>
            </a:r>
          </a:p>
          <a:p>
            <a:pPr algn="ctr"/>
            <a:r>
              <a:rPr lang="en-US" sz="2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A38713F-0711-4D6E-978F-41596FC87256}"/>
              </a:ext>
            </a:extLst>
          </p:cNvPr>
          <p:cNvSpPr txBox="1"/>
          <p:nvPr/>
        </p:nvSpPr>
        <p:spPr>
          <a:xfrm>
            <a:off x="7004465" y="2542590"/>
            <a:ext cx="2628995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i="1" u="sng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Grant Overview:</a:t>
            </a:r>
          </a:p>
          <a:p>
            <a:pPr algn="ctr"/>
            <a:r>
              <a:rPr lang="en-US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Any costs associated with planning work under the Pennsylvania Sewage Facilities Act ($37,500)</a:t>
            </a:r>
          </a:p>
          <a:p>
            <a:pPr algn="ctr"/>
            <a:endParaRPr lang="en-US" b="1" i="1" u="sng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b="1" i="1" u="sng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Grant Use: </a:t>
            </a:r>
          </a:p>
          <a:p>
            <a:pPr algn="ctr"/>
            <a:r>
              <a:rPr lang="en-US" sz="2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Pay for septic system and any other fees  </a:t>
            </a:r>
          </a:p>
          <a:p>
            <a:pPr algn="ctr"/>
            <a:r>
              <a:rPr lang="en-US" sz="2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3" name="Arrow: Chevron 22">
            <a:extLst>
              <a:ext uri="{FF2B5EF4-FFF2-40B4-BE49-F238E27FC236}">
                <a16:creationId xmlns:a16="http://schemas.microsoft.com/office/drawing/2014/main" id="{5E83A776-78D8-472C-A458-D294645FA653}"/>
              </a:ext>
            </a:extLst>
          </p:cNvPr>
          <p:cNvSpPr/>
          <p:nvPr/>
        </p:nvSpPr>
        <p:spPr>
          <a:xfrm>
            <a:off x="2200655" y="5960962"/>
            <a:ext cx="3058807" cy="922057"/>
          </a:xfrm>
          <a:prstGeom prst="chevron">
            <a:avLst/>
          </a:prstGeom>
          <a:solidFill>
            <a:schemeClr val="tx2">
              <a:lumMod val="90000"/>
              <a:lumOff val="1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Development Plan</a:t>
            </a:r>
          </a:p>
        </p:txBody>
      </p:sp>
      <p:sp>
        <p:nvSpPr>
          <p:cNvPr id="24" name="Arrow: Chevron 23">
            <a:extLst>
              <a:ext uri="{FF2B5EF4-FFF2-40B4-BE49-F238E27FC236}">
                <a16:creationId xmlns:a16="http://schemas.microsoft.com/office/drawing/2014/main" id="{ADE8F8DF-99E9-4E9B-BB5C-8BF31AE3A400}"/>
              </a:ext>
            </a:extLst>
          </p:cNvPr>
          <p:cNvSpPr/>
          <p:nvPr/>
        </p:nvSpPr>
        <p:spPr>
          <a:xfrm>
            <a:off x="4809386" y="5960962"/>
            <a:ext cx="2916348" cy="922057"/>
          </a:xfrm>
          <a:prstGeom prst="chevron">
            <a:avLst/>
          </a:prstGeom>
          <a:solidFill>
            <a:srgbClr val="0070C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Financials</a:t>
            </a:r>
          </a:p>
        </p:txBody>
      </p:sp>
      <p:sp>
        <p:nvSpPr>
          <p:cNvPr id="25" name="Arrow: Chevron 24">
            <a:extLst>
              <a:ext uri="{FF2B5EF4-FFF2-40B4-BE49-F238E27FC236}">
                <a16:creationId xmlns:a16="http://schemas.microsoft.com/office/drawing/2014/main" id="{464E1E6E-B054-4843-B184-B3D817AC049B}"/>
              </a:ext>
            </a:extLst>
          </p:cNvPr>
          <p:cNvSpPr/>
          <p:nvPr/>
        </p:nvSpPr>
        <p:spPr>
          <a:xfrm>
            <a:off x="7275658" y="5960962"/>
            <a:ext cx="2827866" cy="922057"/>
          </a:xfrm>
          <a:prstGeom prst="chevron">
            <a:avLst/>
          </a:prstGeom>
          <a:solidFill>
            <a:schemeClr val="tx2">
              <a:lumMod val="90000"/>
              <a:lumOff val="1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Risk Analysis</a:t>
            </a:r>
          </a:p>
        </p:txBody>
      </p:sp>
      <p:sp>
        <p:nvSpPr>
          <p:cNvPr id="26" name="Arrow: Chevron 25">
            <a:extLst>
              <a:ext uri="{FF2B5EF4-FFF2-40B4-BE49-F238E27FC236}">
                <a16:creationId xmlns:a16="http://schemas.microsoft.com/office/drawing/2014/main" id="{827A1FA7-73A1-463C-9EE0-DDE42025D615}"/>
              </a:ext>
            </a:extLst>
          </p:cNvPr>
          <p:cNvSpPr/>
          <p:nvPr/>
        </p:nvSpPr>
        <p:spPr>
          <a:xfrm>
            <a:off x="9653449" y="5960962"/>
            <a:ext cx="3009255" cy="922057"/>
          </a:xfrm>
          <a:prstGeom prst="chevron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Final Recommendation</a:t>
            </a:r>
          </a:p>
        </p:txBody>
      </p:sp>
      <p:sp>
        <p:nvSpPr>
          <p:cNvPr id="27" name="Arrow: Pentagon 26">
            <a:extLst>
              <a:ext uri="{FF2B5EF4-FFF2-40B4-BE49-F238E27FC236}">
                <a16:creationId xmlns:a16="http://schemas.microsoft.com/office/drawing/2014/main" id="{0329ADB4-B9F3-4A2E-BAE2-8FC797CCBA51}"/>
              </a:ext>
            </a:extLst>
          </p:cNvPr>
          <p:cNvSpPr/>
          <p:nvPr/>
        </p:nvSpPr>
        <p:spPr>
          <a:xfrm>
            <a:off x="-451414" y="5960962"/>
            <a:ext cx="3102145" cy="922057"/>
          </a:xfrm>
          <a:prstGeom prst="homePlate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  <a:effectLst>
            <a:glow rad="1905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Market Overview</a:t>
            </a:r>
          </a:p>
        </p:txBody>
      </p:sp>
      <p:sp>
        <p:nvSpPr>
          <p:cNvPr id="35" name="Arrow: Chevron 34">
            <a:extLst>
              <a:ext uri="{FF2B5EF4-FFF2-40B4-BE49-F238E27FC236}">
                <a16:creationId xmlns:a16="http://schemas.microsoft.com/office/drawing/2014/main" id="{4E09EACE-F953-4851-AAEF-13E016CAE5ED}"/>
              </a:ext>
            </a:extLst>
          </p:cNvPr>
          <p:cNvSpPr/>
          <p:nvPr/>
        </p:nvSpPr>
        <p:spPr>
          <a:xfrm>
            <a:off x="4809386" y="5947455"/>
            <a:ext cx="2916348" cy="922057"/>
          </a:xfrm>
          <a:prstGeom prst="chevron">
            <a:avLst/>
          </a:prstGeom>
          <a:solidFill>
            <a:srgbClr val="0070C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Financials</a:t>
            </a:r>
          </a:p>
        </p:txBody>
      </p:sp>
      <p:sp>
        <p:nvSpPr>
          <p:cNvPr id="36" name="Arrow: Chevron 35">
            <a:extLst>
              <a:ext uri="{FF2B5EF4-FFF2-40B4-BE49-F238E27FC236}">
                <a16:creationId xmlns:a16="http://schemas.microsoft.com/office/drawing/2014/main" id="{DE1BBFFC-69C3-4DD7-8415-7733071A07B1}"/>
              </a:ext>
            </a:extLst>
          </p:cNvPr>
          <p:cNvSpPr/>
          <p:nvPr/>
        </p:nvSpPr>
        <p:spPr>
          <a:xfrm>
            <a:off x="7275658" y="5947455"/>
            <a:ext cx="2827866" cy="922057"/>
          </a:xfrm>
          <a:prstGeom prst="chevron">
            <a:avLst/>
          </a:prstGeom>
          <a:solidFill>
            <a:schemeClr val="tx2">
              <a:lumMod val="90000"/>
              <a:lumOff val="1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Risk Analysis</a:t>
            </a:r>
          </a:p>
        </p:txBody>
      </p:sp>
      <p:sp>
        <p:nvSpPr>
          <p:cNvPr id="37" name="Arrow: Chevron 36">
            <a:extLst>
              <a:ext uri="{FF2B5EF4-FFF2-40B4-BE49-F238E27FC236}">
                <a16:creationId xmlns:a16="http://schemas.microsoft.com/office/drawing/2014/main" id="{9E33351D-0AF2-4BFE-A596-343D7EB2C29F}"/>
              </a:ext>
            </a:extLst>
          </p:cNvPr>
          <p:cNvSpPr/>
          <p:nvPr/>
        </p:nvSpPr>
        <p:spPr>
          <a:xfrm>
            <a:off x="9653449" y="5947455"/>
            <a:ext cx="3009255" cy="922057"/>
          </a:xfrm>
          <a:prstGeom prst="chevron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Final Recommendation</a:t>
            </a:r>
          </a:p>
        </p:txBody>
      </p:sp>
      <p:sp>
        <p:nvSpPr>
          <p:cNvPr id="38" name="Arrow: Pentagon 37">
            <a:extLst>
              <a:ext uri="{FF2B5EF4-FFF2-40B4-BE49-F238E27FC236}">
                <a16:creationId xmlns:a16="http://schemas.microsoft.com/office/drawing/2014/main" id="{E218513D-107D-4EA2-A193-61257245BEE3}"/>
              </a:ext>
            </a:extLst>
          </p:cNvPr>
          <p:cNvSpPr/>
          <p:nvPr/>
        </p:nvSpPr>
        <p:spPr>
          <a:xfrm>
            <a:off x="-451414" y="5947455"/>
            <a:ext cx="3102145" cy="922057"/>
          </a:xfrm>
          <a:prstGeom prst="homePlate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Market Overview</a:t>
            </a:r>
          </a:p>
        </p:txBody>
      </p:sp>
      <p:sp>
        <p:nvSpPr>
          <p:cNvPr id="39" name="Arrow: Chevron 38">
            <a:extLst>
              <a:ext uri="{FF2B5EF4-FFF2-40B4-BE49-F238E27FC236}">
                <a16:creationId xmlns:a16="http://schemas.microsoft.com/office/drawing/2014/main" id="{E3E86AA0-67FA-4D85-8A1F-B9CFDCA53CB9}"/>
              </a:ext>
            </a:extLst>
          </p:cNvPr>
          <p:cNvSpPr/>
          <p:nvPr/>
        </p:nvSpPr>
        <p:spPr>
          <a:xfrm>
            <a:off x="2200655" y="5947455"/>
            <a:ext cx="3058807" cy="922057"/>
          </a:xfrm>
          <a:prstGeom prst="chevron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  <a:effectLst>
            <a:glow rad="1905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Development Plan</a:t>
            </a:r>
          </a:p>
        </p:txBody>
      </p:sp>
    </p:spTree>
    <p:extLst>
      <p:ext uri="{BB962C8B-B14F-4D97-AF65-F5344CB8AC3E}">
        <p14:creationId xmlns:p14="http://schemas.microsoft.com/office/powerpoint/2010/main" val="1513468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29" grpId="0" animBg="1"/>
      <p:bldP spid="17" grpId="0"/>
      <p:bldP spid="2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ey wooden house with many windows&#10;&#10;Description automatically generated with medium confidence">
            <a:extLst>
              <a:ext uri="{FF2B5EF4-FFF2-40B4-BE49-F238E27FC236}">
                <a16:creationId xmlns:a16="http://schemas.microsoft.com/office/drawing/2014/main" id="{89B9E53A-8CBD-F99A-F86E-3C9F354482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84595E3-D747-B6DF-1B37-64464A698F2D}"/>
              </a:ext>
            </a:extLst>
          </p:cNvPr>
          <p:cNvSpPr/>
          <p:nvPr/>
        </p:nvSpPr>
        <p:spPr>
          <a:xfrm rot="5400000">
            <a:off x="2661213" y="-2672788"/>
            <a:ext cx="6869575" cy="12192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rgbClr val="002060">
                  <a:alpha val="95000"/>
                </a:srgbClr>
              </a:gs>
              <a:gs pos="53000">
                <a:srgbClr val="002060">
                  <a:alpha val="50000"/>
                </a:srgbClr>
              </a:gs>
              <a:gs pos="100000">
                <a:srgbClr val="002060">
                  <a:alpha val="50000"/>
                </a:srgbClr>
              </a:gs>
            </a:gsLst>
            <a:lin ang="108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2981312-1323-3FC2-67AD-49D6421C209D}"/>
              </a:ext>
            </a:extLst>
          </p:cNvPr>
          <p:cNvSpPr txBox="1">
            <a:spLocks/>
          </p:cNvSpPr>
          <p:nvPr/>
        </p:nvSpPr>
        <p:spPr>
          <a:xfrm>
            <a:off x="1213466" y="115342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72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Financials</a:t>
            </a:r>
            <a:endParaRPr lang="en-US" i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781404A-A1B7-59C3-1A9E-1212B16AD108}"/>
              </a:ext>
            </a:extLst>
          </p:cNvPr>
          <p:cNvCxnSpPr>
            <a:cxnSpLocks/>
          </p:cNvCxnSpPr>
          <p:nvPr/>
        </p:nvCxnSpPr>
        <p:spPr>
          <a:xfrm>
            <a:off x="1210978" y="2377275"/>
            <a:ext cx="4043928" cy="0"/>
          </a:xfrm>
          <a:prstGeom prst="line">
            <a:avLst/>
          </a:prstGeom>
          <a:ln w="508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16633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E98753-2B8C-4E94-B2BE-D22D41F457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D0B0B2AB-BF5F-A84F-997D-ECD5A6477A35}"/>
              </a:ext>
            </a:extLst>
          </p:cNvPr>
          <p:cNvSpPr/>
          <p:nvPr/>
        </p:nvSpPr>
        <p:spPr>
          <a:xfrm rot="5400000">
            <a:off x="2661214" y="-2661212"/>
            <a:ext cx="6869575" cy="12192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rgbClr val="002060">
                  <a:alpha val="95000"/>
                </a:srgbClr>
              </a:gs>
              <a:gs pos="53000">
                <a:srgbClr val="002060">
                  <a:alpha val="50000"/>
                </a:srgbClr>
              </a:gs>
              <a:gs pos="100000">
                <a:srgbClr val="002060">
                  <a:alpha val="50000"/>
                </a:srgbClr>
              </a:gs>
            </a:gsLst>
            <a:lin ang="108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B207AE9-7C98-D92B-0CE1-B39DEB455E6C}"/>
              </a:ext>
            </a:extLst>
          </p:cNvPr>
          <p:cNvSpPr/>
          <p:nvPr/>
        </p:nvSpPr>
        <p:spPr>
          <a:xfrm>
            <a:off x="-1" y="1"/>
            <a:ext cx="12192001" cy="115824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6652655-AE7C-B2A5-42E9-CCDCDA7302BD}"/>
              </a:ext>
            </a:extLst>
          </p:cNvPr>
          <p:cNvSpPr txBox="1"/>
          <p:nvPr/>
        </p:nvSpPr>
        <p:spPr>
          <a:xfrm>
            <a:off x="228873" y="137650"/>
            <a:ext cx="73616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Financial Summary</a:t>
            </a:r>
            <a:endParaRPr lang="en-US" sz="2400" i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181A5E0-B296-2D62-FC62-FF6FB9B925B5}"/>
              </a:ext>
            </a:extLst>
          </p:cNvPr>
          <p:cNvCxnSpPr>
            <a:cxnSpLocks/>
          </p:cNvCxnSpPr>
          <p:nvPr/>
        </p:nvCxnSpPr>
        <p:spPr>
          <a:xfrm>
            <a:off x="238704" y="994936"/>
            <a:ext cx="5857295" cy="0"/>
          </a:xfrm>
          <a:prstGeom prst="line">
            <a:avLst/>
          </a:prstGeom>
          <a:ln w="508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Arrow: Pentagon 18">
            <a:extLst>
              <a:ext uri="{FF2B5EF4-FFF2-40B4-BE49-F238E27FC236}">
                <a16:creationId xmlns:a16="http://schemas.microsoft.com/office/drawing/2014/main" id="{EB81A210-3192-5258-94C2-D00ED5465E2F}"/>
              </a:ext>
            </a:extLst>
          </p:cNvPr>
          <p:cNvSpPr/>
          <p:nvPr/>
        </p:nvSpPr>
        <p:spPr>
          <a:xfrm>
            <a:off x="-451414" y="5960962"/>
            <a:ext cx="3102145" cy="922057"/>
          </a:xfrm>
          <a:prstGeom prst="homePlate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Market Overview</a:t>
            </a:r>
          </a:p>
        </p:txBody>
      </p:sp>
      <p:sp>
        <p:nvSpPr>
          <p:cNvPr id="20" name="Arrow: Chevron 19">
            <a:extLst>
              <a:ext uri="{FF2B5EF4-FFF2-40B4-BE49-F238E27FC236}">
                <a16:creationId xmlns:a16="http://schemas.microsoft.com/office/drawing/2014/main" id="{564A5307-A4D4-8FA2-11E9-78A660E519E4}"/>
              </a:ext>
            </a:extLst>
          </p:cNvPr>
          <p:cNvSpPr/>
          <p:nvPr/>
        </p:nvSpPr>
        <p:spPr>
          <a:xfrm>
            <a:off x="2200655" y="5960962"/>
            <a:ext cx="3058807" cy="922057"/>
          </a:xfrm>
          <a:prstGeom prst="chevron">
            <a:avLst/>
          </a:prstGeom>
          <a:solidFill>
            <a:schemeClr val="tx2">
              <a:lumMod val="90000"/>
              <a:lumOff val="10000"/>
            </a:schemeClr>
          </a:solidFill>
          <a:ln w="38100"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Development Plan</a:t>
            </a:r>
          </a:p>
        </p:txBody>
      </p:sp>
      <p:sp>
        <p:nvSpPr>
          <p:cNvPr id="21" name="Arrow: Chevron 20">
            <a:extLst>
              <a:ext uri="{FF2B5EF4-FFF2-40B4-BE49-F238E27FC236}">
                <a16:creationId xmlns:a16="http://schemas.microsoft.com/office/drawing/2014/main" id="{6BCDE631-9EAB-6907-5EF9-4AA8FEBDBBB4}"/>
              </a:ext>
            </a:extLst>
          </p:cNvPr>
          <p:cNvSpPr/>
          <p:nvPr/>
        </p:nvSpPr>
        <p:spPr>
          <a:xfrm>
            <a:off x="4809386" y="5960962"/>
            <a:ext cx="2916348" cy="922057"/>
          </a:xfrm>
          <a:prstGeom prst="chevron">
            <a:avLst/>
          </a:prstGeom>
          <a:solidFill>
            <a:srgbClr val="0070C0"/>
          </a:solidFill>
          <a:ln w="38100"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Financials</a:t>
            </a:r>
          </a:p>
        </p:txBody>
      </p:sp>
      <p:sp>
        <p:nvSpPr>
          <p:cNvPr id="22" name="Arrow: Chevron 21">
            <a:extLst>
              <a:ext uri="{FF2B5EF4-FFF2-40B4-BE49-F238E27FC236}">
                <a16:creationId xmlns:a16="http://schemas.microsoft.com/office/drawing/2014/main" id="{24547F0F-90CC-1F4B-2FD9-D84E3752577E}"/>
              </a:ext>
            </a:extLst>
          </p:cNvPr>
          <p:cNvSpPr/>
          <p:nvPr/>
        </p:nvSpPr>
        <p:spPr>
          <a:xfrm>
            <a:off x="7275658" y="5960962"/>
            <a:ext cx="2827866" cy="922057"/>
          </a:xfrm>
          <a:prstGeom prst="chevron">
            <a:avLst/>
          </a:prstGeom>
          <a:solidFill>
            <a:schemeClr val="tx2">
              <a:lumMod val="90000"/>
              <a:lumOff val="10000"/>
            </a:schemeClr>
          </a:solidFill>
          <a:ln w="38100"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Risk Analysis</a:t>
            </a:r>
          </a:p>
        </p:txBody>
      </p:sp>
      <p:sp>
        <p:nvSpPr>
          <p:cNvPr id="23" name="Arrow: Chevron 22">
            <a:extLst>
              <a:ext uri="{FF2B5EF4-FFF2-40B4-BE49-F238E27FC236}">
                <a16:creationId xmlns:a16="http://schemas.microsoft.com/office/drawing/2014/main" id="{40C9290C-6734-28A8-1430-01BE3DD9CCAB}"/>
              </a:ext>
            </a:extLst>
          </p:cNvPr>
          <p:cNvSpPr/>
          <p:nvPr/>
        </p:nvSpPr>
        <p:spPr>
          <a:xfrm>
            <a:off x="9653449" y="5960962"/>
            <a:ext cx="3009255" cy="922057"/>
          </a:xfrm>
          <a:prstGeom prst="chevron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  <a:effectLst>
            <a:glow rad="1905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Final Recommendation</a:t>
            </a: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AE59BD8-0783-E934-B64A-490881D593C7}"/>
              </a:ext>
            </a:extLst>
          </p:cNvPr>
          <p:cNvGrpSpPr/>
          <p:nvPr/>
        </p:nvGrpSpPr>
        <p:grpSpPr>
          <a:xfrm>
            <a:off x="209209" y="1524720"/>
            <a:ext cx="3713862" cy="687539"/>
            <a:chOff x="6169644" y="1003609"/>
            <a:chExt cx="4811378" cy="933829"/>
          </a:xfrm>
          <a:effectLst>
            <a:glow rad="101600">
              <a:schemeClr val="bg1">
                <a:lumMod val="95000"/>
                <a:alpha val="60000"/>
              </a:schemeClr>
            </a:glow>
          </a:effectLst>
        </p:grpSpPr>
        <p:sp>
          <p:nvSpPr>
            <p:cNvPr id="45" name="Parallelogram 44">
              <a:extLst>
                <a:ext uri="{FF2B5EF4-FFF2-40B4-BE49-F238E27FC236}">
                  <a16:creationId xmlns:a16="http://schemas.microsoft.com/office/drawing/2014/main" id="{AC0C7EAE-400D-49D6-BE6A-E0EC166EA4B8}"/>
                </a:ext>
              </a:extLst>
            </p:cNvPr>
            <p:cNvSpPr/>
            <p:nvPr/>
          </p:nvSpPr>
          <p:spPr>
            <a:xfrm>
              <a:off x="6246976" y="1106959"/>
              <a:ext cx="4734046" cy="830479"/>
            </a:xfrm>
            <a:prstGeom prst="parallelogram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b="1">
                <a:gradFill>
                  <a:gsLst>
                    <a:gs pos="0">
                      <a:schemeClr val="accent2"/>
                    </a:gs>
                    <a:gs pos="100000">
                      <a:srgbClr val="002060">
                        <a:alpha val="95000"/>
                      </a:srgbClr>
                    </a:gs>
                    <a:gs pos="53000">
                      <a:srgbClr val="002060">
                        <a:alpha val="50000"/>
                      </a:srgbClr>
                    </a:gs>
                    <a:gs pos="100000">
                      <a:srgbClr val="002060">
                        <a:alpha val="50000"/>
                      </a:srgbClr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46" name="Parallelogram 45">
              <a:extLst>
                <a:ext uri="{FF2B5EF4-FFF2-40B4-BE49-F238E27FC236}">
                  <a16:creationId xmlns:a16="http://schemas.microsoft.com/office/drawing/2014/main" id="{08F59479-2BBC-CD85-6B5D-26BA90C85A26}"/>
                </a:ext>
              </a:extLst>
            </p:cNvPr>
            <p:cNvSpPr/>
            <p:nvPr/>
          </p:nvSpPr>
          <p:spPr>
            <a:xfrm>
              <a:off x="6169644" y="1003609"/>
              <a:ext cx="4734046" cy="830479"/>
            </a:xfrm>
            <a:prstGeom prst="parallelogram">
              <a:avLst/>
            </a:prstGeom>
            <a:solidFill>
              <a:srgbClr val="002060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i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Project Overview</a:t>
              </a:r>
              <a:endParaRPr lang="en-US" b="1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42AB973D-2945-0008-F943-82AC80929CA7}"/>
              </a:ext>
            </a:extLst>
          </p:cNvPr>
          <p:cNvGrpSpPr/>
          <p:nvPr/>
        </p:nvGrpSpPr>
        <p:grpSpPr>
          <a:xfrm>
            <a:off x="4211635" y="1524720"/>
            <a:ext cx="3713862" cy="687539"/>
            <a:chOff x="6169644" y="1003609"/>
            <a:chExt cx="4811378" cy="933829"/>
          </a:xfrm>
          <a:effectLst>
            <a:glow rad="101600">
              <a:schemeClr val="bg1">
                <a:lumMod val="95000"/>
                <a:alpha val="60000"/>
              </a:schemeClr>
            </a:glow>
          </a:effectLst>
        </p:grpSpPr>
        <p:sp>
          <p:nvSpPr>
            <p:cNvPr id="48" name="Parallelogram 47">
              <a:extLst>
                <a:ext uri="{FF2B5EF4-FFF2-40B4-BE49-F238E27FC236}">
                  <a16:creationId xmlns:a16="http://schemas.microsoft.com/office/drawing/2014/main" id="{55DFBBE4-3471-3532-9F61-9523FA92E2B9}"/>
                </a:ext>
              </a:extLst>
            </p:cNvPr>
            <p:cNvSpPr/>
            <p:nvPr/>
          </p:nvSpPr>
          <p:spPr>
            <a:xfrm>
              <a:off x="6246976" y="1106959"/>
              <a:ext cx="4734046" cy="830479"/>
            </a:xfrm>
            <a:prstGeom prst="parallelogram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b="1">
                <a:gradFill>
                  <a:gsLst>
                    <a:gs pos="0">
                      <a:schemeClr val="accent2"/>
                    </a:gs>
                    <a:gs pos="100000">
                      <a:srgbClr val="002060">
                        <a:alpha val="95000"/>
                      </a:srgbClr>
                    </a:gs>
                    <a:gs pos="53000">
                      <a:srgbClr val="002060">
                        <a:alpha val="50000"/>
                      </a:srgbClr>
                    </a:gs>
                    <a:gs pos="100000">
                      <a:srgbClr val="002060">
                        <a:alpha val="50000"/>
                      </a:srgbClr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49" name="Parallelogram 48">
              <a:extLst>
                <a:ext uri="{FF2B5EF4-FFF2-40B4-BE49-F238E27FC236}">
                  <a16:creationId xmlns:a16="http://schemas.microsoft.com/office/drawing/2014/main" id="{6B8DE641-4893-D1B3-A32F-B44F0369699A}"/>
                </a:ext>
              </a:extLst>
            </p:cNvPr>
            <p:cNvSpPr/>
            <p:nvPr/>
          </p:nvSpPr>
          <p:spPr>
            <a:xfrm>
              <a:off x="6169644" y="1003609"/>
              <a:ext cx="4734046" cy="830479"/>
            </a:xfrm>
            <a:prstGeom prst="parallelogram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i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Stabilized Data</a:t>
              </a:r>
              <a:endParaRPr lang="en-US" b="1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B19E2634-E596-67D3-3FDA-475025F23B6A}"/>
              </a:ext>
            </a:extLst>
          </p:cNvPr>
          <p:cNvGrpSpPr/>
          <p:nvPr/>
        </p:nvGrpSpPr>
        <p:grpSpPr>
          <a:xfrm>
            <a:off x="8246593" y="1480689"/>
            <a:ext cx="3713862" cy="687539"/>
            <a:chOff x="6169644" y="1003609"/>
            <a:chExt cx="4811378" cy="933829"/>
          </a:xfrm>
          <a:effectLst>
            <a:glow rad="101600">
              <a:schemeClr val="bg1">
                <a:lumMod val="95000"/>
                <a:alpha val="60000"/>
              </a:schemeClr>
            </a:glow>
          </a:effectLst>
        </p:grpSpPr>
        <p:sp>
          <p:nvSpPr>
            <p:cNvPr id="51" name="Parallelogram 50">
              <a:extLst>
                <a:ext uri="{FF2B5EF4-FFF2-40B4-BE49-F238E27FC236}">
                  <a16:creationId xmlns:a16="http://schemas.microsoft.com/office/drawing/2014/main" id="{B247C518-4E2A-6522-46BF-2394F433A9EE}"/>
                </a:ext>
              </a:extLst>
            </p:cNvPr>
            <p:cNvSpPr/>
            <p:nvPr/>
          </p:nvSpPr>
          <p:spPr>
            <a:xfrm>
              <a:off x="6246976" y="1106959"/>
              <a:ext cx="4734046" cy="830479"/>
            </a:xfrm>
            <a:prstGeom prst="parallelogram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b="1">
                <a:gradFill>
                  <a:gsLst>
                    <a:gs pos="0">
                      <a:schemeClr val="accent2"/>
                    </a:gs>
                    <a:gs pos="100000">
                      <a:srgbClr val="002060">
                        <a:alpha val="95000"/>
                      </a:srgbClr>
                    </a:gs>
                    <a:gs pos="53000">
                      <a:srgbClr val="002060">
                        <a:alpha val="50000"/>
                      </a:srgbClr>
                    </a:gs>
                    <a:gs pos="100000">
                      <a:srgbClr val="002060">
                        <a:alpha val="50000"/>
                      </a:srgbClr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52" name="Parallelogram 51">
              <a:extLst>
                <a:ext uri="{FF2B5EF4-FFF2-40B4-BE49-F238E27FC236}">
                  <a16:creationId xmlns:a16="http://schemas.microsoft.com/office/drawing/2014/main" id="{056A2393-3E62-4B76-7247-EA1DBA7F9488}"/>
                </a:ext>
              </a:extLst>
            </p:cNvPr>
            <p:cNvSpPr/>
            <p:nvPr/>
          </p:nvSpPr>
          <p:spPr>
            <a:xfrm>
              <a:off x="6169644" y="1003609"/>
              <a:ext cx="4734046" cy="830479"/>
            </a:xfrm>
            <a:prstGeom prst="parallelogram">
              <a:avLst/>
            </a:prstGeom>
            <a:solidFill>
              <a:srgbClr val="0070C0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i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Returns</a:t>
              </a:r>
              <a:endParaRPr lang="en-US" b="1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53" name="TextBox 52">
            <a:extLst>
              <a:ext uri="{FF2B5EF4-FFF2-40B4-BE49-F238E27FC236}">
                <a16:creationId xmlns:a16="http://schemas.microsoft.com/office/drawing/2014/main" id="{B39857C2-52B6-5944-EFE7-A81D11AEEFB2}"/>
              </a:ext>
            </a:extLst>
          </p:cNvPr>
          <p:cNvSpPr txBox="1"/>
          <p:nvPr/>
        </p:nvSpPr>
        <p:spPr>
          <a:xfrm>
            <a:off x="8737983" y="3908290"/>
            <a:ext cx="249916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 i="1" u="sng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Unlevered IRR:</a:t>
            </a:r>
          </a:p>
          <a:p>
            <a:pPr algn="ctr"/>
            <a:r>
              <a:rPr lang="en-US" sz="2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15.84%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E51D25A5-6773-8351-D200-91ACF7B6094A}"/>
              </a:ext>
            </a:extLst>
          </p:cNvPr>
          <p:cNvSpPr txBox="1"/>
          <p:nvPr/>
        </p:nvSpPr>
        <p:spPr>
          <a:xfrm>
            <a:off x="8906457" y="2805980"/>
            <a:ext cx="216221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 i="1" u="sng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Levered IRR:</a:t>
            </a:r>
          </a:p>
          <a:p>
            <a:pPr algn="ctr"/>
            <a:r>
              <a:rPr lang="en-US" sz="2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31.62%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8171599A-8AA1-2DD8-F9A0-6D8A5C2E0CD2}"/>
              </a:ext>
            </a:extLst>
          </p:cNvPr>
          <p:cNvSpPr txBox="1"/>
          <p:nvPr/>
        </p:nvSpPr>
        <p:spPr>
          <a:xfrm>
            <a:off x="4965730" y="3295760"/>
            <a:ext cx="216221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 i="1" u="sng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DSCR:</a:t>
            </a:r>
          </a:p>
          <a:p>
            <a:pPr algn="ctr"/>
            <a:r>
              <a:rPr lang="en-US" sz="2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1.51x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0FFD839E-9A04-3C29-4D7C-661B26534205}"/>
              </a:ext>
            </a:extLst>
          </p:cNvPr>
          <p:cNvSpPr txBox="1"/>
          <p:nvPr/>
        </p:nvSpPr>
        <p:spPr>
          <a:xfrm>
            <a:off x="4573269" y="4229925"/>
            <a:ext cx="3058807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 i="1" u="sng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Yield on Cost:</a:t>
            </a:r>
          </a:p>
          <a:p>
            <a:pPr algn="ctr"/>
            <a:r>
              <a:rPr lang="en-US" sz="2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10.80%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21CF2D78-A3DE-B697-50E6-B89C889BEB4B}"/>
              </a:ext>
            </a:extLst>
          </p:cNvPr>
          <p:cNvSpPr txBox="1"/>
          <p:nvPr/>
        </p:nvSpPr>
        <p:spPr>
          <a:xfrm>
            <a:off x="4677216" y="2403207"/>
            <a:ext cx="285091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 i="1" u="sng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Debt Yield:</a:t>
            </a:r>
          </a:p>
          <a:p>
            <a:pPr algn="ctr"/>
            <a:r>
              <a:rPr lang="en-US" sz="2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12.68%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6400EC5C-C374-2B1D-BB14-D1C5A129422F}"/>
              </a:ext>
            </a:extLst>
          </p:cNvPr>
          <p:cNvSpPr txBox="1"/>
          <p:nvPr/>
        </p:nvSpPr>
        <p:spPr>
          <a:xfrm>
            <a:off x="322504" y="3316566"/>
            <a:ext cx="3204222" cy="89255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600" b="1" i="1" u="sng">
                <a:solidFill>
                  <a:schemeClr val="bg1"/>
                </a:solidFill>
                <a:latin typeface="Times New Roman"/>
                <a:cs typeface="Times New Roman"/>
              </a:rPr>
              <a:t>Construction Period:</a:t>
            </a:r>
          </a:p>
          <a:p>
            <a:pPr algn="ctr"/>
            <a:r>
              <a:rPr lang="en-US" sz="2600">
                <a:solidFill>
                  <a:schemeClr val="bg1"/>
                </a:solidFill>
                <a:latin typeface="Times New Roman"/>
                <a:cs typeface="Times New Roman"/>
              </a:rPr>
              <a:t>7 Months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CADD3457-5A91-AE39-CC1D-4ABA4BF3841F}"/>
              </a:ext>
            </a:extLst>
          </p:cNvPr>
          <p:cNvSpPr txBox="1"/>
          <p:nvPr/>
        </p:nvSpPr>
        <p:spPr>
          <a:xfrm>
            <a:off x="395212" y="4229925"/>
            <a:ext cx="3058807" cy="89255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600" b="1" i="1" u="sng">
                <a:solidFill>
                  <a:schemeClr val="bg1"/>
                </a:solidFill>
                <a:latin typeface="Times New Roman"/>
                <a:cs typeface="Times New Roman"/>
              </a:rPr>
              <a:t>Exit Cap Rate</a:t>
            </a:r>
          </a:p>
          <a:p>
            <a:pPr algn="ctr"/>
            <a:r>
              <a:rPr lang="en-US" sz="2600">
                <a:solidFill>
                  <a:schemeClr val="bg1"/>
                </a:solidFill>
                <a:latin typeface="Times New Roman"/>
                <a:cs typeface="Times New Roman"/>
              </a:rPr>
              <a:t>8.30%</a:t>
            </a:r>
            <a:endParaRPr lang="en-US" sz="26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44A004-9394-D91B-F459-330ED9557CE6}"/>
              </a:ext>
            </a:extLst>
          </p:cNvPr>
          <p:cNvSpPr txBox="1"/>
          <p:nvPr/>
        </p:nvSpPr>
        <p:spPr>
          <a:xfrm>
            <a:off x="499159" y="2403207"/>
            <a:ext cx="285091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 i="1" u="sng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Project Cost:</a:t>
            </a:r>
          </a:p>
          <a:p>
            <a:pPr algn="ctr"/>
            <a:r>
              <a:rPr lang="en-US" sz="2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$1,106,785.88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77F8F6-8461-8A47-DA0E-B5597F5EC5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77522" y="-30625"/>
            <a:ext cx="1455303" cy="1158421"/>
          </a:xfrm>
          <a:prstGeom prst="rect">
            <a:avLst/>
          </a:prstGeom>
        </p:spPr>
      </p:pic>
      <p:sp>
        <p:nvSpPr>
          <p:cNvPr id="33" name="Arrow: Chevron 32">
            <a:extLst>
              <a:ext uri="{FF2B5EF4-FFF2-40B4-BE49-F238E27FC236}">
                <a16:creationId xmlns:a16="http://schemas.microsoft.com/office/drawing/2014/main" id="{1F19FA08-25F6-4A54-A70E-155F589F1E38}"/>
              </a:ext>
            </a:extLst>
          </p:cNvPr>
          <p:cNvSpPr/>
          <p:nvPr/>
        </p:nvSpPr>
        <p:spPr>
          <a:xfrm>
            <a:off x="7322112" y="5954240"/>
            <a:ext cx="2827866" cy="922057"/>
          </a:xfrm>
          <a:prstGeom prst="chevron">
            <a:avLst/>
          </a:prstGeom>
          <a:solidFill>
            <a:schemeClr val="tx2">
              <a:lumMod val="90000"/>
              <a:lumOff val="1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Risk Analysis</a:t>
            </a:r>
          </a:p>
        </p:txBody>
      </p:sp>
      <p:sp>
        <p:nvSpPr>
          <p:cNvPr id="31" name="Arrow: Chevron 30">
            <a:extLst>
              <a:ext uri="{FF2B5EF4-FFF2-40B4-BE49-F238E27FC236}">
                <a16:creationId xmlns:a16="http://schemas.microsoft.com/office/drawing/2014/main" id="{B54EC865-B34D-415E-B3D3-2CC5CE16D015}"/>
              </a:ext>
            </a:extLst>
          </p:cNvPr>
          <p:cNvSpPr/>
          <p:nvPr/>
        </p:nvSpPr>
        <p:spPr>
          <a:xfrm>
            <a:off x="4809386" y="5954240"/>
            <a:ext cx="3009255" cy="922057"/>
          </a:xfrm>
          <a:prstGeom prst="chevron">
            <a:avLst/>
          </a:prstGeom>
          <a:solidFill>
            <a:srgbClr val="0070C0"/>
          </a:solidFill>
          <a:ln w="38100">
            <a:solidFill>
              <a:schemeClr val="bg1"/>
            </a:solidFill>
          </a:ln>
          <a:effectLst>
            <a:glow rad="1905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Financials</a:t>
            </a:r>
          </a:p>
        </p:txBody>
      </p:sp>
      <p:sp>
        <p:nvSpPr>
          <p:cNvPr id="32" name="Arrow: Chevron 31">
            <a:extLst>
              <a:ext uri="{FF2B5EF4-FFF2-40B4-BE49-F238E27FC236}">
                <a16:creationId xmlns:a16="http://schemas.microsoft.com/office/drawing/2014/main" id="{3ABB5644-B87C-4E6C-A3FA-6984E1D51086}"/>
              </a:ext>
            </a:extLst>
          </p:cNvPr>
          <p:cNvSpPr/>
          <p:nvPr/>
        </p:nvSpPr>
        <p:spPr>
          <a:xfrm>
            <a:off x="9634162" y="5960961"/>
            <a:ext cx="3009255" cy="922057"/>
          </a:xfrm>
          <a:prstGeom prst="chevron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Final Recommendation</a:t>
            </a:r>
          </a:p>
        </p:txBody>
      </p:sp>
    </p:spTree>
    <p:extLst>
      <p:ext uri="{BB962C8B-B14F-4D97-AF65-F5344CB8AC3E}">
        <p14:creationId xmlns:p14="http://schemas.microsoft.com/office/powerpoint/2010/main" val="10329708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6B8F7D-8F9C-A322-08BE-A93B9E53AB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3712CE3A-99FC-24EA-50C9-2BD96525358A}"/>
              </a:ext>
            </a:extLst>
          </p:cNvPr>
          <p:cNvSpPr/>
          <p:nvPr/>
        </p:nvSpPr>
        <p:spPr>
          <a:xfrm rot="5400000">
            <a:off x="2661214" y="-2661212"/>
            <a:ext cx="6869575" cy="12192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rgbClr val="002060">
                  <a:alpha val="95000"/>
                </a:srgbClr>
              </a:gs>
              <a:gs pos="53000">
                <a:srgbClr val="002060">
                  <a:alpha val="50000"/>
                </a:srgbClr>
              </a:gs>
              <a:gs pos="100000">
                <a:srgbClr val="002060">
                  <a:alpha val="50000"/>
                </a:srgbClr>
              </a:gs>
            </a:gsLst>
            <a:lin ang="108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DA16F10-5714-E876-1850-B186E262D0A9}"/>
              </a:ext>
            </a:extLst>
          </p:cNvPr>
          <p:cNvSpPr/>
          <p:nvPr/>
        </p:nvSpPr>
        <p:spPr>
          <a:xfrm>
            <a:off x="-1" y="1"/>
            <a:ext cx="12192001" cy="115824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94CE006-2963-712D-0912-6B9A2D0DD3E0}"/>
              </a:ext>
            </a:extLst>
          </p:cNvPr>
          <p:cNvSpPr txBox="1"/>
          <p:nvPr/>
        </p:nvSpPr>
        <p:spPr>
          <a:xfrm>
            <a:off x="228873" y="137650"/>
            <a:ext cx="73616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Sources &amp; Uses</a:t>
            </a:r>
            <a:endParaRPr lang="en-US" sz="2400" i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3B906E4-EE20-F459-AB49-4AF5D1325CAA}"/>
              </a:ext>
            </a:extLst>
          </p:cNvPr>
          <p:cNvCxnSpPr>
            <a:cxnSpLocks/>
          </p:cNvCxnSpPr>
          <p:nvPr/>
        </p:nvCxnSpPr>
        <p:spPr>
          <a:xfrm>
            <a:off x="238704" y="994936"/>
            <a:ext cx="5857295" cy="0"/>
          </a:xfrm>
          <a:prstGeom prst="line">
            <a:avLst/>
          </a:prstGeom>
          <a:ln w="508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Arrow: Pentagon 18">
            <a:extLst>
              <a:ext uri="{FF2B5EF4-FFF2-40B4-BE49-F238E27FC236}">
                <a16:creationId xmlns:a16="http://schemas.microsoft.com/office/drawing/2014/main" id="{78CC2D0F-8B67-15C5-F07B-470F2BA91D4E}"/>
              </a:ext>
            </a:extLst>
          </p:cNvPr>
          <p:cNvSpPr/>
          <p:nvPr/>
        </p:nvSpPr>
        <p:spPr>
          <a:xfrm>
            <a:off x="-451414" y="5960962"/>
            <a:ext cx="3102145" cy="922057"/>
          </a:xfrm>
          <a:prstGeom prst="homePlate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Market Overview</a:t>
            </a:r>
          </a:p>
        </p:txBody>
      </p:sp>
      <p:sp>
        <p:nvSpPr>
          <p:cNvPr id="20" name="Arrow: Chevron 19">
            <a:extLst>
              <a:ext uri="{FF2B5EF4-FFF2-40B4-BE49-F238E27FC236}">
                <a16:creationId xmlns:a16="http://schemas.microsoft.com/office/drawing/2014/main" id="{0CE4B247-7D5F-BFEF-18D8-7947AC7C74BD}"/>
              </a:ext>
            </a:extLst>
          </p:cNvPr>
          <p:cNvSpPr/>
          <p:nvPr/>
        </p:nvSpPr>
        <p:spPr>
          <a:xfrm>
            <a:off x="2200655" y="5960962"/>
            <a:ext cx="3058807" cy="922057"/>
          </a:xfrm>
          <a:prstGeom prst="chevron">
            <a:avLst/>
          </a:prstGeom>
          <a:solidFill>
            <a:schemeClr val="tx2">
              <a:lumMod val="90000"/>
              <a:lumOff val="10000"/>
            </a:schemeClr>
          </a:solidFill>
          <a:ln w="38100"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Development Plan</a:t>
            </a:r>
          </a:p>
        </p:txBody>
      </p:sp>
      <p:sp>
        <p:nvSpPr>
          <p:cNvPr id="21" name="Arrow: Chevron 20">
            <a:extLst>
              <a:ext uri="{FF2B5EF4-FFF2-40B4-BE49-F238E27FC236}">
                <a16:creationId xmlns:a16="http://schemas.microsoft.com/office/drawing/2014/main" id="{E2E38A1A-0107-8A4E-AB69-56B3F7FE2210}"/>
              </a:ext>
            </a:extLst>
          </p:cNvPr>
          <p:cNvSpPr/>
          <p:nvPr/>
        </p:nvSpPr>
        <p:spPr>
          <a:xfrm>
            <a:off x="4809386" y="5960962"/>
            <a:ext cx="2916348" cy="922057"/>
          </a:xfrm>
          <a:prstGeom prst="chevron">
            <a:avLst/>
          </a:prstGeom>
          <a:solidFill>
            <a:srgbClr val="0070C0"/>
          </a:solidFill>
          <a:ln w="38100"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Financials</a:t>
            </a:r>
          </a:p>
        </p:txBody>
      </p:sp>
      <p:sp>
        <p:nvSpPr>
          <p:cNvPr id="22" name="Arrow: Chevron 21">
            <a:extLst>
              <a:ext uri="{FF2B5EF4-FFF2-40B4-BE49-F238E27FC236}">
                <a16:creationId xmlns:a16="http://schemas.microsoft.com/office/drawing/2014/main" id="{23BE6FC4-64EE-9DE8-7ED3-0D4062F53245}"/>
              </a:ext>
            </a:extLst>
          </p:cNvPr>
          <p:cNvSpPr/>
          <p:nvPr/>
        </p:nvSpPr>
        <p:spPr>
          <a:xfrm>
            <a:off x="7275658" y="5960962"/>
            <a:ext cx="2827866" cy="922057"/>
          </a:xfrm>
          <a:prstGeom prst="chevron">
            <a:avLst/>
          </a:prstGeom>
          <a:solidFill>
            <a:schemeClr val="tx2">
              <a:lumMod val="90000"/>
              <a:lumOff val="10000"/>
            </a:schemeClr>
          </a:solidFill>
          <a:ln w="38100"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Risk Analysis</a:t>
            </a:r>
          </a:p>
        </p:txBody>
      </p:sp>
      <p:sp>
        <p:nvSpPr>
          <p:cNvPr id="23" name="Arrow: Chevron 22">
            <a:extLst>
              <a:ext uri="{FF2B5EF4-FFF2-40B4-BE49-F238E27FC236}">
                <a16:creationId xmlns:a16="http://schemas.microsoft.com/office/drawing/2014/main" id="{2629D26F-1D64-F3DD-303B-CAA3007263A5}"/>
              </a:ext>
            </a:extLst>
          </p:cNvPr>
          <p:cNvSpPr/>
          <p:nvPr/>
        </p:nvSpPr>
        <p:spPr>
          <a:xfrm>
            <a:off x="9653449" y="5960962"/>
            <a:ext cx="3009255" cy="922057"/>
          </a:xfrm>
          <a:prstGeom prst="chevron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  <a:effectLst>
            <a:glow rad="1905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Final Recommendation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A340779-56BA-7AD6-3FB9-5AD3F1A8045C}"/>
              </a:ext>
            </a:extLst>
          </p:cNvPr>
          <p:cNvSpPr/>
          <p:nvPr/>
        </p:nvSpPr>
        <p:spPr>
          <a:xfrm>
            <a:off x="9191348" y="2100773"/>
            <a:ext cx="1249880" cy="171108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effectLst>
            <a:glow rad="101600">
              <a:schemeClr val="bg1">
                <a:lumMod val="95000"/>
                <a:alpha val="6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>
                <a:latin typeface="Times New Roman" panose="02020603050405020304" pitchFamily="18" charset="0"/>
                <a:cs typeface="Times New Roman" panose="02020603050405020304" pitchFamily="18" charset="0"/>
              </a:rPr>
              <a:t>Senior Debt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95BC6BA-5295-4A76-1F38-C97C8D1E38CE}"/>
              </a:ext>
            </a:extLst>
          </p:cNvPr>
          <p:cNvSpPr/>
          <p:nvPr/>
        </p:nvSpPr>
        <p:spPr>
          <a:xfrm>
            <a:off x="9191348" y="4032928"/>
            <a:ext cx="1249880" cy="1074020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effectLst>
            <a:glow rad="101600">
              <a:schemeClr val="bg1">
                <a:lumMod val="95000"/>
                <a:alpha val="6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>
                <a:latin typeface="Times New Roman" panose="02020603050405020304" pitchFamily="18" charset="0"/>
                <a:cs typeface="Times New Roman" panose="02020603050405020304" pitchFamily="18" charset="0"/>
              </a:rPr>
              <a:t> Equity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7FA7677-BE01-7FA7-52C9-9FAAD439CBE7}"/>
              </a:ext>
            </a:extLst>
          </p:cNvPr>
          <p:cNvSpPr txBox="1"/>
          <p:nvPr/>
        </p:nvSpPr>
        <p:spPr>
          <a:xfrm>
            <a:off x="8874363" y="1433591"/>
            <a:ext cx="18838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u="sng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Capital Stack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6744039-BAE3-FCF5-98BB-0DCDACB5F7D8}"/>
              </a:ext>
            </a:extLst>
          </p:cNvPr>
          <p:cNvSpPr txBox="1"/>
          <p:nvPr/>
        </p:nvSpPr>
        <p:spPr>
          <a:xfrm>
            <a:off x="7815956" y="2725480"/>
            <a:ext cx="11336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60.00%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A4B5EE0-CBD2-A941-10E0-FD5F4112614C}"/>
              </a:ext>
            </a:extLst>
          </p:cNvPr>
          <p:cNvSpPr txBox="1"/>
          <p:nvPr/>
        </p:nvSpPr>
        <p:spPr>
          <a:xfrm>
            <a:off x="7837044" y="4156167"/>
            <a:ext cx="11336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40.00%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3FE0306A-3596-FEB9-879E-F55F4A69FEA0}"/>
              </a:ext>
            </a:extLst>
          </p:cNvPr>
          <p:cNvCxnSpPr>
            <a:cxnSpLocks/>
            <a:stCxn id="13" idx="3"/>
            <a:endCxn id="9" idx="1"/>
          </p:cNvCxnSpPr>
          <p:nvPr/>
        </p:nvCxnSpPr>
        <p:spPr>
          <a:xfrm>
            <a:off x="8949600" y="2956313"/>
            <a:ext cx="241748" cy="1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5267C02B-568A-0812-80CC-B073BA84F4E2}"/>
              </a:ext>
            </a:extLst>
          </p:cNvPr>
          <p:cNvCxnSpPr>
            <a:cxnSpLocks/>
          </p:cNvCxnSpPr>
          <p:nvPr/>
        </p:nvCxnSpPr>
        <p:spPr>
          <a:xfrm>
            <a:off x="8934237" y="4398743"/>
            <a:ext cx="385809" cy="1"/>
          </a:xfrm>
          <a:prstGeom prst="line">
            <a:avLst/>
          </a:prstGeom>
          <a:ln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48FA6404-D29D-53C1-AB53-CC5AA4B79F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77522" y="-30625"/>
            <a:ext cx="1455303" cy="1158421"/>
          </a:xfrm>
          <a:prstGeom prst="rect">
            <a:avLst/>
          </a:prstGeom>
        </p:spPr>
      </p:pic>
      <p:pic>
        <p:nvPicPr>
          <p:cNvPr id="7" name="Picture 6" descr="A screenshot of a graph&#10;&#10;AI-generated content may be incorrect.">
            <a:extLst>
              <a:ext uri="{FF2B5EF4-FFF2-40B4-BE49-F238E27FC236}">
                <a16:creationId xmlns:a16="http://schemas.microsoft.com/office/drawing/2014/main" id="{6A031262-7B8B-AF74-DEAC-47C67338DF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498" y="1856302"/>
            <a:ext cx="7252731" cy="3304899"/>
          </a:xfrm>
          <a:prstGeom prst="rect">
            <a:avLst/>
          </a:prstGeom>
        </p:spPr>
      </p:pic>
      <p:sp>
        <p:nvSpPr>
          <p:cNvPr id="27" name="Arrow: Pentagon 26">
            <a:extLst>
              <a:ext uri="{FF2B5EF4-FFF2-40B4-BE49-F238E27FC236}">
                <a16:creationId xmlns:a16="http://schemas.microsoft.com/office/drawing/2014/main" id="{5EA5BA58-8AD3-48CD-ADE0-607242E99AE6}"/>
              </a:ext>
            </a:extLst>
          </p:cNvPr>
          <p:cNvSpPr/>
          <p:nvPr/>
        </p:nvSpPr>
        <p:spPr>
          <a:xfrm>
            <a:off x="-451414" y="5960962"/>
            <a:ext cx="3102145" cy="922057"/>
          </a:xfrm>
          <a:prstGeom prst="homePlate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Market Overview</a:t>
            </a:r>
          </a:p>
        </p:txBody>
      </p:sp>
      <p:sp>
        <p:nvSpPr>
          <p:cNvPr id="28" name="Arrow: Chevron 27">
            <a:extLst>
              <a:ext uri="{FF2B5EF4-FFF2-40B4-BE49-F238E27FC236}">
                <a16:creationId xmlns:a16="http://schemas.microsoft.com/office/drawing/2014/main" id="{20C04454-A541-42FD-B4D1-5DDD49BEEA54}"/>
              </a:ext>
            </a:extLst>
          </p:cNvPr>
          <p:cNvSpPr/>
          <p:nvPr/>
        </p:nvSpPr>
        <p:spPr>
          <a:xfrm>
            <a:off x="2200655" y="5960962"/>
            <a:ext cx="3058807" cy="922057"/>
          </a:xfrm>
          <a:prstGeom prst="chevron">
            <a:avLst/>
          </a:prstGeom>
          <a:solidFill>
            <a:schemeClr val="tx2">
              <a:lumMod val="90000"/>
              <a:lumOff val="10000"/>
            </a:schemeClr>
          </a:solidFill>
          <a:ln w="38100"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Development Plan</a:t>
            </a:r>
          </a:p>
        </p:txBody>
      </p:sp>
      <p:sp>
        <p:nvSpPr>
          <p:cNvPr id="29" name="Arrow: Chevron 28">
            <a:extLst>
              <a:ext uri="{FF2B5EF4-FFF2-40B4-BE49-F238E27FC236}">
                <a16:creationId xmlns:a16="http://schemas.microsoft.com/office/drawing/2014/main" id="{27FAE9FC-27AE-4952-8A28-462B5708E2B2}"/>
              </a:ext>
            </a:extLst>
          </p:cNvPr>
          <p:cNvSpPr/>
          <p:nvPr/>
        </p:nvSpPr>
        <p:spPr>
          <a:xfrm>
            <a:off x="7322112" y="5954240"/>
            <a:ext cx="2827866" cy="922057"/>
          </a:xfrm>
          <a:prstGeom prst="chevron">
            <a:avLst/>
          </a:prstGeom>
          <a:solidFill>
            <a:schemeClr val="tx2">
              <a:lumMod val="90000"/>
              <a:lumOff val="1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Risk Analysis</a:t>
            </a:r>
          </a:p>
        </p:txBody>
      </p:sp>
      <p:sp>
        <p:nvSpPr>
          <p:cNvPr id="30" name="Arrow: Chevron 29">
            <a:extLst>
              <a:ext uri="{FF2B5EF4-FFF2-40B4-BE49-F238E27FC236}">
                <a16:creationId xmlns:a16="http://schemas.microsoft.com/office/drawing/2014/main" id="{54663851-A242-4760-AEB9-E64BE56C644D}"/>
              </a:ext>
            </a:extLst>
          </p:cNvPr>
          <p:cNvSpPr/>
          <p:nvPr/>
        </p:nvSpPr>
        <p:spPr>
          <a:xfrm>
            <a:off x="4809386" y="5954240"/>
            <a:ext cx="3009255" cy="922057"/>
          </a:xfrm>
          <a:prstGeom prst="chevron">
            <a:avLst/>
          </a:prstGeom>
          <a:solidFill>
            <a:srgbClr val="0070C0"/>
          </a:solidFill>
          <a:ln w="38100">
            <a:solidFill>
              <a:schemeClr val="bg1"/>
            </a:solidFill>
          </a:ln>
          <a:effectLst>
            <a:glow rad="1905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Financials</a:t>
            </a:r>
          </a:p>
        </p:txBody>
      </p:sp>
      <p:sp>
        <p:nvSpPr>
          <p:cNvPr id="32" name="Arrow: Chevron 31">
            <a:extLst>
              <a:ext uri="{FF2B5EF4-FFF2-40B4-BE49-F238E27FC236}">
                <a16:creationId xmlns:a16="http://schemas.microsoft.com/office/drawing/2014/main" id="{B89D2425-3187-4D31-BFD3-2BDE6F9186B4}"/>
              </a:ext>
            </a:extLst>
          </p:cNvPr>
          <p:cNvSpPr/>
          <p:nvPr/>
        </p:nvSpPr>
        <p:spPr>
          <a:xfrm>
            <a:off x="9634162" y="5960961"/>
            <a:ext cx="3009255" cy="922057"/>
          </a:xfrm>
          <a:prstGeom prst="chevron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Final Recommendation</a:t>
            </a:r>
          </a:p>
        </p:txBody>
      </p:sp>
    </p:spTree>
    <p:extLst>
      <p:ext uri="{BB962C8B-B14F-4D97-AF65-F5344CB8AC3E}">
        <p14:creationId xmlns:p14="http://schemas.microsoft.com/office/powerpoint/2010/main" val="8718433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B13893-6445-0061-53B3-F1D2A875CC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8C88CC62-B8BB-4659-E65C-95B217D6D282}"/>
              </a:ext>
            </a:extLst>
          </p:cNvPr>
          <p:cNvSpPr/>
          <p:nvPr/>
        </p:nvSpPr>
        <p:spPr>
          <a:xfrm rot="5400000">
            <a:off x="2661214" y="-2661212"/>
            <a:ext cx="6869575" cy="12192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rgbClr val="002060">
                  <a:alpha val="95000"/>
                </a:srgbClr>
              </a:gs>
              <a:gs pos="53000">
                <a:srgbClr val="002060">
                  <a:alpha val="50000"/>
                </a:srgbClr>
              </a:gs>
              <a:gs pos="100000">
                <a:srgbClr val="002060">
                  <a:alpha val="50000"/>
                </a:srgbClr>
              </a:gs>
            </a:gsLst>
            <a:lin ang="108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DE4E154-3D4C-03F9-4D53-006DC1ABAD08}"/>
              </a:ext>
            </a:extLst>
          </p:cNvPr>
          <p:cNvSpPr/>
          <p:nvPr/>
        </p:nvSpPr>
        <p:spPr>
          <a:xfrm>
            <a:off x="-1" y="1"/>
            <a:ext cx="12192001" cy="115824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F6E95A3-929C-EA8B-43EF-CD4048437F82}"/>
              </a:ext>
            </a:extLst>
          </p:cNvPr>
          <p:cNvSpPr txBox="1"/>
          <p:nvPr/>
        </p:nvSpPr>
        <p:spPr>
          <a:xfrm>
            <a:off x="228873" y="137650"/>
            <a:ext cx="73616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Construction Financing</a:t>
            </a:r>
            <a:endParaRPr lang="en-US" sz="2400" i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AF19408-B175-826E-B933-8C75DFEAF464}"/>
              </a:ext>
            </a:extLst>
          </p:cNvPr>
          <p:cNvCxnSpPr>
            <a:cxnSpLocks/>
          </p:cNvCxnSpPr>
          <p:nvPr/>
        </p:nvCxnSpPr>
        <p:spPr>
          <a:xfrm>
            <a:off x="238704" y="994936"/>
            <a:ext cx="5857295" cy="0"/>
          </a:xfrm>
          <a:prstGeom prst="line">
            <a:avLst/>
          </a:prstGeom>
          <a:ln w="508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Arrow: Pentagon 18">
            <a:extLst>
              <a:ext uri="{FF2B5EF4-FFF2-40B4-BE49-F238E27FC236}">
                <a16:creationId xmlns:a16="http://schemas.microsoft.com/office/drawing/2014/main" id="{43DDD24D-BD81-650E-CE5A-DB3F96C4F047}"/>
              </a:ext>
            </a:extLst>
          </p:cNvPr>
          <p:cNvSpPr/>
          <p:nvPr/>
        </p:nvSpPr>
        <p:spPr>
          <a:xfrm>
            <a:off x="-451414" y="5960962"/>
            <a:ext cx="3102145" cy="922057"/>
          </a:xfrm>
          <a:prstGeom prst="homePlate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Market Overview</a:t>
            </a:r>
          </a:p>
        </p:txBody>
      </p:sp>
      <p:sp>
        <p:nvSpPr>
          <p:cNvPr id="20" name="Arrow: Chevron 19">
            <a:extLst>
              <a:ext uri="{FF2B5EF4-FFF2-40B4-BE49-F238E27FC236}">
                <a16:creationId xmlns:a16="http://schemas.microsoft.com/office/drawing/2014/main" id="{7EDF84AD-B88E-7E67-85AC-B324013CB50D}"/>
              </a:ext>
            </a:extLst>
          </p:cNvPr>
          <p:cNvSpPr/>
          <p:nvPr/>
        </p:nvSpPr>
        <p:spPr>
          <a:xfrm>
            <a:off x="2200655" y="5960962"/>
            <a:ext cx="3058807" cy="922057"/>
          </a:xfrm>
          <a:prstGeom prst="chevron">
            <a:avLst/>
          </a:prstGeom>
          <a:solidFill>
            <a:schemeClr val="tx2">
              <a:lumMod val="90000"/>
              <a:lumOff val="10000"/>
            </a:schemeClr>
          </a:solidFill>
          <a:ln w="38100"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Development Plan</a:t>
            </a:r>
          </a:p>
        </p:txBody>
      </p:sp>
      <p:sp>
        <p:nvSpPr>
          <p:cNvPr id="21" name="Arrow: Chevron 20">
            <a:extLst>
              <a:ext uri="{FF2B5EF4-FFF2-40B4-BE49-F238E27FC236}">
                <a16:creationId xmlns:a16="http://schemas.microsoft.com/office/drawing/2014/main" id="{CA6C1E60-9C15-3104-F957-2BD0C3DB6EE0}"/>
              </a:ext>
            </a:extLst>
          </p:cNvPr>
          <p:cNvSpPr/>
          <p:nvPr/>
        </p:nvSpPr>
        <p:spPr>
          <a:xfrm>
            <a:off x="4809386" y="5960962"/>
            <a:ext cx="2916348" cy="922057"/>
          </a:xfrm>
          <a:prstGeom prst="chevron">
            <a:avLst/>
          </a:prstGeom>
          <a:solidFill>
            <a:srgbClr val="0070C0"/>
          </a:solidFill>
          <a:ln w="38100"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Financials</a:t>
            </a:r>
          </a:p>
        </p:txBody>
      </p:sp>
      <p:sp>
        <p:nvSpPr>
          <p:cNvPr id="22" name="Arrow: Chevron 21">
            <a:extLst>
              <a:ext uri="{FF2B5EF4-FFF2-40B4-BE49-F238E27FC236}">
                <a16:creationId xmlns:a16="http://schemas.microsoft.com/office/drawing/2014/main" id="{7AFBCF70-B249-02C9-5531-CBC36BBD1067}"/>
              </a:ext>
            </a:extLst>
          </p:cNvPr>
          <p:cNvSpPr/>
          <p:nvPr/>
        </p:nvSpPr>
        <p:spPr>
          <a:xfrm>
            <a:off x="7275658" y="5960962"/>
            <a:ext cx="2827866" cy="922057"/>
          </a:xfrm>
          <a:prstGeom prst="chevron">
            <a:avLst/>
          </a:prstGeom>
          <a:solidFill>
            <a:schemeClr val="tx2">
              <a:lumMod val="90000"/>
              <a:lumOff val="10000"/>
            </a:schemeClr>
          </a:solidFill>
          <a:ln w="38100"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Risk Analysis</a:t>
            </a:r>
          </a:p>
        </p:txBody>
      </p:sp>
      <p:sp>
        <p:nvSpPr>
          <p:cNvPr id="23" name="Arrow: Chevron 22">
            <a:extLst>
              <a:ext uri="{FF2B5EF4-FFF2-40B4-BE49-F238E27FC236}">
                <a16:creationId xmlns:a16="http://schemas.microsoft.com/office/drawing/2014/main" id="{C0DC711B-97D1-6722-C88A-8E176D5339C2}"/>
              </a:ext>
            </a:extLst>
          </p:cNvPr>
          <p:cNvSpPr/>
          <p:nvPr/>
        </p:nvSpPr>
        <p:spPr>
          <a:xfrm>
            <a:off x="9653449" y="5960962"/>
            <a:ext cx="3009255" cy="922057"/>
          </a:xfrm>
          <a:prstGeom prst="chevron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  <a:effectLst>
            <a:glow rad="1905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Final Recommendation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DD4D2FCE-6914-432A-AEA2-6FD0D9D23EB2}"/>
              </a:ext>
            </a:extLst>
          </p:cNvPr>
          <p:cNvSpPr/>
          <p:nvPr/>
        </p:nvSpPr>
        <p:spPr>
          <a:xfrm>
            <a:off x="6713621" y="1427887"/>
            <a:ext cx="4540155" cy="4343481"/>
          </a:xfrm>
          <a:prstGeom prst="roundRect">
            <a:avLst/>
          </a:prstGeom>
          <a:solidFill>
            <a:srgbClr val="002060">
              <a:alpha val="67000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en-US" sz="2300" b="1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3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60.00% LTC</a:t>
            </a:r>
          </a:p>
          <a:p>
            <a:endParaRPr lang="en-US" sz="2300" b="1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3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Interest: S+450</a:t>
            </a:r>
          </a:p>
          <a:p>
            <a:endParaRPr lang="en-US" sz="2300" b="1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3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Loan Fees: 1.00%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300" b="1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3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7 Month Term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300" b="1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3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Refinance to Perm Financing after Construction </a:t>
            </a:r>
          </a:p>
        </p:txBody>
      </p:sp>
      <p:sp>
        <p:nvSpPr>
          <p:cNvPr id="17" name="Manual Input 2">
            <a:extLst>
              <a:ext uri="{FF2B5EF4-FFF2-40B4-BE49-F238E27FC236}">
                <a16:creationId xmlns:a16="http://schemas.microsoft.com/office/drawing/2014/main" id="{78A9CB90-F37B-4CC8-BA29-3883CF903147}"/>
              </a:ext>
            </a:extLst>
          </p:cNvPr>
          <p:cNvSpPr/>
          <p:nvPr/>
        </p:nvSpPr>
        <p:spPr>
          <a:xfrm rot="16200000" flipV="1">
            <a:off x="8627432" y="-713521"/>
            <a:ext cx="430887" cy="4540154"/>
          </a:xfrm>
          <a:prstGeom prst="flowChartManualInput">
            <a:avLst/>
          </a:prstGeom>
          <a:solidFill>
            <a:srgbClr val="002060">
              <a:alpha val="90000"/>
            </a:srgbClr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2CA00F1-1285-4A45-9906-D57BF7576524}"/>
              </a:ext>
            </a:extLst>
          </p:cNvPr>
          <p:cNvSpPr txBox="1"/>
          <p:nvPr/>
        </p:nvSpPr>
        <p:spPr>
          <a:xfrm>
            <a:off x="6609550" y="1346657"/>
            <a:ext cx="282066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b="1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Financing Details: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00C9D88-F8D1-AB68-6F6A-7FBEC60AC6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77522" y="-30625"/>
            <a:ext cx="1455303" cy="1158421"/>
          </a:xfrm>
          <a:prstGeom prst="rect">
            <a:avLst/>
          </a:prstGeom>
        </p:spPr>
      </p:pic>
      <p:pic>
        <p:nvPicPr>
          <p:cNvPr id="7" name="Picture 6" descr="A screenshot of a computer screen&#10;&#10;AI-generated content may be incorrect.">
            <a:extLst>
              <a:ext uri="{FF2B5EF4-FFF2-40B4-BE49-F238E27FC236}">
                <a16:creationId xmlns:a16="http://schemas.microsoft.com/office/drawing/2014/main" id="{622DB6E1-D4E7-E704-3D55-34AED6D395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245" y="1319766"/>
            <a:ext cx="4979368" cy="4451602"/>
          </a:xfrm>
          <a:prstGeom prst="rect">
            <a:avLst/>
          </a:prstGeom>
        </p:spPr>
      </p:pic>
      <p:sp>
        <p:nvSpPr>
          <p:cNvPr id="25" name="Arrow: Pentagon 24">
            <a:extLst>
              <a:ext uri="{FF2B5EF4-FFF2-40B4-BE49-F238E27FC236}">
                <a16:creationId xmlns:a16="http://schemas.microsoft.com/office/drawing/2014/main" id="{C7CB9B23-57A8-4FDA-A798-C9AE75336C21}"/>
              </a:ext>
            </a:extLst>
          </p:cNvPr>
          <p:cNvSpPr/>
          <p:nvPr/>
        </p:nvSpPr>
        <p:spPr>
          <a:xfrm>
            <a:off x="-451414" y="5960962"/>
            <a:ext cx="3102145" cy="922057"/>
          </a:xfrm>
          <a:prstGeom prst="homePlate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Market Overview</a:t>
            </a:r>
          </a:p>
        </p:txBody>
      </p:sp>
      <p:sp>
        <p:nvSpPr>
          <p:cNvPr id="26" name="Arrow: Chevron 25">
            <a:extLst>
              <a:ext uri="{FF2B5EF4-FFF2-40B4-BE49-F238E27FC236}">
                <a16:creationId xmlns:a16="http://schemas.microsoft.com/office/drawing/2014/main" id="{A017D513-8A0F-405A-A41F-C243E46ACC1E}"/>
              </a:ext>
            </a:extLst>
          </p:cNvPr>
          <p:cNvSpPr/>
          <p:nvPr/>
        </p:nvSpPr>
        <p:spPr>
          <a:xfrm>
            <a:off x="2200655" y="5960962"/>
            <a:ext cx="3058807" cy="922057"/>
          </a:xfrm>
          <a:prstGeom prst="chevron">
            <a:avLst/>
          </a:prstGeom>
          <a:solidFill>
            <a:schemeClr val="tx2">
              <a:lumMod val="90000"/>
              <a:lumOff val="10000"/>
            </a:schemeClr>
          </a:solidFill>
          <a:ln w="38100"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Development Plan</a:t>
            </a:r>
          </a:p>
        </p:txBody>
      </p:sp>
      <p:sp>
        <p:nvSpPr>
          <p:cNvPr id="27" name="Arrow: Chevron 26">
            <a:extLst>
              <a:ext uri="{FF2B5EF4-FFF2-40B4-BE49-F238E27FC236}">
                <a16:creationId xmlns:a16="http://schemas.microsoft.com/office/drawing/2014/main" id="{F825D2FE-F768-48C2-9B14-B773A1C94A00}"/>
              </a:ext>
            </a:extLst>
          </p:cNvPr>
          <p:cNvSpPr/>
          <p:nvPr/>
        </p:nvSpPr>
        <p:spPr>
          <a:xfrm>
            <a:off x="7322112" y="5954240"/>
            <a:ext cx="2827866" cy="922057"/>
          </a:xfrm>
          <a:prstGeom prst="chevron">
            <a:avLst/>
          </a:prstGeom>
          <a:solidFill>
            <a:schemeClr val="tx2">
              <a:lumMod val="90000"/>
              <a:lumOff val="1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Risk Analysis</a:t>
            </a:r>
          </a:p>
        </p:txBody>
      </p:sp>
      <p:sp>
        <p:nvSpPr>
          <p:cNvPr id="28" name="Arrow: Chevron 27">
            <a:extLst>
              <a:ext uri="{FF2B5EF4-FFF2-40B4-BE49-F238E27FC236}">
                <a16:creationId xmlns:a16="http://schemas.microsoft.com/office/drawing/2014/main" id="{0162F869-5180-462E-9149-928F9D59851D}"/>
              </a:ext>
            </a:extLst>
          </p:cNvPr>
          <p:cNvSpPr/>
          <p:nvPr/>
        </p:nvSpPr>
        <p:spPr>
          <a:xfrm>
            <a:off x="4809386" y="5954240"/>
            <a:ext cx="3009255" cy="922057"/>
          </a:xfrm>
          <a:prstGeom prst="chevron">
            <a:avLst/>
          </a:prstGeom>
          <a:solidFill>
            <a:srgbClr val="0070C0"/>
          </a:solidFill>
          <a:ln w="38100">
            <a:solidFill>
              <a:schemeClr val="bg1"/>
            </a:solidFill>
          </a:ln>
          <a:effectLst>
            <a:glow rad="1905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Financials</a:t>
            </a:r>
          </a:p>
        </p:txBody>
      </p:sp>
      <p:sp>
        <p:nvSpPr>
          <p:cNvPr id="29" name="Arrow: Chevron 28">
            <a:extLst>
              <a:ext uri="{FF2B5EF4-FFF2-40B4-BE49-F238E27FC236}">
                <a16:creationId xmlns:a16="http://schemas.microsoft.com/office/drawing/2014/main" id="{A374E216-38F3-434F-9BF6-A1122C87B3A9}"/>
              </a:ext>
            </a:extLst>
          </p:cNvPr>
          <p:cNvSpPr/>
          <p:nvPr/>
        </p:nvSpPr>
        <p:spPr>
          <a:xfrm>
            <a:off x="9634162" y="5960961"/>
            <a:ext cx="3009255" cy="922057"/>
          </a:xfrm>
          <a:prstGeom prst="chevron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Final Recommendation</a:t>
            </a:r>
          </a:p>
        </p:txBody>
      </p:sp>
    </p:spTree>
    <p:extLst>
      <p:ext uri="{BB962C8B-B14F-4D97-AF65-F5344CB8AC3E}">
        <p14:creationId xmlns:p14="http://schemas.microsoft.com/office/powerpoint/2010/main" val="4260070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B7BC113-3FFE-F002-A4CD-1AD1A5194848}"/>
              </a:ext>
            </a:extLst>
          </p:cNvPr>
          <p:cNvSpPr/>
          <p:nvPr/>
        </p:nvSpPr>
        <p:spPr>
          <a:xfrm rot="5400000">
            <a:off x="2661212" y="-2703611"/>
            <a:ext cx="6869575" cy="12192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rgbClr val="002060">
                  <a:alpha val="95000"/>
                </a:srgbClr>
              </a:gs>
              <a:gs pos="53000">
                <a:srgbClr val="002060">
                  <a:alpha val="50000"/>
                </a:srgbClr>
              </a:gs>
              <a:gs pos="100000">
                <a:srgbClr val="002060">
                  <a:alpha val="50000"/>
                </a:srgbClr>
              </a:gs>
            </a:gsLst>
            <a:lin ang="108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F2C2274-E0C7-37AD-49ED-BCA4A6A39F52}"/>
              </a:ext>
            </a:extLst>
          </p:cNvPr>
          <p:cNvSpPr/>
          <p:nvPr/>
        </p:nvSpPr>
        <p:spPr>
          <a:xfrm>
            <a:off x="-1" y="1"/>
            <a:ext cx="12192001" cy="115824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844EEC4-23DF-62CE-7E84-98839A0655AD}"/>
              </a:ext>
            </a:extLst>
          </p:cNvPr>
          <p:cNvSpPr txBox="1"/>
          <p:nvPr/>
        </p:nvSpPr>
        <p:spPr>
          <a:xfrm>
            <a:off x="225765" y="179407"/>
            <a:ext cx="8570998" cy="830997"/>
          </a:xfrm>
          <a:prstGeom prst="rect">
            <a:avLst/>
          </a:prstGeom>
          <a:noFill/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en-US" sz="4800" i="1">
                <a:solidFill>
                  <a:schemeClr val="bg1"/>
                </a:solidFill>
                <a:effectLst>
                  <a:glow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Executive Summary</a:t>
            </a:r>
            <a:endParaRPr lang="en-US" sz="2400" i="1">
              <a:solidFill>
                <a:schemeClr val="bg1"/>
              </a:solidFill>
              <a:effectLst>
                <a:glow>
                  <a:schemeClr val="accent2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8DB3EA5-A0AC-45E2-74DA-A921A1D57C33}"/>
              </a:ext>
            </a:extLst>
          </p:cNvPr>
          <p:cNvCxnSpPr>
            <a:cxnSpLocks/>
          </p:cNvCxnSpPr>
          <p:nvPr/>
        </p:nvCxnSpPr>
        <p:spPr>
          <a:xfrm>
            <a:off x="238705" y="988314"/>
            <a:ext cx="4981477" cy="0"/>
          </a:xfrm>
          <a:prstGeom prst="line">
            <a:avLst/>
          </a:prstGeom>
          <a:ln w="508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8F13122B-5BA9-BE1A-3BEB-29EFC29DEAA5}"/>
              </a:ext>
            </a:extLst>
          </p:cNvPr>
          <p:cNvSpPr/>
          <p:nvPr/>
        </p:nvSpPr>
        <p:spPr>
          <a:xfrm>
            <a:off x="8728747" y="5046562"/>
            <a:ext cx="3105141" cy="1632031"/>
          </a:xfrm>
          <a:prstGeom prst="roundRect">
            <a:avLst/>
          </a:prstGeom>
          <a:solidFill>
            <a:srgbClr val="0070C0">
              <a:alpha val="67000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Manual Input 2">
            <a:extLst>
              <a:ext uri="{FF2B5EF4-FFF2-40B4-BE49-F238E27FC236}">
                <a16:creationId xmlns:a16="http://schemas.microsoft.com/office/drawing/2014/main" id="{13181A8C-5962-1DC5-4E35-E71D5B032A89}"/>
              </a:ext>
            </a:extLst>
          </p:cNvPr>
          <p:cNvSpPr/>
          <p:nvPr/>
        </p:nvSpPr>
        <p:spPr>
          <a:xfrm rot="16200000" flipV="1">
            <a:off x="9929969" y="3800291"/>
            <a:ext cx="456233" cy="3105141"/>
          </a:xfrm>
          <a:prstGeom prst="flowChartManualInput">
            <a:avLst/>
          </a:prstGeom>
          <a:solidFill>
            <a:srgbClr val="0070C0">
              <a:alpha val="90000"/>
            </a:srgbClr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8" name="TextBox 19">
            <a:extLst>
              <a:ext uri="{FF2B5EF4-FFF2-40B4-BE49-F238E27FC236}">
                <a16:creationId xmlns:a16="http://schemas.microsoft.com/office/drawing/2014/main" id="{877AC3AB-56E6-1772-DAA3-95468BAB6DF9}"/>
              </a:ext>
            </a:extLst>
          </p:cNvPr>
          <p:cNvSpPr txBox="1"/>
          <p:nvPr/>
        </p:nvSpPr>
        <p:spPr>
          <a:xfrm>
            <a:off x="8478561" y="5122030"/>
            <a:ext cx="2934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Project Returns</a:t>
            </a:r>
            <a:endParaRPr lang="en-US" sz="24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EA234DED-3A42-1DD2-A185-727364A8D93A}"/>
              </a:ext>
            </a:extLst>
          </p:cNvPr>
          <p:cNvSpPr/>
          <p:nvPr/>
        </p:nvSpPr>
        <p:spPr>
          <a:xfrm>
            <a:off x="8728747" y="3184697"/>
            <a:ext cx="3105141" cy="1632031"/>
          </a:xfrm>
          <a:prstGeom prst="roundRect">
            <a:avLst/>
          </a:prstGeom>
          <a:solidFill>
            <a:schemeClr val="tx2">
              <a:lumMod val="90000"/>
              <a:lumOff val="10000"/>
              <a:alpha val="67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9D89D1E3-EA4D-3348-018B-3C160F4C6211}"/>
              </a:ext>
            </a:extLst>
          </p:cNvPr>
          <p:cNvSpPr/>
          <p:nvPr/>
        </p:nvSpPr>
        <p:spPr>
          <a:xfrm>
            <a:off x="8728747" y="1322832"/>
            <a:ext cx="3105141" cy="1632031"/>
          </a:xfrm>
          <a:prstGeom prst="roundRect">
            <a:avLst/>
          </a:prstGeom>
          <a:solidFill>
            <a:srgbClr val="002060">
              <a:alpha val="67000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Manual Input 2">
            <a:extLst>
              <a:ext uri="{FF2B5EF4-FFF2-40B4-BE49-F238E27FC236}">
                <a16:creationId xmlns:a16="http://schemas.microsoft.com/office/drawing/2014/main" id="{7E9D10DB-EA5E-4D55-4112-8F37920A94D7}"/>
              </a:ext>
            </a:extLst>
          </p:cNvPr>
          <p:cNvSpPr/>
          <p:nvPr/>
        </p:nvSpPr>
        <p:spPr>
          <a:xfrm rot="16200000" flipV="1">
            <a:off x="9890517" y="1938427"/>
            <a:ext cx="456233" cy="3105139"/>
          </a:xfrm>
          <a:prstGeom prst="flowChartManualInput">
            <a:avLst/>
          </a:prstGeom>
          <a:solidFill>
            <a:schemeClr val="tx2">
              <a:lumMod val="90000"/>
              <a:lumOff val="10000"/>
              <a:alpha val="90000"/>
            </a:schemeClr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2" name="TextBox 19">
            <a:extLst>
              <a:ext uri="{FF2B5EF4-FFF2-40B4-BE49-F238E27FC236}">
                <a16:creationId xmlns:a16="http://schemas.microsoft.com/office/drawing/2014/main" id="{6B6BF03C-607B-3883-6C32-AE9583A7643B}"/>
              </a:ext>
            </a:extLst>
          </p:cNvPr>
          <p:cNvSpPr txBox="1"/>
          <p:nvPr/>
        </p:nvSpPr>
        <p:spPr>
          <a:xfrm>
            <a:off x="8478561" y="3235096"/>
            <a:ext cx="2934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Investment Plan</a:t>
            </a:r>
            <a:endParaRPr lang="en-US" sz="24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Manual Input 2">
            <a:extLst>
              <a:ext uri="{FF2B5EF4-FFF2-40B4-BE49-F238E27FC236}">
                <a16:creationId xmlns:a16="http://schemas.microsoft.com/office/drawing/2014/main" id="{3FCD10A3-7970-6762-BBF1-1D3CCBE53929}"/>
              </a:ext>
            </a:extLst>
          </p:cNvPr>
          <p:cNvSpPr/>
          <p:nvPr/>
        </p:nvSpPr>
        <p:spPr>
          <a:xfrm rot="16200000" flipV="1">
            <a:off x="9929965" y="66962"/>
            <a:ext cx="456233" cy="3105140"/>
          </a:xfrm>
          <a:prstGeom prst="flowChartManualInput">
            <a:avLst/>
          </a:prstGeom>
          <a:solidFill>
            <a:srgbClr val="002060">
              <a:alpha val="90000"/>
            </a:srgbClr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4" name="TextBox 19">
            <a:extLst>
              <a:ext uri="{FF2B5EF4-FFF2-40B4-BE49-F238E27FC236}">
                <a16:creationId xmlns:a16="http://schemas.microsoft.com/office/drawing/2014/main" id="{A4D566CC-803F-B307-681E-C4EBDA33A0D0}"/>
              </a:ext>
            </a:extLst>
          </p:cNvPr>
          <p:cNvSpPr txBox="1"/>
          <p:nvPr/>
        </p:nvSpPr>
        <p:spPr>
          <a:xfrm>
            <a:off x="8478561" y="1377127"/>
            <a:ext cx="28067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Space Offering</a:t>
            </a:r>
            <a:endParaRPr lang="en-US" sz="24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7C68298-E937-C936-2B69-C59B78CC76CC}"/>
              </a:ext>
            </a:extLst>
          </p:cNvPr>
          <p:cNvSpPr txBox="1"/>
          <p:nvPr/>
        </p:nvSpPr>
        <p:spPr>
          <a:xfrm>
            <a:off x="8796763" y="1838792"/>
            <a:ext cx="3007246" cy="10772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600">
                <a:solidFill>
                  <a:schemeClr val="bg1"/>
                </a:solidFill>
                <a:latin typeface="Times New Roman"/>
                <a:cs typeface="Times New Roman"/>
              </a:rPr>
              <a:t>Site Size:                       1.99 Acres</a:t>
            </a:r>
            <a:endParaRPr lang="en-US" sz="16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600">
                <a:solidFill>
                  <a:schemeClr val="bg1"/>
                </a:solidFill>
                <a:latin typeface="Times New Roman"/>
                <a:cs typeface="Times New Roman"/>
              </a:rPr>
              <a:t>Retail:                            10,500 SF</a:t>
            </a:r>
            <a:endParaRPr lang="en-US" sz="16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600">
                <a:solidFill>
                  <a:schemeClr val="bg1"/>
                </a:solidFill>
                <a:latin typeface="Times New Roman"/>
                <a:cs typeface="Times New Roman"/>
              </a:rPr>
              <a:t>Tenants:                            1 Tenant</a:t>
            </a:r>
            <a:endParaRPr lang="en-US" sz="16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600">
                <a:solidFill>
                  <a:schemeClr val="bg1"/>
                </a:solidFill>
                <a:latin typeface="Times New Roman"/>
                <a:cs typeface="Times New Roman"/>
              </a:rPr>
              <a:t>Parking:                            40 Stalls</a:t>
            </a:r>
            <a:endParaRPr lang="en-US" sz="16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671C5DD-1676-60ED-B8C6-633BB136C07F}"/>
              </a:ext>
            </a:extLst>
          </p:cNvPr>
          <p:cNvSpPr txBox="1"/>
          <p:nvPr/>
        </p:nvSpPr>
        <p:spPr>
          <a:xfrm>
            <a:off x="8728747" y="3705601"/>
            <a:ext cx="3104572" cy="10772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600">
                <a:solidFill>
                  <a:schemeClr val="bg1"/>
                </a:solidFill>
                <a:latin typeface="Times New Roman"/>
                <a:cs typeface="Times New Roman"/>
              </a:rPr>
              <a:t>Redevelop the Fort Halifax parcel into a Fort Halifax themed restaurant with green space and a gift shop.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A441168-526C-4367-8155-643376B552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543" y="1606178"/>
            <a:ext cx="7562206" cy="4481565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8A66D25B-779D-7CD2-E47F-3D71B2D0C95B}"/>
              </a:ext>
            </a:extLst>
          </p:cNvPr>
          <p:cNvSpPr txBox="1"/>
          <p:nvPr/>
        </p:nvSpPr>
        <p:spPr>
          <a:xfrm>
            <a:off x="8764199" y="5580979"/>
            <a:ext cx="3016771" cy="10772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600">
                <a:solidFill>
                  <a:schemeClr val="bg1"/>
                </a:solidFill>
                <a:latin typeface="Times New Roman"/>
                <a:cs typeface="Times New Roman"/>
              </a:rPr>
              <a:t>IRR:                                   31.62%</a:t>
            </a:r>
            <a:endParaRPr lang="en-US" sz="16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600">
                <a:solidFill>
                  <a:schemeClr val="bg1"/>
                </a:solidFill>
                <a:latin typeface="Times New Roman"/>
                <a:cs typeface="Times New Roman"/>
              </a:rPr>
              <a:t>MOIC:                                  2.18x</a:t>
            </a:r>
            <a:br>
              <a:rPr lang="en-US" sz="1600">
                <a:latin typeface="Times New Roman"/>
                <a:cs typeface="Times New Roman"/>
              </a:rPr>
            </a:br>
            <a:r>
              <a:rPr lang="en-US" sz="1600">
                <a:solidFill>
                  <a:schemeClr val="bg1"/>
                </a:solidFill>
                <a:latin typeface="Times New Roman"/>
                <a:cs typeface="Times New Roman"/>
              </a:rPr>
              <a:t>Value at Disposition:    $1,543,920</a:t>
            </a:r>
          </a:p>
          <a:p>
            <a:r>
              <a:rPr lang="en-US" sz="1600">
                <a:solidFill>
                  <a:schemeClr val="bg1"/>
                </a:solidFill>
                <a:latin typeface="Times New Roman"/>
                <a:cs typeface="Times New Roman"/>
              </a:rPr>
              <a:t>Stabilized COC:                   7.76%</a:t>
            </a:r>
            <a:endParaRPr lang="en-US" sz="16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617D7C3-F3A2-4CAE-850F-6365C8CC3ADF}"/>
              </a:ext>
            </a:extLst>
          </p:cNvPr>
          <p:cNvGrpSpPr/>
          <p:nvPr/>
        </p:nvGrpSpPr>
        <p:grpSpPr>
          <a:xfrm>
            <a:off x="4031085" y="5762321"/>
            <a:ext cx="4447476" cy="744612"/>
            <a:chOff x="4051139" y="5283416"/>
            <a:chExt cx="4447476" cy="744612"/>
          </a:xfrm>
        </p:grpSpPr>
        <p:sp>
          <p:nvSpPr>
            <p:cNvPr id="12" name="Parallelogram 11">
              <a:extLst>
                <a:ext uri="{FF2B5EF4-FFF2-40B4-BE49-F238E27FC236}">
                  <a16:creationId xmlns:a16="http://schemas.microsoft.com/office/drawing/2014/main" id="{C32E3949-8F35-FF95-D8BB-22040BD7885B}"/>
                </a:ext>
              </a:extLst>
            </p:cNvPr>
            <p:cNvSpPr/>
            <p:nvPr/>
          </p:nvSpPr>
          <p:spPr>
            <a:xfrm flipH="1">
              <a:off x="4051139" y="5365825"/>
              <a:ext cx="4375993" cy="662203"/>
            </a:xfrm>
            <a:prstGeom prst="parallelogram">
              <a:avLst/>
            </a:prstGeom>
            <a:solidFill>
              <a:schemeClr val="bg1"/>
            </a:solidFill>
            <a:ln>
              <a:noFill/>
            </a:ln>
            <a:effectLst>
              <a:glow rad="635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gradFill>
                  <a:gsLst>
                    <a:gs pos="0">
                      <a:schemeClr val="accent2"/>
                    </a:gs>
                    <a:gs pos="100000">
                      <a:srgbClr val="002060">
                        <a:alpha val="95000"/>
                      </a:srgbClr>
                    </a:gs>
                    <a:gs pos="53000">
                      <a:srgbClr val="002060">
                        <a:alpha val="50000"/>
                      </a:srgbClr>
                    </a:gs>
                    <a:gs pos="100000">
                      <a:srgbClr val="002060">
                        <a:alpha val="50000"/>
                      </a:srgbClr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A754AAA1-7E93-E905-5521-0FB38B672954}"/>
                </a:ext>
              </a:extLst>
            </p:cNvPr>
            <p:cNvSpPr/>
            <p:nvPr/>
          </p:nvSpPr>
          <p:spPr>
            <a:xfrm flipH="1">
              <a:off x="4122622" y="5283416"/>
              <a:ext cx="4375993" cy="662203"/>
            </a:xfrm>
            <a:prstGeom prst="parallelogram">
              <a:avLst/>
            </a:prstGeom>
            <a:solidFill>
              <a:srgbClr val="002060"/>
            </a:solidFill>
            <a:ln>
              <a:noFill/>
            </a:ln>
            <a:effectLst>
              <a:glow rad="635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i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Fort Halifax Tavern</a:t>
              </a:r>
              <a:endParaRPr lang="en-US" sz="24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15619258-2BEA-8321-D54C-6BF16AEB89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77522" y="-30625"/>
            <a:ext cx="1455303" cy="1158421"/>
          </a:xfrm>
          <a:prstGeom prst="rect">
            <a:avLst/>
          </a:prstGeo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EB11BB64-A20F-48C3-BF30-651F6BD6EF6A}"/>
              </a:ext>
            </a:extLst>
          </p:cNvPr>
          <p:cNvSpPr/>
          <p:nvPr/>
        </p:nvSpPr>
        <p:spPr>
          <a:xfrm>
            <a:off x="3113654" y="1712408"/>
            <a:ext cx="1393678" cy="376777"/>
          </a:xfrm>
          <a:prstGeom prst="rect">
            <a:avLst/>
          </a:prstGeom>
          <a:solidFill>
            <a:srgbClr val="0070C0">
              <a:alpha val="25098"/>
            </a:srgb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5BDE74E-9481-25EE-A07F-56C8B7810EA3}"/>
              </a:ext>
            </a:extLst>
          </p:cNvPr>
          <p:cNvSpPr/>
          <p:nvPr/>
        </p:nvSpPr>
        <p:spPr>
          <a:xfrm>
            <a:off x="3634695" y="2229021"/>
            <a:ext cx="1138215" cy="1037192"/>
          </a:xfrm>
          <a:prstGeom prst="rect">
            <a:avLst/>
          </a:prstGeom>
          <a:solidFill>
            <a:srgbClr val="0070C0">
              <a:alpha val="25098"/>
            </a:srgb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lowchart: Alternate Process 28">
            <a:extLst>
              <a:ext uri="{FF2B5EF4-FFF2-40B4-BE49-F238E27FC236}">
                <a16:creationId xmlns:a16="http://schemas.microsoft.com/office/drawing/2014/main" id="{40D7B64A-0836-4C4F-A298-57800284A128}"/>
              </a:ext>
            </a:extLst>
          </p:cNvPr>
          <p:cNvSpPr/>
          <p:nvPr/>
        </p:nvSpPr>
        <p:spPr>
          <a:xfrm>
            <a:off x="3262907" y="4088935"/>
            <a:ext cx="734311" cy="404592"/>
          </a:xfrm>
          <a:prstGeom prst="flowChartAlternateProcess">
            <a:avLst/>
          </a:prstGeom>
          <a:solidFill>
            <a:srgbClr val="0070C0">
              <a:alpha val="25098"/>
            </a:srgb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lowchart: Alternate Process 31">
            <a:extLst>
              <a:ext uri="{FF2B5EF4-FFF2-40B4-BE49-F238E27FC236}">
                <a16:creationId xmlns:a16="http://schemas.microsoft.com/office/drawing/2014/main" id="{615B5F8F-5275-4FD3-AC56-AFEE9CF5F497}"/>
              </a:ext>
            </a:extLst>
          </p:cNvPr>
          <p:cNvSpPr/>
          <p:nvPr/>
        </p:nvSpPr>
        <p:spPr>
          <a:xfrm>
            <a:off x="3273867" y="4493526"/>
            <a:ext cx="443957" cy="553036"/>
          </a:xfrm>
          <a:prstGeom prst="flowChartAlternateProcess">
            <a:avLst/>
          </a:prstGeom>
          <a:solidFill>
            <a:srgbClr val="0070C0">
              <a:alpha val="25098"/>
            </a:srgb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2733BE94-B657-48D0-9128-98D75C9E479B}"/>
              </a:ext>
            </a:extLst>
          </p:cNvPr>
          <p:cNvSpPr txBox="1"/>
          <p:nvPr/>
        </p:nvSpPr>
        <p:spPr>
          <a:xfrm>
            <a:off x="2999034" y="4643871"/>
            <a:ext cx="99362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>
                <a:solidFill>
                  <a:schemeClr val="bg1"/>
                </a:solidFill>
                <a:latin typeface="Times New Roman"/>
                <a:cs typeface="Times New Roman"/>
              </a:rPr>
              <a:t>Turf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EF24716E-B347-4B32-99CE-1657AFC6DDC1}"/>
              </a:ext>
            </a:extLst>
          </p:cNvPr>
          <p:cNvSpPr txBox="1"/>
          <p:nvPr/>
        </p:nvSpPr>
        <p:spPr>
          <a:xfrm>
            <a:off x="3651151" y="2610397"/>
            <a:ext cx="10928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>
                <a:solidFill>
                  <a:schemeClr val="bg1"/>
                </a:solidFill>
                <a:latin typeface="Times New Roman"/>
                <a:cs typeface="Times New Roman"/>
              </a:rPr>
              <a:t>Parking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8A21D54A-25ED-4CE3-AB7F-249CEA89BF4F}"/>
              </a:ext>
            </a:extLst>
          </p:cNvPr>
          <p:cNvSpPr txBox="1"/>
          <p:nvPr/>
        </p:nvSpPr>
        <p:spPr>
          <a:xfrm>
            <a:off x="3036594" y="1781162"/>
            <a:ext cx="159991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>
                <a:solidFill>
                  <a:schemeClr val="bg1"/>
                </a:solidFill>
                <a:latin typeface="Times New Roman"/>
                <a:cs typeface="Times New Roman"/>
              </a:rPr>
              <a:t>Supplemental Parking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8D702B7D-6B9A-49AB-A76C-1884BB2C873F}"/>
              </a:ext>
            </a:extLst>
          </p:cNvPr>
          <p:cNvSpPr txBox="1"/>
          <p:nvPr/>
        </p:nvSpPr>
        <p:spPr>
          <a:xfrm>
            <a:off x="3070974" y="4158622"/>
            <a:ext cx="11603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>
                <a:solidFill>
                  <a:schemeClr val="bg1"/>
                </a:solidFill>
                <a:latin typeface="Times New Roman"/>
                <a:cs typeface="Times New Roman"/>
              </a:rPr>
              <a:t>Restaurant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02DD409-9F61-7CF3-7D98-FDF7380D5718}"/>
              </a:ext>
            </a:extLst>
          </p:cNvPr>
          <p:cNvSpPr txBox="1"/>
          <p:nvPr/>
        </p:nvSpPr>
        <p:spPr>
          <a:xfrm>
            <a:off x="5228402" y="2089966"/>
            <a:ext cx="181632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8ED95AC-E239-43B4-6BE7-18ED46A0C0CC}"/>
              </a:ext>
            </a:extLst>
          </p:cNvPr>
          <p:cNvSpPr/>
          <p:nvPr/>
        </p:nvSpPr>
        <p:spPr>
          <a:xfrm>
            <a:off x="2999034" y="2176671"/>
            <a:ext cx="2321111" cy="2989876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76200">
                <a:solidFill>
                  <a:schemeClr val="accent1"/>
                </a:solidFill>
              </a:ln>
            </a:endParaRPr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3DD77B6E-84FA-4F22-B4E4-1E5BD38909B0}"/>
              </a:ext>
            </a:extLst>
          </p:cNvPr>
          <p:cNvSpPr/>
          <p:nvPr/>
        </p:nvSpPr>
        <p:spPr>
          <a:xfrm>
            <a:off x="4763284" y="2171968"/>
            <a:ext cx="976045" cy="678095"/>
          </a:xfrm>
          <a:custGeom>
            <a:avLst/>
            <a:gdLst>
              <a:gd name="connsiteX0" fmla="*/ 955497 w 976045"/>
              <a:gd name="connsiteY0" fmla="*/ 534256 h 678095"/>
              <a:gd name="connsiteX1" fmla="*/ 780836 w 976045"/>
              <a:gd name="connsiteY1" fmla="*/ 513708 h 678095"/>
              <a:gd name="connsiteX2" fmla="*/ 750014 w 976045"/>
              <a:gd name="connsiteY2" fmla="*/ 503434 h 678095"/>
              <a:gd name="connsiteX3" fmla="*/ 739739 w 976045"/>
              <a:gd name="connsiteY3" fmla="*/ 472611 h 678095"/>
              <a:gd name="connsiteX4" fmla="*/ 729465 w 976045"/>
              <a:gd name="connsiteY4" fmla="*/ 431515 h 678095"/>
              <a:gd name="connsiteX5" fmla="*/ 708917 w 976045"/>
              <a:gd name="connsiteY5" fmla="*/ 400692 h 678095"/>
              <a:gd name="connsiteX6" fmla="*/ 678094 w 976045"/>
              <a:gd name="connsiteY6" fmla="*/ 318499 h 678095"/>
              <a:gd name="connsiteX7" fmla="*/ 657546 w 976045"/>
              <a:gd name="connsiteY7" fmla="*/ 246580 h 678095"/>
              <a:gd name="connsiteX8" fmla="*/ 616449 w 976045"/>
              <a:gd name="connsiteY8" fmla="*/ 174661 h 678095"/>
              <a:gd name="connsiteX9" fmla="*/ 606175 w 976045"/>
              <a:gd name="connsiteY9" fmla="*/ 143838 h 678095"/>
              <a:gd name="connsiteX10" fmla="*/ 575353 w 976045"/>
              <a:gd name="connsiteY10" fmla="*/ 113016 h 678095"/>
              <a:gd name="connsiteX11" fmla="*/ 544530 w 976045"/>
              <a:gd name="connsiteY11" fmla="*/ 71919 h 678095"/>
              <a:gd name="connsiteX12" fmla="*/ 503434 w 976045"/>
              <a:gd name="connsiteY12" fmla="*/ 51371 h 678095"/>
              <a:gd name="connsiteX13" fmla="*/ 431515 w 976045"/>
              <a:gd name="connsiteY13" fmla="*/ 10274 h 678095"/>
              <a:gd name="connsiteX14" fmla="*/ 390418 w 976045"/>
              <a:gd name="connsiteY14" fmla="*/ 0 h 678095"/>
              <a:gd name="connsiteX15" fmla="*/ 154112 w 976045"/>
              <a:gd name="connsiteY15" fmla="*/ 20549 h 678095"/>
              <a:gd name="connsiteX16" fmla="*/ 133564 w 976045"/>
              <a:gd name="connsiteY16" fmla="*/ 51371 h 678095"/>
              <a:gd name="connsiteX17" fmla="*/ 102742 w 976045"/>
              <a:gd name="connsiteY17" fmla="*/ 61645 h 678095"/>
              <a:gd name="connsiteX18" fmla="*/ 82193 w 976045"/>
              <a:gd name="connsiteY18" fmla="*/ 82194 h 678095"/>
              <a:gd name="connsiteX19" fmla="*/ 41097 w 976045"/>
              <a:gd name="connsiteY19" fmla="*/ 102742 h 678095"/>
              <a:gd name="connsiteX20" fmla="*/ 20548 w 976045"/>
              <a:gd name="connsiteY20" fmla="*/ 143838 h 678095"/>
              <a:gd name="connsiteX21" fmla="*/ 0 w 976045"/>
              <a:gd name="connsiteY21" fmla="*/ 205483 h 678095"/>
              <a:gd name="connsiteX22" fmla="*/ 10274 w 976045"/>
              <a:gd name="connsiteY22" fmla="*/ 482886 h 678095"/>
              <a:gd name="connsiteX23" fmla="*/ 20548 w 976045"/>
              <a:gd name="connsiteY23" fmla="*/ 523982 h 678095"/>
              <a:gd name="connsiteX24" fmla="*/ 71919 w 976045"/>
              <a:gd name="connsiteY24" fmla="*/ 575353 h 678095"/>
              <a:gd name="connsiteX25" fmla="*/ 133564 w 976045"/>
              <a:gd name="connsiteY25" fmla="*/ 616450 h 678095"/>
              <a:gd name="connsiteX26" fmla="*/ 226032 w 976045"/>
              <a:gd name="connsiteY26" fmla="*/ 667820 h 678095"/>
              <a:gd name="connsiteX27" fmla="*/ 267128 w 976045"/>
              <a:gd name="connsiteY27" fmla="*/ 678095 h 678095"/>
              <a:gd name="connsiteX28" fmla="*/ 636998 w 976045"/>
              <a:gd name="connsiteY28" fmla="*/ 667820 h 678095"/>
              <a:gd name="connsiteX29" fmla="*/ 708917 w 976045"/>
              <a:gd name="connsiteY29" fmla="*/ 657546 h 678095"/>
              <a:gd name="connsiteX30" fmla="*/ 976045 w 976045"/>
              <a:gd name="connsiteY30" fmla="*/ 657546 h 678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976045" h="678095">
                <a:moveTo>
                  <a:pt x="955497" y="534256"/>
                </a:moveTo>
                <a:cubicBezTo>
                  <a:pt x="879850" y="527952"/>
                  <a:pt x="845102" y="529774"/>
                  <a:pt x="780836" y="513708"/>
                </a:cubicBezTo>
                <a:cubicBezTo>
                  <a:pt x="770330" y="511081"/>
                  <a:pt x="760288" y="506859"/>
                  <a:pt x="750014" y="503434"/>
                </a:cubicBezTo>
                <a:cubicBezTo>
                  <a:pt x="746589" y="493160"/>
                  <a:pt x="742714" y="483024"/>
                  <a:pt x="739739" y="472611"/>
                </a:cubicBezTo>
                <a:cubicBezTo>
                  <a:pt x="735860" y="459034"/>
                  <a:pt x="735027" y="444494"/>
                  <a:pt x="729465" y="431515"/>
                </a:cubicBezTo>
                <a:cubicBezTo>
                  <a:pt x="724601" y="420165"/>
                  <a:pt x="715766" y="410966"/>
                  <a:pt x="708917" y="400692"/>
                </a:cubicBezTo>
                <a:cubicBezTo>
                  <a:pt x="682545" y="295203"/>
                  <a:pt x="718390" y="425955"/>
                  <a:pt x="678094" y="318499"/>
                </a:cubicBezTo>
                <a:cubicBezTo>
                  <a:pt x="668217" y="292162"/>
                  <a:pt x="669966" y="271420"/>
                  <a:pt x="657546" y="246580"/>
                </a:cubicBezTo>
                <a:cubicBezTo>
                  <a:pt x="605957" y="143402"/>
                  <a:pt x="670485" y="300745"/>
                  <a:pt x="616449" y="174661"/>
                </a:cubicBezTo>
                <a:cubicBezTo>
                  <a:pt x="612183" y="164707"/>
                  <a:pt x="612182" y="152849"/>
                  <a:pt x="606175" y="143838"/>
                </a:cubicBezTo>
                <a:cubicBezTo>
                  <a:pt x="598116" y="131749"/>
                  <a:pt x="584809" y="124048"/>
                  <a:pt x="575353" y="113016"/>
                </a:cubicBezTo>
                <a:cubicBezTo>
                  <a:pt x="564209" y="100015"/>
                  <a:pt x="557531" y="83063"/>
                  <a:pt x="544530" y="71919"/>
                </a:cubicBezTo>
                <a:cubicBezTo>
                  <a:pt x="532902" y="61952"/>
                  <a:pt x="516732" y="58970"/>
                  <a:pt x="503434" y="51371"/>
                </a:cubicBezTo>
                <a:cubicBezTo>
                  <a:pt x="465502" y="29696"/>
                  <a:pt x="476666" y="27206"/>
                  <a:pt x="431515" y="10274"/>
                </a:cubicBezTo>
                <a:cubicBezTo>
                  <a:pt x="418294" y="5316"/>
                  <a:pt x="404117" y="3425"/>
                  <a:pt x="390418" y="0"/>
                </a:cubicBezTo>
                <a:cubicBezTo>
                  <a:pt x="311649" y="6850"/>
                  <a:pt x="231643" y="5043"/>
                  <a:pt x="154112" y="20549"/>
                </a:cubicBezTo>
                <a:cubicBezTo>
                  <a:pt x="142004" y="22971"/>
                  <a:pt x="143206" y="43657"/>
                  <a:pt x="133564" y="51371"/>
                </a:cubicBezTo>
                <a:cubicBezTo>
                  <a:pt x="125107" y="58136"/>
                  <a:pt x="113016" y="58220"/>
                  <a:pt x="102742" y="61645"/>
                </a:cubicBezTo>
                <a:cubicBezTo>
                  <a:pt x="95892" y="68495"/>
                  <a:pt x="90253" y="76821"/>
                  <a:pt x="82193" y="82194"/>
                </a:cubicBezTo>
                <a:cubicBezTo>
                  <a:pt x="69450" y="90690"/>
                  <a:pt x="51927" y="91912"/>
                  <a:pt x="41097" y="102742"/>
                </a:cubicBezTo>
                <a:cubicBezTo>
                  <a:pt x="30267" y="113572"/>
                  <a:pt x="26236" y="129618"/>
                  <a:pt x="20548" y="143838"/>
                </a:cubicBezTo>
                <a:cubicBezTo>
                  <a:pt x="12504" y="163949"/>
                  <a:pt x="0" y="205483"/>
                  <a:pt x="0" y="205483"/>
                </a:cubicBezTo>
                <a:cubicBezTo>
                  <a:pt x="3425" y="297951"/>
                  <a:pt x="4317" y="390547"/>
                  <a:pt x="10274" y="482886"/>
                </a:cubicBezTo>
                <a:cubicBezTo>
                  <a:pt x="11183" y="496977"/>
                  <a:pt x="12715" y="512233"/>
                  <a:pt x="20548" y="523982"/>
                </a:cubicBezTo>
                <a:cubicBezTo>
                  <a:pt x="33981" y="544131"/>
                  <a:pt x="58486" y="555203"/>
                  <a:pt x="71919" y="575353"/>
                </a:cubicBezTo>
                <a:cubicBezTo>
                  <a:pt x="100300" y="617925"/>
                  <a:pt x="80488" y="603181"/>
                  <a:pt x="133564" y="616450"/>
                </a:cubicBezTo>
                <a:cubicBezTo>
                  <a:pt x="188762" y="653248"/>
                  <a:pt x="178559" y="654256"/>
                  <a:pt x="226032" y="667820"/>
                </a:cubicBezTo>
                <a:cubicBezTo>
                  <a:pt x="239609" y="671699"/>
                  <a:pt x="253429" y="674670"/>
                  <a:pt x="267128" y="678095"/>
                </a:cubicBezTo>
                <a:lnTo>
                  <a:pt x="636998" y="667820"/>
                </a:lnTo>
                <a:cubicBezTo>
                  <a:pt x="661188" y="666695"/>
                  <a:pt x="684712" y="658279"/>
                  <a:pt x="708917" y="657546"/>
                </a:cubicBezTo>
                <a:cubicBezTo>
                  <a:pt x="797919" y="654849"/>
                  <a:pt x="887002" y="657546"/>
                  <a:pt x="976045" y="657546"/>
                </a:cubicBezTo>
              </a:path>
            </a:pathLst>
          </a:custGeom>
          <a:solidFill>
            <a:srgbClr val="0070C0">
              <a:alpha val="32157"/>
            </a:srgbClr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32F49E2B-4378-4580-B055-1A5F9D4EA4C2}"/>
              </a:ext>
            </a:extLst>
          </p:cNvPr>
          <p:cNvSpPr txBox="1"/>
          <p:nvPr/>
        </p:nvSpPr>
        <p:spPr>
          <a:xfrm>
            <a:off x="4723452" y="2450927"/>
            <a:ext cx="95014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>
                <a:solidFill>
                  <a:schemeClr val="bg1"/>
                </a:solidFill>
                <a:latin typeface="Times New Roman"/>
                <a:cs typeface="Times New Roman"/>
              </a:rPr>
              <a:t>Cul-De-Sac</a:t>
            </a:r>
          </a:p>
        </p:txBody>
      </p:sp>
    </p:spTree>
    <p:extLst>
      <p:ext uri="{BB962C8B-B14F-4D97-AF65-F5344CB8AC3E}">
        <p14:creationId xmlns:p14="http://schemas.microsoft.com/office/powerpoint/2010/main" val="21106784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B093F4-A3D5-118E-C590-E63E338D8F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0AB60F41-595A-1EB2-AE2D-64D68AE81617}"/>
              </a:ext>
            </a:extLst>
          </p:cNvPr>
          <p:cNvSpPr/>
          <p:nvPr/>
        </p:nvSpPr>
        <p:spPr>
          <a:xfrm rot="5400000">
            <a:off x="2655148" y="-2647769"/>
            <a:ext cx="6869575" cy="12192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rgbClr val="002060">
                  <a:alpha val="95000"/>
                </a:srgbClr>
              </a:gs>
              <a:gs pos="53000">
                <a:srgbClr val="002060">
                  <a:alpha val="50000"/>
                </a:srgbClr>
              </a:gs>
              <a:gs pos="100000">
                <a:srgbClr val="002060">
                  <a:alpha val="50000"/>
                </a:srgbClr>
              </a:gs>
            </a:gsLst>
            <a:lin ang="108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D9FA0B7-2C9B-1EB1-4608-75EE716CA079}"/>
              </a:ext>
            </a:extLst>
          </p:cNvPr>
          <p:cNvSpPr/>
          <p:nvPr/>
        </p:nvSpPr>
        <p:spPr>
          <a:xfrm>
            <a:off x="-1" y="1"/>
            <a:ext cx="12192001" cy="115824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B2E56AB-3E23-E285-7305-7C1F2C1EC4F5}"/>
              </a:ext>
            </a:extLst>
          </p:cNvPr>
          <p:cNvSpPr txBox="1"/>
          <p:nvPr/>
        </p:nvSpPr>
        <p:spPr>
          <a:xfrm>
            <a:off x="228873" y="137650"/>
            <a:ext cx="73616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Stabilized Proforma</a:t>
            </a:r>
            <a:endParaRPr lang="en-US" sz="2400" i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E18F65F-46A8-4E0B-FA0F-38372D600010}"/>
              </a:ext>
            </a:extLst>
          </p:cNvPr>
          <p:cNvCxnSpPr>
            <a:cxnSpLocks/>
          </p:cNvCxnSpPr>
          <p:nvPr/>
        </p:nvCxnSpPr>
        <p:spPr>
          <a:xfrm>
            <a:off x="238704" y="994936"/>
            <a:ext cx="5857295" cy="0"/>
          </a:xfrm>
          <a:prstGeom prst="line">
            <a:avLst/>
          </a:prstGeom>
          <a:ln w="508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Arrow: Pentagon 18">
            <a:extLst>
              <a:ext uri="{FF2B5EF4-FFF2-40B4-BE49-F238E27FC236}">
                <a16:creationId xmlns:a16="http://schemas.microsoft.com/office/drawing/2014/main" id="{02B943D5-1E85-7F0A-BB98-5FD7050386E3}"/>
              </a:ext>
            </a:extLst>
          </p:cNvPr>
          <p:cNvSpPr/>
          <p:nvPr/>
        </p:nvSpPr>
        <p:spPr>
          <a:xfrm>
            <a:off x="-451414" y="5960962"/>
            <a:ext cx="3102145" cy="922057"/>
          </a:xfrm>
          <a:prstGeom prst="homePlate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Market Overview</a:t>
            </a:r>
          </a:p>
        </p:txBody>
      </p:sp>
      <p:sp>
        <p:nvSpPr>
          <p:cNvPr id="20" name="Arrow: Chevron 19">
            <a:extLst>
              <a:ext uri="{FF2B5EF4-FFF2-40B4-BE49-F238E27FC236}">
                <a16:creationId xmlns:a16="http://schemas.microsoft.com/office/drawing/2014/main" id="{6117BAF3-4EDE-4289-43A2-60A8230C8923}"/>
              </a:ext>
            </a:extLst>
          </p:cNvPr>
          <p:cNvSpPr/>
          <p:nvPr/>
        </p:nvSpPr>
        <p:spPr>
          <a:xfrm>
            <a:off x="2200655" y="5960962"/>
            <a:ext cx="3058807" cy="922057"/>
          </a:xfrm>
          <a:prstGeom prst="chevron">
            <a:avLst/>
          </a:prstGeom>
          <a:solidFill>
            <a:schemeClr val="tx2">
              <a:lumMod val="90000"/>
              <a:lumOff val="10000"/>
            </a:schemeClr>
          </a:solidFill>
          <a:ln w="38100"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Development Plan</a:t>
            </a:r>
          </a:p>
        </p:txBody>
      </p:sp>
      <p:sp>
        <p:nvSpPr>
          <p:cNvPr id="21" name="Arrow: Chevron 20">
            <a:extLst>
              <a:ext uri="{FF2B5EF4-FFF2-40B4-BE49-F238E27FC236}">
                <a16:creationId xmlns:a16="http://schemas.microsoft.com/office/drawing/2014/main" id="{D1F356B4-A06D-CDF0-9EBE-5D83813092B4}"/>
              </a:ext>
            </a:extLst>
          </p:cNvPr>
          <p:cNvSpPr/>
          <p:nvPr/>
        </p:nvSpPr>
        <p:spPr>
          <a:xfrm>
            <a:off x="4809386" y="5960962"/>
            <a:ext cx="2916348" cy="922057"/>
          </a:xfrm>
          <a:prstGeom prst="chevron">
            <a:avLst/>
          </a:prstGeom>
          <a:solidFill>
            <a:srgbClr val="0070C0"/>
          </a:solidFill>
          <a:ln w="38100"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Financials</a:t>
            </a:r>
          </a:p>
        </p:txBody>
      </p:sp>
      <p:sp>
        <p:nvSpPr>
          <p:cNvPr id="22" name="Arrow: Chevron 21">
            <a:extLst>
              <a:ext uri="{FF2B5EF4-FFF2-40B4-BE49-F238E27FC236}">
                <a16:creationId xmlns:a16="http://schemas.microsoft.com/office/drawing/2014/main" id="{98FD31D7-888F-0BDA-FC60-D74DEEDDB04A}"/>
              </a:ext>
            </a:extLst>
          </p:cNvPr>
          <p:cNvSpPr/>
          <p:nvPr/>
        </p:nvSpPr>
        <p:spPr>
          <a:xfrm>
            <a:off x="7275658" y="5960962"/>
            <a:ext cx="2827866" cy="922057"/>
          </a:xfrm>
          <a:prstGeom prst="chevron">
            <a:avLst/>
          </a:prstGeom>
          <a:solidFill>
            <a:schemeClr val="tx2">
              <a:lumMod val="90000"/>
              <a:lumOff val="10000"/>
            </a:schemeClr>
          </a:solidFill>
          <a:ln w="38100"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Risk Analysis</a:t>
            </a:r>
          </a:p>
        </p:txBody>
      </p:sp>
      <p:sp>
        <p:nvSpPr>
          <p:cNvPr id="23" name="Arrow: Chevron 22">
            <a:extLst>
              <a:ext uri="{FF2B5EF4-FFF2-40B4-BE49-F238E27FC236}">
                <a16:creationId xmlns:a16="http://schemas.microsoft.com/office/drawing/2014/main" id="{1E57DAF2-BB0A-1450-AC06-9D0A135E15D8}"/>
              </a:ext>
            </a:extLst>
          </p:cNvPr>
          <p:cNvSpPr/>
          <p:nvPr/>
        </p:nvSpPr>
        <p:spPr>
          <a:xfrm>
            <a:off x="9653449" y="5960962"/>
            <a:ext cx="3009255" cy="922057"/>
          </a:xfrm>
          <a:prstGeom prst="chevron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  <a:effectLst>
            <a:glow rad="1905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Final Recommendation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4AA421D-D130-4C5C-84B1-E4CF77FE59BB}"/>
              </a:ext>
            </a:extLst>
          </p:cNvPr>
          <p:cNvGrpSpPr/>
          <p:nvPr/>
        </p:nvGrpSpPr>
        <p:grpSpPr>
          <a:xfrm>
            <a:off x="7221871" y="1444344"/>
            <a:ext cx="4720341" cy="4343481"/>
            <a:chOff x="8568724" y="1322832"/>
            <a:chExt cx="3228375" cy="1574647"/>
          </a:xfrm>
          <a:effectLst>
            <a:glow rad="101600">
              <a:schemeClr val="bg1">
                <a:lumMod val="85000"/>
                <a:alpha val="60000"/>
              </a:schemeClr>
            </a:glow>
          </a:effectLst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9DAB8491-DB2C-4588-BD76-5B92C0594D9C}"/>
                </a:ext>
              </a:extLst>
            </p:cNvPr>
            <p:cNvSpPr/>
            <p:nvPr/>
          </p:nvSpPr>
          <p:spPr>
            <a:xfrm>
              <a:off x="8691958" y="1322832"/>
              <a:ext cx="3105141" cy="1574647"/>
            </a:xfrm>
            <a:prstGeom prst="roundRect">
              <a:avLst/>
            </a:prstGeom>
            <a:solidFill>
              <a:srgbClr val="002060">
                <a:alpha val="67000"/>
              </a:srgbClr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marL="342900" indent="-342900">
                <a:buFont typeface="Arial" panose="020B0604020202020204" pitchFamily="34" charset="0"/>
                <a:buChar char="•"/>
              </a:pPr>
              <a:endParaRPr lang="en-US" sz="2500" b="1" i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2500" b="1" i="1">
                  <a:latin typeface="Times New Roman"/>
                  <a:cs typeface="Times New Roman"/>
                </a:rPr>
                <a:t>5.00% Vacancy</a:t>
              </a:r>
            </a:p>
            <a:p>
              <a:endParaRPr lang="en-US" sz="2500" b="1" i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2500" b="1" i="1">
                  <a:latin typeface="Times New Roman"/>
                  <a:cs typeface="Times New Roman"/>
                </a:rPr>
                <a:t>TI: $25 PSF</a:t>
              </a:r>
            </a:p>
            <a:p>
              <a:endParaRPr lang="en-US" sz="2500" b="1" i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2500" b="1" i="1">
                  <a:latin typeface="Times New Roman"/>
                  <a:cs typeface="Times New Roman"/>
                </a:rPr>
                <a:t>2.00% Rental CAGR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endParaRPr lang="en-US" sz="2500" b="1" i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2500" b="1" i="1">
                  <a:latin typeface="Times New Roman"/>
                  <a:cs typeface="Times New Roman"/>
                </a:rPr>
                <a:t>10.00% Management Fee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endParaRPr lang="en-US" sz="2500" b="1" i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2500" b="1" i="1">
                  <a:latin typeface="Times New Roman"/>
                  <a:cs typeface="Times New Roman"/>
                </a:rPr>
                <a:t>$0.50 PSF </a:t>
              </a:r>
              <a:r>
                <a:rPr lang="en-US" sz="2500" b="1" i="1" err="1">
                  <a:latin typeface="Times New Roman"/>
                  <a:cs typeface="Times New Roman"/>
                </a:rPr>
                <a:t>CapEx</a:t>
              </a:r>
              <a:r>
                <a:rPr lang="en-US" sz="2500" b="1" i="1">
                  <a:latin typeface="Times New Roman"/>
                  <a:cs typeface="Times New Roman"/>
                </a:rPr>
                <a:t> Reserve</a:t>
              </a:r>
            </a:p>
          </p:txBody>
        </p:sp>
        <p:sp>
          <p:nvSpPr>
            <p:cNvPr id="18" name="Manual Input 2">
              <a:extLst>
                <a:ext uri="{FF2B5EF4-FFF2-40B4-BE49-F238E27FC236}">
                  <a16:creationId xmlns:a16="http://schemas.microsoft.com/office/drawing/2014/main" id="{6CF61098-D2C2-4D5E-816B-683A533337F4}"/>
                </a:ext>
              </a:extLst>
            </p:cNvPr>
            <p:cNvSpPr/>
            <p:nvPr/>
          </p:nvSpPr>
          <p:spPr>
            <a:xfrm rot="16200000" flipV="1">
              <a:off x="10043189" y="-136615"/>
              <a:ext cx="156210" cy="3105140"/>
            </a:xfrm>
            <a:prstGeom prst="flowChartManualInput">
              <a:avLst/>
            </a:prstGeom>
            <a:solidFill>
              <a:srgbClr val="002060">
                <a:alpha val="90000"/>
              </a:srgbClr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0B9195D2-17AE-45E2-893F-F5B72B96C3DC}"/>
              </a:ext>
            </a:extLst>
          </p:cNvPr>
          <p:cNvSpPr txBox="1"/>
          <p:nvPr/>
        </p:nvSpPr>
        <p:spPr>
          <a:xfrm>
            <a:off x="7394938" y="1492787"/>
            <a:ext cx="282066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b="1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Key Assumptions: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F4980BF-37C3-6A7C-B50A-BBAA94349E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77522" y="-30625"/>
            <a:ext cx="1455303" cy="1158421"/>
          </a:xfrm>
          <a:prstGeom prst="rect">
            <a:avLst/>
          </a:prstGeom>
        </p:spPr>
      </p:pic>
      <p:pic>
        <p:nvPicPr>
          <p:cNvPr id="9" name="Picture 8" descr="A screenshot of a computer&#10;&#10;AI-generated content may be incorrect.">
            <a:extLst>
              <a:ext uri="{FF2B5EF4-FFF2-40B4-BE49-F238E27FC236}">
                <a16:creationId xmlns:a16="http://schemas.microsoft.com/office/drawing/2014/main" id="{0314EE9D-1E97-812B-01E3-9480722161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23" y="1651182"/>
            <a:ext cx="7059654" cy="3929804"/>
          </a:xfrm>
          <a:prstGeom prst="rect">
            <a:avLst/>
          </a:prstGeom>
        </p:spPr>
      </p:pic>
      <p:sp>
        <p:nvSpPr>
          <p:cNvPr id="26" name="Arrow: Pentagon 25">
            <a:extLst>
              <a:ext uri="{FF2B5EF4-FFF2-40B4-BE49-F238E27FC236}">
                <a16:creationId xmlns:a16="http://schemas.microsoft.com/office/drawing/2014/main" id="{399BAC3A-FF16-476E-AA18-CB8C8B9B34D1}"/>
              </a:ext>
            </a:extLst>
          </p:cNvPr>
          <p:cNvSpPr/>
          <p:nvPr/>
        </p:nvSpPr>
        <p:spPr>
          <a:xfrm>
            <a:off x="-451414" y="5960962"/>
            <a:ext cx="3102145" cy="922057"/>
          </a:xfrm>
          <a:prstGeom prst="homePlate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Market Overview</a:t>
            </a:r>
          </a:p>
        </p:txBody>
      </p:sp>
      <p:sp>
        <p:nvSpPr>
          <p:cNvPr id="27" name="Arrow: Chevron 26">
            <a:extLst>
              <a:ext uri="{FF2B5EF4-FFF2-40B4-BE49-F238E27FC236}">
                <a16:creationId xmlns:a16="http://schemas.microsoft.com/office/drawing/2014/main" id="{DB884C3F-56E2-4A9E-A01F-F60AC7526E84}"/>
              </a:ext>
            </a:extLst>
          </p:cNvPr>
          <p:cNvSpPr/>
          <p:nvPr/>
        </p:nvSpPr>
        <p:spPr>
          <a:xfrm>
            <a:off x="2200655" y="5960962"/>
            <a:ext cx="3058807" cy="922057"/>
          </a:xfrm>
          <a:prstGeom prst="chevron">
            <a:avLst/>
          </a:prstGeom>
          <a:solidFill>
            <a:schemeClr val="tx2">
              <a:lumMod val="90000"/>
              <a:lumOff val="10000"/>
            </a:schemeClr>
          </a:solidFill>
          <a:ln w="38100"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Development Plan</a:t>
            </a:r>
          </a:p>
        </p:txBody>
      </p:sp>
      <p:sp>
        <p:nvSpPr>
          <p:cNvPr id="28" name="Arrow: Chevron 27">
            <a:extLst>
              <a:ext uri="{FF2B5EF4-FFF2-40B4-BE49-F238E27FC236}">
                <a16:creationId xmlns:a16="http://schemas.microsoft.com/office/drawing/2014/main" id="{801A1DED-BE55-492F-9B7D-5A9BA071F5F9}"/>
              </a:ext>
            </a:extLst>
          </p:cNvPr>
          <p:cNvSpPr/>
          <p:nvPr/>
        </p:nvSpPr>
        <p:spPr>
          <a:xfrm>
            <a:off x="7322112" y="5954240"/>
            <a:ext cx="2827866" cy="922057"/>
          </a:xfrm>
          <a:prstGeom prst="chevron">
            <a:avLst/>
          </a:prstGeom>
          <a:solidFill>
            <a:schemeClr val="tx2">
              <a:lumMod val="90000"/>
              <a:lumOff val="1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Risk Analysis</a:t>
            </a:r>
          </a:p>
        </p:txBody>
      </p:sp>
      <p:sp>
        <p:nvSpPr>
          <p:cNvPr id="29" name="Arrow: Chevron 28">
            <a:extLst>
              <a:ext uri="{FF2B5EF4-FFF2-40B4-BE49-F238E27FC236}">
                <a16:creationId xmlns:a16="http://schemas.microsoft.com/office/drawing/2014/main" id="{38390AE1-59C2-4D38-A6D3-BA2C00CC257C}"/>
              </a:ext>
            </a:extLst>
          </p:cNvPr>
          <p:cNvSpPr/>
          <p:nvPr/>
        </p:nvSpPr>
        <p:spPr>
          <a:xfrm>
            <a:off x="4809386" y="5954240"/>
            <a:ext cx="3009255" cy="922057"/>
          </a:xfrm>
          <a:prstGeom prst="chevron">
            <a:avLst/>
          </a:prstGeom>
          <a:solidFill>
            <a:srgbClr val="0070C0"/>
          </a:solidFill>
          <a:ln w="38100">
            <a:solidFill>
              <a:schemeClr val="bg1"/>
            </a:solidFill>
          </a:ln>
          <a:effectLst>
            <a:glow rad="1905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Financials</a:t>
            </a:r>
          </a:p>
        </p:txBody>
      </p:sp>
      <p:sp>
        <p:nvSpPr>
          <p:cNvPr id="30" name="Arrow: Chevron 29">
            <a:extLst>
              <a:ext uri="{FF2B5EF4-FFF2-40B4-BE49-F238E27FC236}">
                <a16:creationId xmlns:a16="http://schemas.microsoft.com/office/drawing/2014/main" id="{70E82A9F-0941-49B9-8D90-2A558AEE37CB}"/>
              </a:ext>
            </a:extLst>
          </p:cNvPr>
          <p:cNvSpPr/>
          <p:nvPr/>
        </p:nvSpPr>
        <p:spPr>
          <a:xfrm>
            <a:off x="9634162" y="5960961"/>
            <a:ext cx="3009255" cy="922057"/>
          </a:xfrm>
          <a:prstGeom prst="chevron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Final Recommendation</a:t>
            </a:r>
          </a:p>
        </p:txBody>
      </p:sp>
    </p:spTree>
    <p:extLst>
      <p:ext uri="{BB962C8B-B14F-4D97-AF65-F5344CB8AC3E}">
        <p14:creationId xmlns:p14="http://schemas.microsoft.com/office/powerpoint/2010/main" val="25978365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DF0D9-CBDD-1B41-627F-D7346EF8FC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B0890CD3-4706-E2AB-EEC7-F61C3564D4C8}"/>
              </a:ext>
            </a:extLst>
          </p:cNvPr>
          <p:cNvSpPr/>
          <p:nvPr/>
        </p:nvSpPr>
        <p:spPr>
          <a:xfrm rot="5400000">
            <a:off x="2661214" y="-2661212"/>
            <a:ext cx="6869575" cy="12192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rgbClr val="002060">
                  <a:alpha val="95000"/>
                </a:srgbClr>
              </a:gs>
              <a:gs pos="53000">
                <a:srgbClr val="002060">
                  <a:alpha val="50000"/>
                </a:srgbClr>
              </a:gs>
              <a:gs pos="100000">
                <a:srgbClr val="002060">
                  <a:alpha val="50000"/>
                </a:srgbClr>
              </a:gs>
            </a:gsLst>
            <a:lin ang="108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E7B2C9E-761F-1952-FD9F-A26F650E3172}"/>
              </a:ext>
            </a:extLst>
          </p:cNvPr>
          <p:cNvSpPr/>
          <p:nvPr/>
        </p:nvSpPr>
        <p:spPr>
          <a:xfrm>
            <a:off x="-1" y="1"/>
            <a:ext cx="12192001" cy="115824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8EFF5B7-DB5A-F3DC-D20A-355450A3B9E7}"/>
              </a:ext>
            </a:extLst>
          </p:cNvPr>
          <p:cNvSpPr txBox="1"/>
          <p:nvPr/>
        </p:nvSpPr>
        <p:spPr>
          <a:xfrm>
            <a:off x="228873" y="137650"/>
            <a:ext cx="73616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Permanent Debt Analysis</a:t>
            </a:r>
            <a:endParaRPr lang="en-US" sz="2400" i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1AE51AA-FA7D-447A-227D-795E1950D3E6}"/>
              </a:ext>
            </a:extLst>
          </p:cNvPr>
          <p:cNvCxnSpPr>
            <a:cxnSpLocks/>
          </p:cNvCxnSpPr>
          <p:nvPr/>
        </p:nvCxnSpPr>
        <p:spPr>
          <a:xfrm>
            <a:off x="238704" y="994936"/>
            <a:ext cx="5857295" cy="0"/>
          </a:xfrm>
          <a:prstGeom prst="line">
            <a:avLst/>
          </a:prstGeom>
          <a:ln w="508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Arrow: Pentagon 18">
            <a:extLst>
              <a:ext uri="{FF2B5EF4-FFF2-40B4-BE49-F238E27FC236}">
                <a16:creationId xmlns:a16="http://schemas.microsoft.com/office/drawing/2014/main" id="{32FAB367-5E89-39B5-8C2C-3C6DF97D91AB}"/>
              </a:ext>
            </a:extLst>
          </p:cNvPr>
          <p:cNvSpPr/>
          <p:nvPr/>
        </p:nvSpPr>
        <p:spPr>
          <a:xfrm>
            <a:off x="-451414" y="5960962"/>
            <a:ext cx="3102145" cy="922057"/>
          </a:xfrm>
          <a:prstGeom prst="homePlate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Market Overview</a:t>
            </a:r>
          </a:p>
        </p:txBody>
      </p:sp>
      <p:sp>
        <p:nvSpPr>
          <p:cNvPr id="20" name="Arrow: Chevron 19">
            <a:extLst>
              <a:ext uri="{FF2B5EF4-FFF2-40B4-BE49-F238E27FC236}">
                <a16:creationId xmlns:a16="http://schemas.microsoft.com/office/drawing/2014/main" id="{F96BDE80-4640-E42F-17A7-5CC6332C79D9}"/>
              </a:ext>
            </a:extLst>
          </p:cNvPr>
          <p:cNvSpPr/>
          <p:nvPr/>
        </p:nvSpPr>
        <p:spPr>
          <a:xfrm>
            <a:off x="2200655" y="5960962"/>
            <a:ext cx="3058807" cy="922057"/>
          </a:xfrm>
          <a:prstGeom prst="chevron">
            <a:avLst/>
          </a:prstGeom>
          <a:solidFill>
            <a:schemeClr val="tx2">
              <a:lumMod val="90000"/>
              <a:lumOff val="10000"/>
            </a:schemeClr>
          </a:solidFill>
          <a:ln w="38100"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Development Plan</a:t>
            </a:r>
          </a:p>
        </p:txBody>
      </p:sp>
      <p:sp>
        <p:nvSpPr>
          <p:cNvPr id="21" name="Arrow: Chevron 20">
            <a:extLst>
              <a:ext uri="{FF2B5EF4-FFF2-40B4-BE49-F238E27FC236}">
                <a16:creationId xmlns:a16="http://schemas.microsoft.com/office/drawing/2014/main" id="{CA6218D9-86E9-F984-DAC8-B5090A454DCB}"/>
              </a:ext>
            </a:extLst>
          </p:cNvPr>
          <p:cNvSpPr/>
          <p:nvPr/>
        </p:nvSpPr>
        <p:spPr>
          <a:xfrm>
            <a:off x="4809386" y="5960962"/>
            <a:ext cx="2916348" cy="922057"/>
          </a:xfrm>
          <a:prstGeom prst="chevron">
            <a:avLst/>
          </a:prstGeom>
          <a:solidFill>
            <a:srgbClr val="0070C0"/>
          </a:solidFill>
          <a:ln w="38100"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Financials</a:t>
            </a:r>
          </a:p>
        </p:txBody>
      </p:sp>
      <p:sp>
        <p:nvSpPr>
          <p:cNvPr id="22" name="Arrow: Chevron 21">
            <a:extLst>
              <a:ext uri="{FF2B5EF4-FFF2-40B4-BE49-F238E27FC236}">
                <a16:creationId xmlns:a16="http://schemas.microsoft.com/office/drawing/2014/main" id="{5566DEF4-C115-3A63-79E1-12F02F87E7EC}"/>
              </a:ext>
            </a:extLst>
          </p:cNvPr>
          <p:cNvSpPr/>
          <p:nvPr/>
        </p:nvSpPr>
        <p:spPr>
          <a:xfrm>
            <a:off x="7275658" y="5960962"/>
            <a:ext cx="2827866" cy="922057"/>
          </a:xfrm>
          <a:prstGeom prst="chevron">
            <a:avLst/>
          </a:prstGeom>
          <a:solidFill>
            <a:schemeClr val="tx2">
              <a:lumMod val="90000"/>
              <a:lumOff val="10000"/>
            </a:schemeClr>
          </a:solidFill>
          <a:ln w="38100"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Risk Analysis</a:t>
            </a:r>
          </a:p>
        </p:txBody>
      </p:sp>
      <p:sp>
        <p:nvSpPr>
          <p:cNvPr id="23" name="Arrow: Chevron 22">
            <a:extLst>
              <a:ext uri="{FF2B5EF4-FFF2-40B4-BE49-F238E27FC236}">
                <a16:creationId xmlns:a16="http://schemas.microsoft.com/office/drawing/2014/main" id="{E23A5084-2D24-74C3-36F2-EC426E38A4FB}"/>
              </a:ext>
            </a:extLst>
          </p:cNvPr>
          <p:cNvSpPr/>
          <p:nvPr/>
        </p:nvSpPr>
        <p:spPr>
          <a:xfrm>
            <a:off x="9653449" y="5960962"/>
            <a:ext cx="3009255" cy="922057"/>
          </a:xfrm>
          <a:prstGeom prst="chevron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  <a:effectLst>
            <a:glow rad="1905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Final Recommendation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EAF66E0-1FB8-2455-3F76-769846A89C6E}"/>
              </a:ext>
            </a:extLst>
          </p:cNvPr>
          <p:cNvSpPr/>
          <p:nvPr/>
        </p:nvSpPr>
        <p:spPr>
          <a:xfrm>
            <a:off x="514350" y="1428750"/>
            <a:ext cx="3230880" cy="277368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  <a:effectLst>
            <a:glow rad="228600">
              <a:schemeClr val="bg1">
                <a:lumMod val="9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B9E635F-5784-0718-3CFC-5915DD95489B}"/>
              </a:ext>
            </a:extLst>
          </p:cNvPr>
          <p:cNvSpPr/>
          <p:nvPr/>
        </p:nvSpPr>
        <p:spPr>
          <a:xfrm>
            <a:off x="4474463" y="1423448"/>
            <a:ext cx="3230880" cy="277368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  <a:effectLst>
            <a:glow rad="228600">
              <a:schemeClr val="bg1">
                <a:lumMod val="9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570B45A-E9C3-AEF5-3F85-C9428D319B6C}"/>
              </a:ext>
            </a:extLst>
          </p:cNvPr>
          <p:cNvSpPr/>
          <p:nvPr/>
        </p:nvSpPr>
        <p:spPr>
          <a:xfrm>
            <a:off x="8440674" y="1417352"/>
            <a:ext cx="3230880" cy="277368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  <a:effectLst>
            <a:glow rad="228600">
              <a:schemeClr val="bg1">
                <a:lumMod val="9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2BBCB3A-36EC-D8FE-A345-9BE51A975C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989" y="1399065"/>
            <a:ext cx="11232020" cy="2834495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B42215E9-A99E-4E9B-BCE1-563E31B0869A}"/>
              </a:ext>
            </a:extLst>
          </p:cNvPr>
          <p:cNvGrpSpPr/>
          <p:nvPr/>
        </p:nvGrpSpPr>
        <p:grpSpPr>
          <a:xfrm>
            <a:off x="1317809" y="4440297"/>
            <a:ext cx="4454152" cy="1404837"/>
            <a:chOff x="8656313" y="1224666"/>
            <a:chExt cx="3307282" cy="1730197"/>
          </a:xfrm>
        </p:grpSpPr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EFC0355E-944F-46FC-914D-79B348F58E98}"/>
                </a:ext>
              </a:extLst>
            </p:cNvPr>
            <p:cNvSpPr/>
            <p:nvPr/>
          </p:nvSpPr>
          <p:spPr>
            <a:xfrm>
              <a:off x="8728746" y="1322832"/>
              <a:ext cx="3105141" cy="1632031"/>
            </a:xfrm>
            <a:prstGeom prst="roundRect">
              <a:avLst/>
            </a:prstGeom>
            <a:solidFill>
              <a:srgbClr val="002060">
                <a:alpha val="67000"/>
              </a:srgbClr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  <a:p>
              <a:pPr algn="ctr"/>
              <a:endParaRPr lang="en-US" sz="200" b="1" i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en-US" sz="200" b="1" i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en-US" sz="200" b="1" i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en-US" b="1" i="1">
                  <a:latin typeface="Times New Roman" panose="02020603050405020304" pitchFamily="18" charset="0"/>
                  <a:cs typeface="Times New Roman" panose="02020603050405020304" pitchFamily="18" charset="0"/>
                </a:rPr>
                <a:t>Interest: 7.50%</a:t>
              </a:r>
            </a:p>
            <a:p>
              <a:pPr algn="ctr"/>
              <a:r>
                <a:rPr lang="en-US" b="1" i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Term: 10 Years</a:t>
              </a:r>
            </a:p>
            <a:p>
              <a:pPr algn="ctr"/>
              <a:r>
                <a:rPr lang="en-US" b="1" i="1">
                  <a:latin typeface="Times New Roman" panose="02020603050405020304" pitchFamily="18" charset="0"/>
                  <a:cs typeface="Times New Roman" panose="02020603050405020304" pitchFamily="18" charset="0"/>
                </a:rPr>
                <a:t>Amortization: 30 Years</a:t>
              </a:r>
            </a:p>
          </p:txBody>
        </p:sp>
        <p:sp>
          <p:nvSpPr>
            <p:cNvPr id="27" name="Manual Input 2">
              <a:extLst>
                <a:ext uri="{FF2B5EF4-FFF2-40B4-BE49-F238E27FC236}">
                  <a16:creationId xmlns:a16="http://schemas.microsoft.com/office/drawing/2014/main" id="{45C203C0-11D0-455E-A3D0-3AD481B3B275}"/>
                </a:ext>
              </a:extLst>
            </p:cNvPr>
            <p:cNvSpPr/>
            <p:nvPr/>
          </p:nvSpPr>
          <p:spPr>
            <a:xfrm rot="16200000" flipV="1">
              <a:off x="10081837" y="-200858"/>
              <a:ext cx="456233" cy="3307282"/>
            </a:xfrm>
            <a:prstGeom prst="flowChartManualInput">
              <a:avLst/>
            </a:prstGeom>
            <a:solidFill>
              <a:srgbClr val="002060">
                <a:alpha val="90000"/>
              </a:srgbClr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206E47A6-C17D-4891-9BC5-A0A8E6601C78}"/>
              </a:ext>
            </a:extLst>
          </p:cNvPr>
          <p:cNvSpPr txBox="1"/>
          <p:nvPr/>
        </p:nvSpPr>
        <p:spPr>
          <a:xfrm>
            <a:off x="1361913" y="4411512"/>
            <a:ext cx="23833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Loan Terms: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E8F39378-246B-415A-A544-1C1340160214}"/>
              </a:ext>
            </a:extLst>
          </p:cNvPr>
          <p:cNvSpPr/>
          <p:nvPr/>
        </p:nvSpPr>
        <p:spPr>
          <a:xfrm>
            <a:off x="6649205" y="4446705"/>
            <a:ext cx="4181914" cy="1404838"/>
          </a:xfrm>
          <a:prstGeom prst="roundRect">
            <a:avLst/>
          </a:prstGeom>
          <a:solidFill>
            <a:srgbClr val="002060">
              <a:alpha val="67000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  <a:p>
            <a:pPr algn="ctr"/>
            <a:endParaRPr lang="en-US" sz="200" b="1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00" b="1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00" b="1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Initial refinance will bring an additional </a:t>
            </a:r>
            <a:r>
              <a:rPr lang="en-US" b="1" i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$273,995.20 </a:t>
            </a:r>
            <a:r>
              <a:rPr lang="en-US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of equity into the deal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D7D4EA9-3858-D411-5914-28DF8A5ED6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77522" y="-30625"/>
            <a:ext cx="1455303" cy="1158421"/>
          </a:xfrm>
          <a:prstGeom prst="rect">
            <a:avLst/>
          </a:prstGeom>
        </p:spPr>
      </p:pic>
      <p:pic>
        <p:nvPicPr>
          <p:cNvPr id="7" name="Picture 6" descr="A white and black text on a white background&#10;&#10;AI-generated content may be incorrect.">
            <a:extLst>
              <a:ext uri="{FF2B5EF4-FFF2-40B4-BE49-F238E27FC236}">
                <a16:creationId xmlns:a16="http://schemas.microsoft.com/office/drawing/2014/main" id="{282EECB7-924D-3AD0-41B0-9DC6D0A4C2E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929" y="1373279"/>
            <a:ext cx="3419952" cy="3019846"/>
          </a:xfrm>
          <a:prstGeom prst="rect">
            <a:avLst/>
          </a:prstGeom>
        </p:spPr>
      </p:pic>
      <p:pic>
        <p:nvPicPr>
          <p:cNvPr id="15" name="Picture 14" descr="A white and black text on a white background&#10;&#10;AI-generated content may be incorrect.">
            <a:extLst>
              <a:ext uri="{FF2B5EF4-FFF2-40B4-BE49-F238E27FC236}">
                <a16:creationId xmlns:a16="http://schemas.microsoft.com/office/drawing/2014/main" id="{30871E41-99F4-D6B1-F08C-6692F5CF258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3586" y="1335952"/>
            <a:ext cx="3515216" cy="3019846"/>
          </a:xfrm>
          <a:prstGeom prst="rect">
            <a:avLst/>
          </a:prstGeom>
        </p:spPr>
      </p:pic>
      <p:pic>
        <p:nvPicPr>
          <p:cNvPr id="17" name="Picture 16" descr="A white and black document with black text&#10;&#10;AI-generated content may be incorrect.">
            <a:extLst>
              <a:ext uri="{FF2B5EF4-FFF2-40B4-BE49-F238E27FC236}">
                <a16:creationId xmlns:a16="http://schemas.microsoft.com/office/drawing/2014/main" id="{5770DE26-B43A-7224-6AAF-28CFAC53D0A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9848" y="1364977"/>
            <a:ext cx="3505689" cy="3019846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13FE2FC0-66FC-E26E-999C-C81A3E04A8E5}"/>
              </a:ext>
            </a:extLst>
          </p:cNvPr>
          <p:cNvSpPr/>
          <p:nvPr/>
        </p:nvSpPr>
        <p:spPr>
          <a:xfrm>
            <a:off x="372813" y="3242074"/>
            <a:ext cx="3413295" cy="675640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Arrow: Pentagon 28">
            <a:extLst>
              <a:ext uri="{FF2B5EF4-FFF2-40B4-BE49-F238E27FC236}">
                <a16:creationId xmlns:a16="http://schemas.microsoft.com/office/drawing/2014/main" id="{FAF59802-E31E-40CD-8AD5-74B5301D16AA}"/>
              </a:ext>
            </a:extLst>
          </p:cNvPr>
          <p:cNvSpPr/>
          <p:nvPr/>
        </p:nvSpPr>
        <p:spPr>
          <a:xfrm>
            <a:off x="-451414" y="5960962"/>
            <a:ext cx="3102145" cy="922057"/>
          </a:xfrm>
          <a:prstGeom prst="homePlate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Market Overview</a:t>
            </a:r>
          </a:p>
        </p:txBody>
      </p:sp>
      <p:sp>
        <p:nvSpPr>
          <p:cNvPr id="30" name="Arrow: Chevron 29">
            <a:extLst>
              <a:ext uri="{FF2B5EF4-FFF2-40B4-BE49-F238E27FC236}">
                <a16:creationId xmlns:a16="http://schemas.microsoft.com/office/drawing/2014/main" id="{3ADEB8F3-CF69-4D0D-AC13-A5ACBECDA474}"/>
              </a:ext>
            </a:extLst>
          </p:cNvPr>
          <p:cNvSpPr/>
          <p:nvPr/>
        </p:nvSpPr>
        <p:spPr>
          <a:xfrm>
            <a:off x="2200655" y="5960962"/>
            <a:ext cx="3058807" cy="922057"/>
          </a:xfrm>
          <a:prstGeom prst="chevron">
            <a:avLst/>
          </a:prstGeom>
          <a:solidFill>
            <a:schemeClr val="tx2">
              <a:lumMod val="90000"/>
              <a:lumOff val="10000"/>
            </a:schemeClr>
          </a:solidFill>
          <a:ln w="38100"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Development Plan</a:t>
            </a:r>
          </a:p>
        </p:txBody>
      </p:sp>
      <p:sp>
        <p:nvSpPr>
          <p:cNvPr id="35" name="Arrow: Chevron 34">
            <a:extLst>
              <a:ext uri="{FF2B5EF4-FFF2-40B4-BE49-F238E27FC236}">
                <a16:creationId xmlns:a16="http://schemas.microsoft.com/office/drawing/2014/main" id="{C612F263-21EE-42DA-8BE2-7A5A589C8CCD}"/>
              </a:ext>
            </a:extLst>
          </p:cNvPr>
          <p:cNvSpPr/>
          <p:nvPr/>
        </p:nvSpPr>
        <p:spPr>
          <a:xfrm>
            <a:off x="7322112" y="5954240"/>
            <a:ext cx="2827866" cy="922057"/>
          </a:xfrm>
          <a:prstGeom prst="chevron">
            <a:avLst/>
          </a:prstGeom>
          <a:solidFill>
            <a:schemeClr val="tx2">
              <a:lumMod val="90000"/>
              <a:lumOff val="1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Risk Analysis</a:t>
            </a:r>
          </a:p>
        </p:txBody>
      </p:sp>
      <p:sp>
        <p:nvSpPr>
          <p:cNvPr id="36" name="Arrow: Chevron 35">
            <a:extLst>
              <a:ext uri="{FF2B5EF4-FFF2-40B4-BE49-F238E27FC236}">
                <a16:creationId xmlns:a16="http://schemas.microsoft.com/office/drawing/2014/main" id="{5D904729-4BD0-43E1-A1F9-CF135A55C269}"/>
              </a:ext>
            </a:extLst>
          </p:cNvPr>
          <p:cNvSpPr/>
          <p:nvPr/>
        </p:nvSpPr>
        <p:spPr>
          <a:xfrm>
            <a:off x="4809386" y="5954240"/>
            <a:ext cx="3009255" cy="922057"/>
          </a:xfrm>
          <a:prstGeom prst="chevron">
            <a:avLst/>
          </a:prstGeom>
          <a:solidFill>
            <a:srgbClr val="0070C0"/>
          </a:solidFill>
          <a:ln w="38100">
            <a:solidFill>
              <a:schemeClr val="bg1"/>
            </a:solidFill>
          </a:ln>
          <a:effectLst>
            <a:glow rad="1905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Financials</a:t>
            </a:r>
          </a:p>
        </p:txBody>
      </p:sp>
      <p:sp>
        <p:nvSpPr>
          <p:cNvPr id="37" name="Arrow: Chevron 36">
            <a:extLst>
              <a:ext uri="{FF2B5EF4-FFF2-40B4-BE49-F238E27FC236}">
                <a16:creationId xmlns:a16="http://schemas.microsoft.com/office/drawing/2014/main" id="{5ADAB245-BFFF-403C-81ED-D6532C672C97}"/>
              </a:ext>
            </a:extLst>
          </p:cNvPr>
          <p:cNvSpPr/>
          <p:nvPr/>
        </p:nvSpPr>
        <p:spPr>
          <a:xfrm>
            <a:off x="9634162" y="5960961"/>
            <a:ext cx="3009255" cy="922057"/>
          </a:xfrm>
          <a:prstGeom prst="chevron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Final Recommendation</a:t>
            </a:r>
          </a:p>
        </p:txBody>
      </p:sp>
      <p:sp>
        <p:nvSpPr>
          <p:cNvPr id="2" name="Manual Input 2">
            <a:extLst>
              <a:ext uri="{FF2B5EF4-FFF2-40B4-BE49-F238E27FC236}">
                <a16:creationId xmlns:a16="http://schemas.microsoft.com/office/drawing/2014/main" id="{D66219E0-971D-4CFB-0B7B-C18918955FA7}"/>
              </a:ext>
            </a:extLst>
          </p:cNvPr>
          <p:cNvSpPr/>
          <p:nvPr/>
        </p:nvSpPr>
        <p:spPr>
          <a:xfrm rot="16200000" flipV="1">
            <a:off x="8610019" y="2378984"/>
            <a:ext cx="370439" cy="4454152"/>
          </a:xfrm>
          <a:prstGeom prst="flowChartManualInput">
            <a:avLst/>
          </a:prstGeom>
          <a:solidFill>
            <a:srgbClr val="002060">
              <a:alpha val="90000"/>
            </a:srgbClr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9B6D7D4-57BE-436F-ACEA-FE697001B068}"/>
              </a:ext>
            </a:extLst>
          </p:cNvPr>
          <p:cNvSpPr txBox="1"/>
          <p:nvPr/>
        </p:nvSpPr>
        <p:spPr>
          <a:xfrm>
            <a:off x="6558618" y="4391131"/>
            <a:ext cx="398346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Effects of Refi Post-Construction</a:t>
            </a:r>
            <a:r>
              <a:rPr lang="en-US" sz="2100" b="1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32515889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1770F1-3076-5F5B-3229-CC91123633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B0774F0-0882-0E90-C577-1CB532168D4C}"/>
              </a:ext>
            </a:extLst>
          </p:cNvPr>
          <p:cNvSpPr/>
          <p:nvPr/>
        </p:nvSpPr>
        <p:spPr>
          <a:xfrm rot="5400000">
            <a:off x="2661214" y="-2661212"/>
            <a:ext cx="6869575" cy="12192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rgbClr val="002060">
                  <a:alpha val="95000"/>
                </a:srgbClr>
              </a:gs>
              <a:gs pos="53000">
                <a:srgbClr val="002060">
                  <a:alpha val="50000"/>
                </a:srgbClr>
              </a:gs>
              <a:gs pos="100000">
                <a:srgbClr val="002060">
                  <a:alpha val="50000"/>
                </a:srgbClr>
              </a:gs>
            </a:gsLst>
            <a:lin ang="108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F0968CD-BCF5-DBD9-7744-3393817AD0F6}"/>
              </a:ext>
            </a:extLst>
          </p:cNvPr>
          <p:cNvSpPr/>
          <p:nvPr/>
        </p:nvSpPr>
        <p:spPr>
          <a:xfrm>
            <a:off x="-1" y="1"/>
            <a:ext cx="12192001" cy="115824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05717FC-6793-72C8-9FD3-F90C793D18AE}"/>
              </a:ext>
            </a:extLst>
          </p:cNvPr>
          <p:cNvSpPr txBox="1"/>
          <p:nvPr/>
        </p:nvSpPr>
        <p:spPr>
          <a:xfrm>
            <a:off x="228873" y="137650"/>
            <a:ext cx="73616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Projected Cashflows</a:t>
            </a:r>
            <a:endParaRPr lang="en-US" sz="2400" i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7DEC090-7AE9-817A-2BB3-674B4D5D067B}"/>
              </a:ext>
            </a:extLst>
          </p:cNvPr>
          <p:cNvCxnSpPr>
            <a:cxnSpLocks/>
          </p:cNvCxnSpPr>
          <p:nvPr/>
        </p:nvCxnSpPr>
        <p:spPr>
          <a:xfrm>
            <a:off x="238704" y="994936"/>
            <a:ext cx="5857295" cy="0"/>
          </a:xfrm>
          <a:prstGeom prst="line">
            <a:avLst/>
          </a:prstGeom>
          <a:ln w="508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Arrow: Pentagon 18">
            <a:extLst>
              <a:ext uri="{FF2B5EF4-FFF2-40B4-BE49-F238E27FC236}">
                <a16:creationId xmlns:a16="http://schemas.microsoft.com/office/drawing/2014/main" id="{F29ADB49-1F19-B999-D88E-1A486837903F}"/>
              </a:ext>
            </a:extLst>
          </p:cNvPr>
          <p:cNvSpPr/>
          <p:nvPr/>
        </p:nvSpPr>
        <p:spPr>
          <a:xfrm>
            <a:off x="-451414" y="5960962"/>
            <a:ext cx="3102145" cy="922057"/>
          </a:xfrm>
          <a:prstGeom prst="homePlate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Market Overview</a:t>
            </a:r>
          </a:p>
        </p:txBody>
      </p:sp>
      <p:sp>
        <p:nvSpPr>
          <p:cNvPr id="20" name="Arrow: Chevron 19">
            <a:extLst>
              <a:ext uri="{FF2B5EF4-FFF2-40B4-BE49-F238E27FC236}">
                <a16:creationId xmlns:a16="http://schemas.microsoft.com/office/drawing/2014/main" id="{B75B56CA-6C6C-DE1E-6467-91A3699EA02C}"/>
              </a:ext>
            </a:extLst>
          </p:cNvPr>
          <p:cNvSpPr/>
          <p:nvPr/>
        </p:nvSpPr>
        <p:spPr>
          <a:xfrm>
            <a:off x="2200655" y="5960962"/>
            <a:ext cx="3058807" cy="922057"/>
          </a:xfrm>
          <a:prstGeom prst="chevron">
            <a:avLst/>
          </a:prstGeom>
          <a:solidFill>
            <a:schemeClr val="tx2">
              <a:lumMod val="90000"/>
              <a:lumOff val="10000"/>
            </a:schemeClr>
          </a:solidFill>
          <a:ln w="38100"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Development Plan</a:t>
            </a:r>
          </a:p>
        </p:txBody>
      </p:sp>
      <p:sp>
        <p:nvSpPr>
          <p:cNvPr id="21" name="Arrow: Chevron 20">
            <a:extLst>
              <a:ext uri="{FF2B5EF4-FFF2-40B4-BE49-F238E27FC236}">
                <a16:creationId xmlns:a16="http://schemas.microsoft.com/office/drawing/2014/main" id="{B44D9D91-1684-E896-7729-AD47B336578B}"/>
              </a:ext>
            </a:extLst>
          </p:cNvPr>
          <p:cNvSpPr/>
          <p:nvPr/>
        </p:nvSpPr>
        <p:spPr>
          <a:xfrm>
            <a:off x="4809386" y="5960962"/>
            <a:ext cx="2916348" cy="922057"/>
          </a:xfrm>
          <a:prstGeom prst="chevron">
            <a:avLst/>
          </a:prstGeom>
          <a:solidFill>
            <a:srgbClr val="0070C0"/>
          </a:solidFill>
          <a:ln w="38100"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Financials</a:t>
            </a:r>
          </a:p>
        </p:txBody>
      </p:sp>
      <p:sp>
        <p:nvSpPr>
          <p:cNvPr id="22" name="Arrow: Chevron 21">
            <a:extLst>
              <a:ext uri="{FF2B5EF4-FFF2-40B4-BE49-F238E27FC236}">
                <a16:creationId xmlns:a16="http://schemas.microsoft.com/office/drawing/2014/main" id="{A99207A5-EB39-0D22-D480-B8D4AF0276F1}"/>
              </a:ext>
            </a:extLst>
          </p:cNvPr>
          <p:cNvSpPr/>
          <p:nvPr/>
        </p:nvSpPr>
        <p:spPr>
          <a:xfrm>
            <a:off x="7275658" y="5960962"/>
            <a:ext cx="2827866" cy="922057"/>
          </a:xfrm>
          <a:prstGeom prst="chevron">
            <a:avLst/>
          </a:prstGeom>
          <a:solidFill>
            <a:schemeClr val="tx2">
              <a:lumMod val="90000"/>
              <a:lumOff val="10000"/>
            </a:schemeClr>
          </a:solidFill>
          <a:ln w="38100"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Risk Analysis</a:t>
            </a:r>
          </a:p>
        </p:txBody>
      </p:sp>
      <p:sp>
        <p:nvSpPr>
          <p:cNvPr id="23" name="Arrow: Chevron 22">
            <a:extLst>
              <a:ext uri="{FF2B5EF4-FFF2-40B4-BE49-F238E27FC236}">
                <a16:creationId xmlns:a16="http://schemas.microsoft.com/office/drawing/2014/main" id="{E4D1C088-7610-2882-C5D1-A9A30B782DEF}"/>
              </a:ext>
            </a:extLst>
          </p:cNvPr>
          <p:cNvSpPr/>
          <p:nvPr/>
        </p:nvSpPr>
        <p:spPr>
          <a:xfrm>
            <a:off x="9653449" y="5960962"/>
            <a:ext cx="3009255" cy="922057"/>
          </a:xfrm>
          <a:prstGeom prst="chevron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  <a:effectLst>
            <a:glow rad="1905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Final Recommendation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D9A17A5-ADCE-D73B-9752-68C870561C03}"/>
              </a:ext>
            </a:extLst>
          </p:cNvPr>
          <p:cNvGrpSpPr/>
          <p:nvPr/>
        </p:nvGrpSpPr>
        <p:grpSpPr>
          <a:xfrm>
            <a:off x="2309838" y="4666599"/>
            <a:ext cx="3697672" cy="1226367"/>
            <a:chOff x="8605512" y="1322832"/>
            <a:chExt cx="3228376" cy="1632031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987A422D-C46D-8D0E-E29F-BED918461206}"/>
                </a:ext>
              </a:extLst>
            </p:cNvPr>
            <p:cNvSpPr/>
            <p:nvPr/>
          </p:nvSpPr>
          <p:spPr>
            <a:xfrm>
              <a:off x="8728747" y="1322832"/>
              <a:ext cx="3105141" cy="1632031"/>
            </a:xfrm>
            <a:prstGeom prst="roundRect">
              <a:avLst/>
            </a:prstGeom>
            <a:solidFill>
              <a:srgbClr val="002060">
                <a:alpha val="67000"/>
              </a:srgbClr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  <a:p>
              <a:pPr algn="ctr"/>
              <a:endParaRPr lang="en-US" sz="1200"/>
            </a:p>
            <a:p>
              <a:pPr algn="ctr"/>
              <a:r>
                <a:rPr lang="en-US" sz="24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IRR: 31.62%</a:t>
              </a:r>
            </a:p>
            <a:p>
              <a:pPr algn="ctr"/>
              <a:r>
                <a:rPr lang="en-US" sz="24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MOIC: 2.18x </a:t>
              </a:r>
            </a:p>
          </p:txBody>
        </p:sp>
        <p:sp>
          <p:nvSpPr>
            <p:cNvPr id="12" name="Manual Input 2">
              <a:extLst>
                <a:ext uri="{FF2B5EF4-FFF2-40B4-BE49-F238E27FC236}">
                  <a16:creationId xmlns:a16="http://schemas.microsoft.com/office/drawing/2014/main" id="{C7CC0B20-D850-600D-5AE7-7BEA5A78D075}"/>
                </a:ext>
              </a:extLst>
            </p:cNvPr>
            <p:cNvSpPr/>
            <p:nvPr/>
          </p:nvSpPr>
          <p:spPr>
            <a:xfrm rot="16200000" flipV="1">
              <a:off x="9929965" y="66962"/>
              <a:ext cx="456233" cy="3105140"/>
            </a:xfrm>
            <a:prstGeom prst="flowChartManualInput">
              <a:avLst/>
            </a:prstGeom>
            <a:solidFill>
              <a:srgbClr val="002060">
                <a:alpha val="90000"/>
              </a:srgbClr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00DB1424-CAA1-35A7-74B1-DFD0BEBF5D53}"/>
              </a:ext>
            </a:extLst>
          </p:cNvPr>
          <p:cNvSpPr txBox="1"/>
          <p:nvPr/>
        </p:nvSpPr>
        <p:spPr>
          <a:xfrm>
            <a:off x="2319219" y="4718136"/>
            <a:ext cx="24985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Levered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CCCA8097-FC69-C620-3B04-C76EC06DD63A}"/>
              </a:ext>
            </a:extLst>
          </p:cNvPr>
          <p:cNvGrpSpPr/>
          <p:nvPr/>
        </p:nvGrpSpPr>
        <p:grpSpPr>
          <a:xfrm>
            <a:off x="6704420" y="4666599"/>
            <a:ext cx="3556523" cy="1226367"/>
            <a:chOff x="8605512" y="1322832"/>
            <a:chExt cx="3228376" cy="1632031"/>
          </a:xfrm>
        </p:grpSpPr>
        <p:sp>
          <p:nvSpPr>
            <p:cNvPr id="33" name="Rectangle: Rounded Corners 32">
              <a:extLst>
                <a:ext uri="{FF2B5EF4-FFF2-40B4-BE49-F238E27FC236}">
                  <a16:creationId xmlns:a16="http://schemas.microsoft.com/office/drawing/2014/main" id="{709E86EF-5633-4518-1484-5EE66DE450F7}"/>
                </a:ext>
              </a:extLst>
            </p:cNvPr>
            <p:cNvSpPr/>
            <p:nvPr/>
          </p:nvSpPr>
          <p:spPr>
            <a:xfrm>
              <a:off x="8728747" y="1322832"/>
              <a:ext cx="3105141" cy="1632031"/>
            </a:xfrm>
            <a:prstGeom prst="roundRect">
              <a:avLst/>
            </a:prstGeom>
            <a:solidFill>
              <a:srgbClr val="002060">
                <a:alpha val="67000"/>
              </a:srgbClr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  <a:p>
              <a:pPr algn="ctr"/>
              <a:endParaRPr lang="en-US" sz="1200"/>
            </a:p>
            <a:p>
              <a:pPr algn="ctr"/>
              <a:r>
                <a:rPr lang="en-US" sz="24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IRR: 15.84%</a:t>
              </a:r>
            </a:p>
            <a:p>
              <a:pPr algn="ctr"/>
              <a:r>
                <a:rPr lang="en-US" sz="24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MOIC: 1.89x</a:t>
              </a:r>
            </a:p>
          </p:txBody>
        </p:sp>
        <p:sp>
          <p:nvSpPr>
            <p:cNvPr id="34" name="Manual Input 2">
              <a:extLst>
                <a:ext uri="{FF2B5EF4-FFF2-40B4-BE49-F238E27FC236}">
                  <a16:creationId xmlns:a16="http://schemas.microsoft.com/office/drawing/2014/main" id="{48B324B0-C3EA-2967-5525-0FE66D0189D3}"/>
                </a:ext>
              </a:extLst>
            </p:cNvPr>
            <p:cNvSpPr/>
            <p:nvPr/>
          </p:nvSpPr>
          <p:spPr>
            <a:xfrm rot="16200000" flipV="1">
              <a:off x="9929965" y="66962"/>
              <a:ext cx="456233" cy="3105140"/>
            </a:xfrm>
            <a:prstGeom prst="flowChartManualInput">
              <a:avLst/>
            </a:prstGeom>
            <a:solidFill>
              <a:srgbClr val="002060">
                <a:alpha val="90000"/>
              </a:srgbClr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AC328921-0558-2436-48EF-F74B32FEA1B3}"/>
              </a:ext>
            </a:extLst>
          </p:cNvPr>
          <p:cNvSpPr txBox="1"/>
          <p:nvPr/>
        </p:nvSpPr>
        <p:spPr>
          <a:xfrm>
            <a:off x="6763601" y="4727970"/>
            <a:ext cx="24590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Unlevered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0F4106D-1299-F4D5-00EB-8C29B94724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77522" y="-30625"/>
            <a:ext cx="1455303" cy="1158421"/>
          </a:xfrm>
          <a:prstGeom prst="rect">
            <a:avLst/>
          </a:prstGeom>
        </p:spPr>
      </p:pic>
      <p:pic>
        <p:nvPicPr>
          <p:cNvPr id="7" name="Picture 6" descr="A screenshot of a spreadsheet&#10;&#10;AI-generated content may be incorrect.">
            <a:extLst>
              <a:ext uri="{FF2B5EF4-FFF2-40B4-BE49-F238E27FC236}">
                <a16:creationId xmlns:a16="http://schemas.microsoft.com/office/drawing/2014/main" id="{CA18C716-1608-B496-8B43-00491CBB30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3652" y="1447344"/>
            <a:ext cx="8087816" cy="3029661"/>
          </a:xfrm>
          <a:prstGeom prst="rect">
            <a:avLst/>
          </a:prstGeom>
        </p:spPr>
      </p:pic>
      <p:sp>
        <p:nvSpPr>
          <p:cNvPr id="25" name="Arrow: Pentagon 24">
            <a:extLst>
              <a:ext uri="{FF2B5EF4-FFF2-40B4-BE49-F238E27FC236}">
                <a16:creationId xmlns:a16="http://schemas.microsoft.com/office/drawing/2014/main" id="{90AEE034-34A4-4A85-84BC-AA10060F4D29}"/>
              </a:ext>
            </a:extLst>
          </p:cNvPr>
          <p:cNvSpPr/>
          <p:nvPr/>
        </p:nvSpPr>
        <p:spPr>
          <a:xfrm>
            <a:off x="-451414" y="5960962"/>
            <a:ext cx="3102145" cy="922057"/>
          </a:xfrm>
          <a:prstGeom prst="homePlate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Market Overview</a:t>
            </a:r>
          </a:p>
        </p:txBody>
      </p:sp>
      <p:sp>
        <p:nvSpPr>
          <p:cNvPr id="26" name="Arrow: Chevron 25">
            <a:extLst>
              <a:ext uri="{FF2B5EF4-FFF2-40B4-BE49-F238E27FC236}">
                <a16:creationId xmlns:a16="http://schemas.microsoft.com/office/drawing/2014/main" id="{CE1BD9CE-C098-4F59-83DF-C6DFB9EB202B}"/>
              </a:ext>
            </a:extLst>
          </p:cNvPr>
          <p:cNvSpPr/>
          <p:nvPr/>
        </p:nvSpPr>
        <p:spPr>
          <a:xfrm>
            <a:off x="2200655" y="5960962"/>
            <a:ext cx="3058807" cy="922057"/>
          </a:xfrm>
          <a:prstGeom prst="chevron">
            <a:avLst/>
          </a:prstGeom>
          <a:solidFill>
            <a:schemeClr val="tx2">
              <a:lumMod val="90000"/>
              <a:lumOff val="10000"/>
            </a:schemeClr>
          </a:solidFill>
          <a:ln w="38100"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Development Plan</a:t>
            </a:r>
          </a:p>
        </p:txBody>
      </p:sp>
      <p:sp>
        <p:nvSpPr>
          <p:cNvPr id="27" name="Arrow: Chevron 26">
            <a:extLst>
              <a:ext uri="{FF2B5EF4-FFF2-40B4-BE49-F238E27FC236}">
                <a16:creationId xmlns:a16="http://schemas.microsoft.com/office/drawing/2014/main" id="{29B9470E-B529-46C4-98F0-B41FEF51684F}"/>
              </a:ext>
            </a:extLst>
          </p:cNvPr>
          <p:cNvSpPr/>
          <p:nvPr/>
        </p:nvSpPr>
        <p:spPr>
          <a:xfrm>
            <a:off x="7322112" y="5954240"/>
            <a:ext cx="2827866" cy="922057"/>
          </a:xfrm>
          <a:prstGeom prst="chevron">
            <a:avLst/>
          </a:prstGeom>
          <a:solidFill>
            <a:schemeClr val="tx2">
              <a:lumMod val="90000"/>
              <a:lumOff val="1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Risk Analysis</a:t>
            </a:r>
          </a:p>
        </p:txBody>
      </p:sp>
      <p:sp>
        <p:nvSpPr>
          <p:cNvPr id="28" name="Arrow: Chevron 27">
            <a:extLst>
              <a:ext uri="{FF2B5EF4-FFF2-40B4-BE49-F238E27FC236}">
                <a16:creationId xmlns:a16="http://schemas.microsoft.com/office/drawing/2014/main" id="{364DDF16-21DB-4197-84AF-73BA00C6E199}"/>
              </a:ext>
            </a:extLst>
          </p:cNvPr>
          <p:cNvSpPr/>
          <p:nvPr/>
        </p:nvSpPr>
        <p:spPr>
          <a:xfrm>
            <a:off x="4809386" y="5954240"/>
            <a:ext cx="3009255" cy="922057"/>
          </a:xfrm>
          <a:prstGeom prst="chevron">
            <a:avLst/>
          </a:prstGeom>
          <a:solidFill>
            <a:srgbClr val="0070C0"/>
          </a:solidFill>
          <a:ln w="38100">
            <a:solidFill>
              <a:schemeClr val="bg1"/>
            </a:solidFill>
          </a:ln>
          <a:effectLst>
            <a:glow rad="1905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Financials</a:t>
            </a:r>
          </a:p>
        </p:txBody>
      </p:sp>
      <p:sp>
        <p:nvSpPr>
          <p:cNvPr id="29" name="Arrow: Chevron 28">
            <a:extLst>
              <a:ext uri="{FF2B5EF4-FFF2-40B4-BE49-F238E27FC236}">
                <a16:creationId xmlns:a16="http://schemas.microsoft.com/office/drawing/2014/main" id="{C8003F84-440D-4B2D-A23C-8F55A51DB29F}"/>
              </a:ext>
            </a:extLst>
          </p:cNvPr>
          <p:cNvSpPr/>
          <p:nvPr/>
        </p:nvSpPr>
        <p:spPr>
          <a:xfrm>
            <a:off x="9634162" y="5960961"/>
            <a:ext cx="3009255" cy="922057"/>
          </a:xfrm>
          <a:prstGeom prst="chevron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Final Recommendation</a:t>
            </a:r>
          </a:p>
        </p:txBody>
      </p:sp>
    </p:spTree>
    <p:extLst>
      <p:ext uri="{BB962C8B-B14F-4D97-AF65-F5344CB8AC3E}">
        <p14:creationId xmlns:p14="http://schemas.microsoft.com/office/powerpoint/2010/main" val="2564014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A5BC99A2-16C7-53FD-B4F9-993406759B6F}"/>
              </a:ext>
            </a:extLst>
          </p:cNvPr>
          <p:cNvSpPr/>
          <p:nvPr/>
        </p:nvSpPr>
        <p:spPr>
          <a:xfrm rot="5400000">
            <a:off x="2661213" y="-2667000"/>
            <a:ext cx="6869575" cy="12192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rgbClr val="002060">
                  <a:alpha val="95000"/>
                </a:srgbClr>
              </a:gs>
              <a:gs pos="53000">
                <a:srgbClr val="002060">
                  <a:alpha val="50000"/>
                </a:srgbClr>
              </a:gs>
              <a:gs pos="100000">
                <a:srgbClr val="002060">
                  <a:alpha val="50000"/>
                </a:srgbClr>
              </a:gs>
            </a:gsLst>
            <a:lin ang="108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40DC986-788F-C59C-7778-5348A14595C0}"/>
              </a:ext>
            </a:extLst>
          </p:cNvPr>
          <p:cNvSpPr/>
          <p:nvPr/>
        </p:nvSpPr>
        <p:spPr>
          <a:xfrm>
            <a:off x="0" y="-77583"/>
            <a:ext cx="12192001" cy="115824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Arrow: Pentagon 18">
            <a:extLst>
              <a:ext uri="{FF2B5EF4-FFF2-40B4-BE49-F238E27FC236}">
                <a16:creationId xmlns:a16="http://schemas.microsoft.com/office/drawing/2014/main" id="{71CC0B91-0D7D-39E6-05EB-8240ECFBC01C}"/>
              </a:ext>
            </a:extLst>
          </p:cNvPr>
          <p:cNvSpPr/>
          <p:nvPr/>
        </p:nvSpPr>
        <p:spPr>
          <a:xfrm>
            <a:off x="-437038" y="5975339"/>
            <a:ext cx="3102145" cy="922057"/>
          </a:xfrm>
          <a:prstGeom prst="homePlate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Market Overview</a:t>
            </a:r>
          </a:p>
        </p:txBody>
      </p:sp>
      <p:sp>
        <p:nvSpPr>
          <p:cNvPr id="20" name="Arrow: Chevron 19">
            <a:extLst>
              <a:ext uri="{FF2B5EF4-FFF2-40B4-BE49-F238E27FC236}">
                <a16:creationId xmlns:a16="http://schemas.microsoft.com/office/drawing/2014/main" id="{3578B0E9-EC1E-8596-B392-96AED7A7C1BE}"/>
              </a:ext>
            </a:extLst>
          </p:cNvPr>
          <p:cNvSpPr/>
          <p:nvPr/>
        </p:nvSpPr>
        <p:spPr>
          <a:xfrm>
            <a:off x="2157522" y="5975339"/>
            <a:ext cx="3058807" cy="922057"/>
          </a:xfrm>
          <a:prstGeom prst="chevron">
            <a:avLst/>
          </a:prstGeom>
          <a:solidFill>
            <a:schemeClr val="tx2">
              <a:lumMod val="90000"/>
              <a:lumOff val="10000"/>
            </a:schemeClr>
          </a:solidFill>
          <a:ln w="38100"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Development Plan</a:t>
            </a:r>
          </a:p>
        </p:txBody>
      </p:sp>
      <p:sp>
        <p:nvSpPr>
          <p:cNvPr id="21" name="Arrow: Chevron 20">
            <a:extLst>
              <a:ext uri="{FF2B5EF4-FFF2-40B4-BE49-F238E27FC236}">
                <a16:creationId xmlns:a16="http://schemas.microsoft.com/office/drawing/2014/main" id="{9955F7A5-2FB6-671B-A923-F7C732BECC0D}"/>
              </a:ext>
            </a:extLst>
          </p:cNvPr>
          <p:cNvSpPr/>
          <p:nvPr/>
        </p:nvSpPr>
        <p:spPr>
          <a:xfrm>
            <a:off x="4766253" y="5975339"/>
            <a:ext cx="2916348" cy="922057"/>
          </a:xfrm>
          <a:prstGeom prst="chevron">
            <a:avLst/>
          </a:prstGeom>
          <a:solidFill>
            <a:srgbClr val="0070C0"/>
          </a:solidFill>
          <a:ln w="38100"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Financials</a:t>
            </a:r>
          </a:p>
        </p:txBody>
      </p:sp>
      <p:sp>
        <p:nvSpPr>
          <p:cNvPr id="22" name="Arrow: Chevron 21">
            <a:extLst>
              <a:ext uri="{FF2B5EF4-FFF2-40B4-BE49-F238E27FC236}">
                <a16:creationId xmlns:a16="http://schemas.microsoft.com/office/drawing/2014/main" id="{FFE05427-E2A7-D106-DACE-D40ED61F4D50}"/>
              </a:ext>
            </a:extLst>
          </p:cNvPr>
          <p:cNvSpPr/>
          <p:nvPr/>
        </p:nvSpPr>
        <p:spPr>
          <a:xfrm>
            <a:off x="7232525" y="5975339"/>
            <a:ext cx="2827866" cy="922057"/>
          </a:xfrm>
          <a:prstGeom prst="chevron">
            <a:avLst/>
          </a:prstGeom>
          <a:solidFill>
            <a:schemeClr val="tx2">
              <a:lumMod val="90000"/>
              <a:lumOff val="10000"/>
            </a:schemeClr>
          </a:solidFill>
          <a:ln w="38100"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Risk Analysis</a:t>
            </a:r>
          </a:p>
        </p:txBody>
      </p:sp>
      <p:sp>
        <p:nvSpPr>
          <p:cNvPr id="23" name="Arrow: Chevron 22">
            <a:extLst>
              <a:ext uri="{FF2B5EF4-FFF2-40B4-BE49-F238E27FC236}">
                <a16:creationId xmlns:a16="http://schemas.microsoft.com/office/drawing/2014/main" id="{316E2487-3BA9-CD1B-C7F4-8507AED4418E}"/>
              </a:ext>
            </a:extLst>
          </p:cNvPr>
          <p:cNvSpPr/>
          <p:nvPr/>
        </p:nvSpPr>
        <p:spPr>
          <a:xfrm>
            <a:off x="9610316" y="5975339"/>
            <a:ext cx="3009255" cy="922057"/>
          </a:xfrm>
          <a:prstGeom prst="chevron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  <a:effectLst>
            <a:glow rad="1905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Final Recommendation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27A566A-8DE9-6993-BC8A-7A23122D10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43423" y="-45436"/>
            <a:ext cx="1455303" cy="1158421"/>
          </a:xfrm>
          <a:prstGeom prst="rect">
            <a:avLst/>
          </a:prstGeom>
        </p:spPr>
      </p:pic>
      <p:cxnSp>
        <p:nvCxnSpPr>
          <p:cNvPr id="285" name="Straight Connector 284">
            <a:extLst>
              <a:ext uri="{FF2B5EF4-FFF2-40B4-BE49-F238E27FC236}">
                <a16:creationId xmlns:a16="http://schemas.microsoft.com/office/drawing/2014/main" id="{8D4F4EBA-9EBC-4EA0-AEE1-B906720BAA06}"/>
              </a:ext>
            </a:extLst>
          </p:cNvPr>
          <p:cNvCxnSpPr>
            <a:cxnSpLocks/>
          </p:cNvCxnSpPr>
          <p:nvPr/>
        </p:nvCxnSpPr>
        <p:spPr>
          <a:xfrm>
            <a:off x="2785256" y="5385537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6" name="Straight Connector 285">
            <a:extLst>
              <a:ext uri="{FF2B5EF4-FFF2-40B4-BE49-F238E27FC236}">
                <a16:creationId xmlns:a16="http://schemas.microsoft.com/office/drawing/2014/main" id="{B932BA1E-9DA3-46EA-8AF3-F6B74C8A8F5F}"/>
              </a:ext>
            </a:extLst>
          </p:cNvPr>
          <p:cNvCxnSpPr>
            <a:cxnSpLocks/>
          </p:cNvCxnSpPr>
          <p:nvPr/>
        </p:nvCxnSpPr>
        <p:spPr>
          <a:xfrm>
            <a:off x="7438409" y="5385534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8" name="Straight Connector 287">
            <a:extLst>
              <a:ext uri="{FF2B5EF4-FFF2-40B4-BE49-F238E27FC236}">
                <a16:creationId xmlns:a16="http://schemas.microsoft.com/office/drawing/2014/main" id="{B85C0BF5-6323-4C50-BC7E-F1032DCE3D15}"/>
              </a:ext>
            </a:extLst>
          </p:cNvPr>
          <p:cNvCxnSpPr>
            <a:cxnSpLocks/>
          </p:cNvCxnSpPr>
          <p:nvPr/>
        </p:nvCxnSpPr>
        <p:spPr>
          <a:xfrm>
            <a:off x="7438409" y="4922891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9" name="Straight Connector 288">
            <a:extLst>
              <a:ext uri="{FF2B5EF4-FFF2-40B4-BE49-F238E27FC236}">
                <a16:creationId xmlns:a16="http://schemas.microsoft.com/office/drawing/2014/main" id="{BEE26DAD-2B10-49FD-B4E0-96F58AF2B37B}"/>
              </a:ext>
            </a:extLst>
          </p:cNvPr>
          <p:cNvCxnSpPr>
            <a:cxnSpLocks/>
          </p:cNvCxnSpPr>
          <p:nvPr/>
        </p:nvCxnSpPr>
        <p:spPr>
          <a:xfrm>
            <a:off x="6710676" y="5385534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1" name="Straight Connector 290">
            <a:extLst>
              <a:ext uri="{FF2B5EF4-FFF2-40B4-BE49-F238E27FC236}">
                <a16:creationId xmlns:a16="http://schemas.microsoft.com/office/drawing/2014/main" id="{546B12F4-81B5-4C02-8F8E-5FD8E43921AD}"/>
              </a:ext>
            </a:extLst>
          </p:cNvPr>
          <p:cNvCxnSpPr>
            <a:cxnSpLocks/>
          </p:cNvCxnSpPr>
          <p:nvPr/>
        </p:nvCxnSpPr>
        <p:spPr>
          <a:xfrm>
            <a:off x="6710676" y="4922891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2" name="Straight Connector 291">
            <a:extLst>
              <a:ext uri="{FF2B5EF4-FFF2-40B4-BE49-F238E27FC236}">
                <a16:creationId xmlns:a16="http://schemas.microsoft.com/office/drawing/2014/main" id="{F285A28C-EF2E-41A7-BD23-5A0C9FE54004}"/>
              </a:ext>
            </a:extLst>
          </p:cNvPr>
          <p:cNvCxnSpPr>
            <a:cxnSpLocks/>
          </p:cNvCxnSpPr>
          <p:nvPr/>
        </p:nvCxnSpPr>
        <p:spPr>
          <a:xfrm>
            <a:off x="6710676" y="5153236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3" name="Straight Connector 292">
            <a:extLst>
              <a:ext uri="{FF2B5EF4-FFF2-40B4-BE49-F238E27FC236}">
                <a16:creationId xmlns:a16="http://schemas.microsoft.com/office/drawing/2014/main" id="{DF97BCC9-59BB-4373-8C5A-717640B2B52F}"/>
              </a:ext>
            </a:extLst>
          </p:cNvPr>
          <p:cNvCxnSpPr>
            <a:cxnSpLocks/>
          </p:cNvCxnSpPr>
          <p:nvPr/>
        </p:nvCxnSpPr>
        <p:spPr>
          <a:xfrm>
            <a:off x="7438409" y="5153236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4" name="Rectangle 293">
            <a:extLst>
              <a:ext uri="{FF2B5EF4-FFF2-40B4-BE49-F238E27FC236}">
                <a16:creationId xmlns:a16="http://schemas.microsoft.com/office/drawing/2014/main" id="{DAA97712-09A9-415E-8A2D-AF5B7C38FA85}"/>
              </a:ext>
            </a:extLst>
          </p:cNvPr>
          <p:cNvSpPr/>
          <p:nvPr/>
        </p:nvSpPr>
        <p:spPr>
          <a:xfrm>
            <a:off x="264934" y="2632673"/>
            <a:ext cx="2376612" cy="66118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Construction</a:t>
            </a:r>
          </a:p>
        </p:txBody>
      </p:sp>
      <p:sp>
        <p:nvSpPr>
          <p:cNvPr id="295" name="Rectangle 294">
            <a:extLst>
              <a:ext uri="{FF2B5EF4-FFF2-40B4-BE49-F238E27FC236}">
                <a16:creationId xmlns:a16="http://schemas.microsoft.com/office/drawing/2014/main" id="{6EFAA235-EFB5-43CD-996A-5ABFDE280D2D}"/>
              </a:ext>
            </a:extLst>
          </p:cNvPr>
          <p:cNvSpPr/>
          <p:nvPr/>
        </p:nvSpPr>
        <p:spPr>
          <a:xfrm>
            <a:off x="264934" y="3392861"/>
            <a:ext cx="2376612" cy="66118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Lease-Up</a:t>
            </a:r>
          </a:p>
        </p:txBody>
      </p:sp>
      <p:sp>
        <p:nvSpPr>
          <p:cNvPr id="296" name="Rectangle 295">
            <a:extLst>
              <a:ext uri="{FF2B5EF4-FFF2-40B4-BE49-F238E27FC236}">
                <a16:creationId xmlns:a16="http://schemas.microsoft.com/office/drawing/2014/main" id="{DBC8DCCB-103E-4B02-AEE4-F2500896E2E0}"/>
              </a:ext>
            </a:extLst>
          </p:cNvPr>
          <p:cNvSpPr/>
          <p:nvPr/>
        </p:nvSpPr>
        <p:spPr>
          <a:xfrm>
            <a:off x="264934" y="4135670"/>
            <a:ext cx="2376611" cy="641374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Stabilization</a:t>
            </a:r>
          </a:p>
        </p:txBody>
      </p:sp>
      <p:sp>
        <p:nvSpPr>
          <p:cNvPr id="297" name="Rectangle 296">
            <a:extLst>
              <a:ext uri="{FF2B5EF4-FFF2-40B4-BE49-F238E27FC236}">
                <a16:creationId xmlns:a16="http://schemas.microsoft.com/office/drawing/2014/main" id="{1E02365A-53F8-4576-B10A-FC281C2E4CEF}"/>
              </a:ext>
            </a:extLst>
          </p:cNvPr>
          <p:cNvSpPr/>
          <p:nvPr/>
        </p:nvSpPr>
        <p:spPr>
          <a:xfrm>
            <a:off x="263909" y="4866905"/>
            <a:ext cx="2376611" cy="66118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Disposition</a:t>
            </a:r>
          </a:p>
        </p:txBody>
      </p:sp>
      <p:sp>
        <p:nvSpPr>
          <p:cNvPr id="298" name="TextBox 297">
            <a:extLst>
              <a:ext uri="{FF2B5EF4-FFF2-40B4-BE49-F238E27FC236}">
                <a16:creationId xmlns:a16="http://schemas.microsoft.com/office/drawing/2014/main" id="{14F9DCE7-2335-4F8B-8A23-2B7A44D88A25}"/>
              </a:ext>
            </a:extLst>
          </p:cNvPr>
          <p:cNvSpPr txBox="1"/>
          <p:nvPr/>
        </p:nvSpPr>
        <p:spPr>
          <a:xfrm>
            <a:off x="3299423" y="1376397"/>
            <a:ext cx="56938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>
                <a:latin typeface="Times New Roman" panose="02020603050405020304" pitchFamily="18" charset="0"/>
                <a:cs typeface="Times New Roman" panose="02020603050405020304" pitchFamily="18" charset="0"/>
              </a:rPr>
              <a:t>Jun   </a:t>
            </a:r>
          </a:p>
        </p:txBody>
      </p:sp>
      <p:sp>
        <p:nvSpPr>
          <p:cNvPr id="300" name="TextBox 299">
            <a:extLst>
              <a:ext uri="{FF2B5EF4-FFF2-40B4-BE49-F238E27FC236}">
                <a16:creationId xmlns:a16="http://schemas.microsoft.com/office/drawing/2014/main" id="{56CFD655-D7CC-44DF-8799-EBCC663B5791}"/>
              </a:ext>
            </a:extLst>
          </p:cNvPr>
          <p:cNvSpPr txBox="1"/>
          <p:nvPr/>
        </p:nvSpPr>
        <p:spPr>
          <a:xfrm>
            <a:off x="4875807" y="1394782"/>
            <a:ext cx="4796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>
                <a:latin typeface="Times New Roman" panose="02020603050405020304" pitchFamily="18" charset="0"/>
                <a:cs typeface="Times New Roman" panose="02020603050405020304" pitchFamily="18" charset="0"/>
              </a:rPr>
              <a:t>Jun </a:t>
            </a:r>
          </a:p>
        </p:txBody>
      </p:sp>
      <p:sp>
        <p:nvSpPr>
          <p:cNvPr id="301" name="TextBox 300">
            <a:extLst>
              <a:ext uri="{FF2B5EF4-FFF2-40B4-BE49-F238E27FC236}">
                <a16:creationId xmlns:a16="http://schemas.microsoft.com/office/drawing/2014/main" id="{199E8400-4C30-417C-B476-2CD84DB9D764}"/>
              </a:ext>
            </a:extLst>
          </p:cNvPr>
          <p:cNvSpPr txBox="1"/>
          <p:nvPr/>
        </p:nvSpPr>
        <p:spPr>
          <a:xfrm>
            <a:off x="6507002" y="1400289"/>
            <a:ext cx="4796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>
                <a:latin typeface="Times New Roman" panose="02020603050405020304" pitchFamily="18" charset="0"/>
                <a:cs typeface="Times New Roman" panose="02020603050405020304" pitchFamily="18" charset="0"/>
              </a:rPr>
              <a:t>Jun </a:t>
            </a:r>
          </a:p>
        </p:txBody>
      </p:sp>
      <p:cxnSp>
        <p:nvCxnSpPr>
          <p:cNvPr id="302" name="Straight Connector 301">
            <a:extLst>
              <a:ext uri="{FF2B5EF4-FFF2-40B4-BE49-F238E27FC236}">
                <a16:creationId xmlns:a16="http://schemas.microsoft.com/office/drawing/2014/main" id="{2F88533F-73D7-40AC-A74A-090068F2931B}"/>
              </a:ext>
            </a:extLst>
          </p:cNvPr>
          <p:cNvCxnSpPr>
            <a:cxnSpLocks/>
          </p:cNvCxnSpPr>
          <p:nvPr/>
        </p:nvCxnSpPr>
        <p:spPr>
          <a:xfrm>
            <a:off x="2785256" y="1644062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3" name="Straight Connector 302">
            <a:extLst>
              <a:ext uri="{FF2B5EF4-FFF2-40B4-BE49-F238E27FC236}">
                <a16:creationId xmlns:a16="http://schemas.microsoft.com/office/drawing/2014/main" id="{A1E16428-B4DF-4869-931E-5A97A8798981}"/>
              </a:ext>
            </a:extLst>
          </p:cNvPr>
          <p:cNvCxnSpPr>
            <a:cxnSpLocks/>
          </p:cNvCxnSpPr>
          <p:nvPr/>
        </p:nvCxnSpPr>
        <p:spPr>
          <a:xfrm>
            <a:off x="2785256" y="1874407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4" name="Straight Connector 303">
            <a:extLst>
              <a:ext uri="{FF2B5EF4-FFF2-40B4-BE49-F238E27FC236}">
                <a16:creationId xmlns:a16="http://schemas.microsoft.com/office/drawing/2014/main" id="{1AD2B062-F843-4BA9-9C29-CF119BD24867}"/>
              </a:ext>
            </a:extLst>
          </p:cNvPr>
          <p:cNvCxnSpPr>
            <a:cxnSpLocks/>
          </p:cNvCxnSpPr>
          <p:nvPr/>
        </p:nvCxnSpPr>
        <p:spPr>
          <a:xfrm>
            <a:off x="2785256" y="2112144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5" name="Straight Connector 304">
            <a:extLst>
              <a:ext uri="{FF2B5EF4-FFF2-40B4-BE49-F238E27FC236}">
                <a16:creationId xmlns:a16="http://schemas.microsoft.com/office/drawing/2014/main" id="{A2C828E5-46FF-4E1A-845B-429BE6457246}"/>
              </a:ext>
            </a:extLst>
          </p:cNvPr>
          <p:cNvCxnSpPr>
            <a:cxnSpLocks/>
          </p:cNvCxnSpPr>
          <p:nvPr/>
        </p:nvCxnSpPr>
        <p:spPr>
          <a:xfrm>
            <a:off x="2785256" y="2342489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6" name="Straight Connector 305">
            <a:extLst>
              <a:ext uri="{FF2B5EF4-FFF2-40B4-BE49-F238E27FC236}">
                <a16:creationId xmlns:a16="http://schemas.microsoft.com/office/drawing/2014/main" id="{193C5C07-E6E6-49B9-BB00-5A03D3A30E10}"/>
              </a:ext>
            </a:extLst>
          </p:cNvPr>
          <p:cNvCxnSpPr>
            <a:cxnSpLocks/>
          </p:cNvCxnSpPr>
          <p:nvPr/>
        </p:nvCxnSpPr>
        <p:spPr>
          <a:xfrm>
            <a:off x="2785256" y="2575780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7" name="Straight Connector 306">
            <a:extLst>
              <a:ext uri="{FF2B5EF4-FFF2-40B4-BE49-F238E27FC236}">
                <a16:creationId xmlns:a16="http://schemas.microsoft.com/office/drawing/2014/main" id="{323BDD3E-80A2-458C-89B5-B4F98D5F755B}"/>
              </a:ext>
            </a:extLst>
          </p:cNvPr>
          <p:cNvCxnSpPr>
            <a:cxnSpLocks/>
          </p:cNvCxnSpPr>
          <p:nvPr/>
        </p:nvCxnSpPr>
        <p:spPr>
          <a:xfrm>
            <a:off x="2785256" y="2806125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8" name="Straight Connector 307">
            <a:extLst>
              <a:ext uri="{FF2B5EF4-FFF2-40B4-BE49-F238E27FC236}">
                <a16:creationId xmlns:a16="http://schemas.microsoft.com/office/drawing/2014/main" id="{7F30707B-BE61-4543-AA09-15AD3CBB1F99}"/>
              </a:ext>
            </a:extLst>
          </p:cNvPr>
          <p:cNvCxnSpPr>
            <a:cxnSpLocks/>
          </p:cNvCxnSpPr>
          <p:nvPr/>
        </p:nvCxnSpPr>
        <p:spPr>
          <a:xfrm>
            <a:off x="2785256" y="3043862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9" name="Straight Connector 308">
            <a:extLst>
              <a:ext uri="{FF2B5EF4-FFF2-40B4-BE49-F238E27FC236}">
                <a16:creationId xmlns:a16="http://schemas.microsoft.com/office/drawing/2014/main" id="{ACEAF4D2-E9E3-4468-AD81-55010EA5BE01}"/>
              </a:ext>
            </a:extLst>
          </p:cNvPr>
          <p:cNvCxnSpPr>
            <a:cxnSpLocks/>
          </p:cNvCxnSpPr>
          <p:nvPr/>
        </p:nvCxnSpPr>
        <p:spPr>
          <a:xfrm>
            <a:off x="2785256" y="3274207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0" name="Straight Connector 309">
            <a:extLst>
              <a:ext uri="{FF2B5EF4-FFF2-40B4-BE49-F238E27FC236}">
                <a16:creationId xmlns:a16="http://schemas.microsoft.com/office/drawing/2014/main" id="{A4CA1938-2100-41F4-8369-5EFACD55340B}"/>
              </a:ext>
            </a:extLst>
          </p:cNvPr>
          <p:cNvCxnSpPr>
            <a:cxnSpLocks/>
          </p:cNvCxnSpPr>
          <p:nvPr/>
        </p:nvCxnSpPr>
        <p:spPr>
          <a:xfrm>
            <a:off x="2785256" y="3523094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1" name="Straight Connector 310">
            <a:extLst>
              <a:ext uri="{FF2B5EF4-FFF2-40B4-BE49-F238E27FC236}">
                <a16:creationId xmlns:a16="http://schemas.microsoft.com/office/drawing/2014/main" id="{90AE1B2E-9FF8-439D-90D0-0CFD6FE49C32}"/>
              </a:ext>
            </a:extLst>
          </p:cNvPr>
          <p:cNvCxnSpPr>
            <a:cxnSpLocks/>
          </p:cNvCxnSpPr>
          <p:nvPr/>
        </p:nvCxnSpPr>
        <p:spPr>
          <a:xfrm>
            <a:off x="2785256" y="3753439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2" name="Straight Connector 311">
            <a:extLst>
              <a:ext uri="{FF2B5EF4-FFF2-40B4-BE49-F238E27FC236}">
                <a16:creationId xmlns:a16="http://schemas.microsoft.com/office/drawing/2014/main" id="{8150C813-5172-45C7-8340-4DED80CE131D}"/>
              </a:ext>
            </a:extLst>
          </p:cNvPr>
          <p:cNvCxnSpPr>
            <a:cxnSpLocks/>
          </p:cNvCxnSpPr>
          <p:nvPr/>
        </p:nvCxnSpPr>
        <p:spPr>
          <a:xfrm>
            <a:off x="2785256" y="3991176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3" name="Straight Connector 312">
            <a:extLst>
              <a:ext uri="{FF2B5EF4-FFF2-40B4-BE49-F238E27FC236}">
                <a16:creationId xmlns:a16="http://schemas.microsoft.com/office/drawing/2014/main" id="{7FF25D01-9C9E-4D11-8451-BDE06CB13940}"/>
              </a:ext>
            </a:extLst>
          </p:cNvPr>
          <p:cNvCxnSpPr>
            <a:cxnSpLocks/>
          </p:cNvCxnSpPr>
          <p:nvPr/>
        </p:nvCxnSpPr>
        <p:spPr>
          <a:xfrm>
            <a:off x="2785256" y="4221521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" name="Straight Connector 313">
            <a:extLst>
              <a:ext uri="{FF2B5EF4-FFF2-40B4-BE49-F238E27FC236}">
                <a16:creationId xmlns:a16="http://schemas.microsoft.com/office/drawing/2014/main" id="{9F14B562-8FEE-4E12-9727-6EC2433013A6}"/>
              </a:ext>
            </a:extLst>
          </p:cNvPr>
          <p:cNvCxnSpPr>
            <a:cxnSpLocks/>
          </p:cNvCxnSpPr>
          <p:nvPr/>
        </p:nvCxnSpPr>
        <p:spPr>
          <a:xfrm>
            <a:off x="2785256" y="4454812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5" name="Straight Connector 314">
            <a:extLst>
              <a:ext uri="{FF2B5EF4-FFF2-40B4-BE49-F238E27FC236}">
                <a16:creationId xmlns:a16="http://schemas.microsoft.com/office/drawing/2014/main" id="{9DCCE28B-DF0E-41BA-9DF6-3DA272E0D069}"/>
              </a:ext>
            </a:extLst>
          </p:cNvPr>
          <p:cNvCxnSpPr>
            <a:cxnSpLocks/>
          </p:cNvCxnSpPr>
          <p:nvPr/>
        </p:nvCxnSpPr>
        <p:spPr>
          <a:xfrm>
            <a:off x="2785256" y="4685157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6" name="Straight Connector 315">
            <a:extLst>
              <a:ext uri="{FF2B5EF4-FFF2-40B4-BE49-F238E27FC236}">
                <a16:creationId xmlns:a16="http://schemas.microsoft.com/office/drawing/2014/main" id="{2EB52745-0032-4213-AC91-81D1ED5B92B2}"/>
              </a:ext>
            </a:extLst>
          </p:cNvPr>
          <p:cNvCxnSpPr>
            <a:cxnSpLocks/>
          </p:cNvCxnSpPr>
          <p:nvPr/>
        </p:nvCxnSpPr>
        <p:spPr>
          <a:xfrm>
            <a:off x="2785256" y="4922894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7" name="Straight Connector 316">
            <a:extLst>
              <a:ext uri="{FF2B5EF4-FFF2-40B4-BE49-F238E27FC236}">
                <a16:creationId xmlns:a16="http://schemas.microsoft.com/office/drawing/2014/main" id="{F720BEA6-2123-49C8-B168-F9D293C85D00}"/>
              </a:ext>
            </a:extLst>
          </p:cNvPr>
          <p:cNvCxnSpPr>
            <a:cxnSpLocks/>
          </p:cNvCxnSpPr>
          <p:nvPr/>
        </p:nvCxnSpPr>
        <p:spPr>
          <a:xfrm>
            <a:off x="2785256" y="5153239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8" name="Straight Connector 317">
            <a:extLst>
              <a:ext uri="{FF2B5EF4-FFF2-40B4-BE49-F238E27FC236}">
                <a16:creationId xmlns:a16="http://schemas.microsoft.com/office/drawing/2014/main" id="{1AAE8ED6-0499-4849-A88C-8DAD1DC58596}"/>
              </a:ext>
            </a:extLst>
          </p:cNvPr>
          <p:cNvCxnSpPr>
            <a:cxnSpLocks/>
          </p:cNvCxnSpPr>
          <p:nvPr/>
        </p:nvCxnSpPr>
        <p:spPr>
          <a:xfrm>
            <a:off x="3540329" y="5388912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0" name="Straight Connector 319">
            <a:extLst>
              <a:ext uri="{FF2B5EF4-FFF2-40B4-BE49-F238E27FC236}">
                <a16:creationId xmlns:a16="http://schemas.microsoft.com/office/drawing/2014/main" id="{0EA36437-9571-4B4F-99E2-5F63AC45C85E}"/>
              </a:ext>
            </a:extLst>
          </p:cNvPr>
          <p:cNvCxnSpPr>
            <a:cxnSpLocks/>
          </p:cNvCxnSpPr>
          <p:nvPr/>
        </p:nvCxnSpPr>
        <p:spPr>
          <a:xfrm>
            <a:off x="3540329" y="1647437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1" name="Straight Connector 320">
            <a:extLst>
              <a:ext uri="{FF2B5EF4-FFF2-40B4-BE49-F238E27FC236}">
                <a16:creationId xmlns:a16="http://schemas.microsoft.com/office/drawing/2014/main" id="{0D529F1B-1743-4374-9474-8B1492C50FFF}"/>
              </a:ext>
            </a:extLst>
          </p:cNvPr>
          <p:cNvCxnSpPr>
            <a:cxnSpLocks/>
          </p:cNvCxnSpPr>
          <p:nvPr/>
        </p:nvCxnSpPr>
        <p:spPr>
          <a:xfrm>
            <a:off x="3540329" y="1877782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2" name="Straight Connector 321">
            <a:extLst>
              <a:ext uri="{FF2B5EF4-FFF2-40B4-BE49-F238E27FC236}">
                <a16:creationId xmlns:a16="http://schemas.microsoft.com/office/drawing/2014/main" id="{01967C6F-290D-4033-B31C-80D3CE279835}"/>
              </a:ext>
            </a:extLst>
          </p:cNvPr>
          <p:cNvCxnSpPr>
            <a:cxnSpLocks/>
          </p:cNvCxnSpPr>
          <p:nvPr/>
        </p:nvCxnSpPr>
        <p:spPr>
          <a:xfrm>
            <a:off x="3540329" y="2115519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3" name="Straight Connector 322">
            <a:extLst>
              <a:ext uri="{FF2B5EF4-FFF2-40B4-BE49-F238E27FC236}">
                <a16:creationId xmlns:a16="http://schemas.microsoft.com/office/drawing/2014/main" id="{FE5091AC-B105-4760-B0EF-EE360200326B}"/>
              </a:ext>
            </a:extLst>
          </p:cNvPr>
          <p:cNvCxnSpPr>
            <a:cxnSpLocks/>
          </p:cNvCxnSpPr>
          <p:nvPr/>
        </p:nvCxnSpPr>
        <p:spPr>
          <a:xfrm>
            <a:off x="3540329" y="2345864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4" name="Straight Connector 323">
            <a:extLst>
              <a:ext uri="{FF2B5EF4-FFF2-40B4-BE49-F238E27FC236}">
                <a16:creationId xmlns:a16="http://schemas.microsoft.com/office/drawing/2014/main" id="{DCC199DF-C6C6-4C86-B974-C56D79E39B07}"/>
              </a:ext>
            </a:extLst>
          </p:cNvPr>
          <p:cNvCxnSpPr>
            <a:cxnSpLocks/>
          </p:cNvCxnSpPr>
          <p:nvPr/>
        </p:nvCxnSpPr>
        <p:spPr>
          <a:xfrm>
            <a:off x="3540329" y="2579155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5" name="Straight Connector 324">
            <a:extLst>
              <a:ext uri="{FF2B5EF4-FFF2-40B4-BE49-F238E27FC236}">
                <a16:creationId xmlns:a16="http://schemas.microsoft.com/office/drawing/2014/main" id="{35CE69A7-89A3-4723-A5DF-82C8D541D029}"/>
              </a:ext>
            </a:extLst>
          </p:cNvPr>
          <p:cNvCxnSpPr>
            <a:cxnSpLocks/>
          </p:cNvCxnSpPr>
          <p:nvPr/>
        </p:nvCxnSpPr>
        <p:spPr>
          <a:xfrm>
            <a:off x="3540329" y="2809500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6" name="Straight Connector 325">
            <a:extLst>
              <a:ext uri="{FF2B5EF4-FFF2-40B4-BE49-F238E27FC236}">
                <a16:creationId xmlns:a16="http://schemas.microsoft.com/office/drawing/2014/main" id="{420A8A47-17B4-4966-B250-70539457A221}"/>
              </a:ext>
            </a:extLst>
          </p:cNvPr>
          <p:cNvCxnSpPr>
            <a:cxnSpLocks/>
          </p:cNvCxnSpPr>
          <p:nvPr/>
        </p:nvCxnSpPr>
        <p:spPr>
          <a:xfrm>
            <a:off x="3540329" y="3047237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7" name="Straight Connector 326">
            <a:extLst>
              <a:ext uri="{FF2B5EF4-FFF2-40B4-BE49-F238E27FC236}">
                <a16:creationId xmlns:a16="http://schemas.microsoft.com/office/drawing/2014/main" id="{2C2AB03C-0317-4D50-BCD9-A110631E0348}"/>
              </a:ext>
            </a:extLst>
          </p:cNvPr>
          <p:cNvCxnSpPr>
            <a:cxnSpLocks/>
          </p:cNvCxnSpPr>
          <p:nvPr/>
        </p:nvCxnSpPr>
        <p:spPr>
          <a:xfrm>
            <a:off x="3540329" y="3277582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8" name="Straight Connector 327">
            <a:extLst>
              <a:ext uri="{FF2B5EF4-FFF2-40B4-BE49-F238E27FC236}">
                <a16:creationId xmlns:a16="http://schemas.microsoft.com/office/drawing/2014/main" id="{1F4E40E3-DE56-4C8B-BE39-73D7436725F8}"/>
              </a:ext>
            </a:extLst>
          </p:cNvPr>
          <p:cNvCxnSpPr>
            <a:cxnSpLocks/>
          </p:cNvCxnSpPr>
          <p:nvPr/>
        </p:nvCxnSpPr>
        <p:spPr>
          <a:xfrm>
            <a:off x="3540329" y="3526469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9" name="Straight Connector 328">
            <a:extLst>
              <a:ext uri="{FF2B5EF4-FFF2-40B4-BE49-F238E27FC236}">
                <a16:creationId xmlns:a16="http://schemas.microsoft.com/office/drawing/2014/main" id="{A08218DF-0AD5-4724-9B6B-6FA5363E6A1F}"/>
              </a:ext>
            </a:extLst>
          </p:cNvPr>
          <p:cNvCxnSpPr>
            <a:cxnSpLocks/>
          </p:cNvCxnSpPr>
          <p:nvPr/>
        </p:nvCxnSpPr>
        <p:spPr>
          <a:xfrm>
            <a:off x="3540329" y="3756814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0" name="Straight Connector 329">
            <a:extLst>
              <a:ext uri="{FF2B5EF4-FFF2-40B4-BE49-F238E27FC236}">
                <a16:creationId xmlns:a16="http://schemas.microsoft.com/office/drawing/2014/main" id="{62FB02FB-6842-4C20-82ED-802A0D62871E}"/>
              </a:ext>
            </a:extLst>
          </p:cNvPr>
          <p:cNvCxnSpPr>
            <a:cxnSpLocks/>
          </p:cNvCxnSpPr>
          <p:nvPr/>
        </p:nvCxnSpPr>
        <p:spPr>
          <a:xfrm>
            <a:off x="3540329" y="3994551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1" name="Straight Connector 330">
            <a:extLst>
              <a:ext uri="{FF2B5EF4-FFF2-40B4-BE49-F238E27FC236}">
                <a16:creationId xmlns:a16="http://schemas.microsoft.com/office/drawing/2014/main" id="{0BA46C7A-A88B-4CC7-9F33-091912B513E8}"/>
              </a:ext>
            </a:extLst>
          </p:cNvPr>
          <p:cNvCxnSpPr>
            <a:cxnSpLocks/>
          </p:cNvCxnSpPr>
          <p:nvPr/>
        </p:nvCxnSpPr>
        <p:spPr>
          <a:xfrm>
            <a:off x="3540329" y="4224896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2" name="Straight Connector 331">
            <a:extLst>
              <a:ext uri="{FF2B5EF4-FFF2-40B4-BE49-F238E27FC236}">
                <a16:creationId xmlns:a16="http://schemas.microsoft.com/office/drawing/2014/main" id="{34F940BE-11E7-4BA9-A850-C58943F16DD9}"/>
              </a:ext>
            </a:extLst>
          </p:cNvPr>
          <p:cNvCxnSpPr>
            <a:cxnSpLocks/>
          </p:cNvCxnSpPr>
          <p:nvPr/>
        </p:nvCxnSpPr>
        <p:spPr>
          <a:xfrm>
            <a:off x="3540329" y="4458187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3" name="Straight Connector 332">
            <a:extLst>
              <a:ext uri="{FF2B5EF4-FFF2-40B4-BE49-F238E27FC236}">
                <a16:creationId xmlns:a16="http://schemas.microsoft.com/office/drawing/2014/main" id="{D41BA18B-248C-4E0F-B6B7-ADC9EDBE5421}"/>
              </a:ext>
            </a:extLst>
          </p:cNvPr>
          <p:cNvCxnSpPr>
            <a:cxnSpLocks/>
          </p:cNvCxnSpPr>
          <p:nvPr/>
        </p:nvCxnSpPr>
        <p:spPr>
          <a:xfrm>
            <a:off x="3540329" y="4688532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4" name="Straight Connector 333">
            <a:extLst>
              <a:ext uri="{FF2B5EF4-FFF2-40B4-BE49-F238E27FC236}">
                <a16:creationId xmlns:a16="http://schemas.microsoft.com/office/drawing/2014/main" id="{43B3A944-9F8B-48F2-AC5A-08F769281785}"/>
              </a:ext>
            </a:extLst>
          </p:cNvPr>
          <p:cNvCxnSpPr>
            <a:cxnSpLocks/>
          </p:cNvCxnSpPr>
          <p:nvPr/>
        </p:nvCxnSpPr>
        <p:spPr>
          <a:xfrm>
            <a:off x="3540329" y="4926269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5" name="Straight Connector 334">
            <a:extLst>
              <a:ext uri="{FF2B5EF4-FFF2-40B4-BE49-F238E27FC236}">
                <a16:creationId xmlns:a16="http://schemas.microsoft.com/office/drawing/2014/main" id="{657158CE-0EBF-496C-AC19-8A6B9E1A62EC}"/>
              </a:ext>
            </a:extLst>
          </p:cNvPr>
          <p:cNvCxnSpPr>
            <a:cxnSpLocks/>
          </p:cNvCxnSpPr>
          <p:nvPr/>
        </p:nvCxnSpPr>
        <p:spPr>
          <a:xfrm>
            <a:off x="3540329" y="5156614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6" name="Straight Connector 335">
            <a:extLst>
              <a:ext uri="{FF2B5EF4-FFF2-40B4-BE49-F238E27FC236}">
                <a16:creationId xmlns:a16="http://schemas.microsoft.com/office/drawing/2014/main" id="{692D994D-8CDE-419E-B234-3E696D34E016}"/>
              </a:ext>
            </a:extLst>
          </p:cNvPr>
          <p:cNvCxnSpPr>
            <a:cxnSpLocks/>
          </p:cNvCxnSpPr>
          <p:nvPr/>
        </p:nvCxnSpPr>
        <p:spPr>
          <a:xfrm>
            <a:off x="4329594" y="1644062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7" name="Straight Connector 336">
            <a:extLst>
              <a:ext uri="{FF2B5EF4-FFF2-40B4-BE49-F238E27FC236}">
                <a16:creationId xmlns:a16="http://schemas.microsoft.com/office/drawing/2014/main" id="{D85DA868-9CCB-4D12-973D-4B3E497C89F9}"/>
              </a:ext>
            </a:extLst>
          </p:cNvPr>
          <p:cNvCxnSpPr>
            <a:cxnSpLocks/>
          </p:cNvCxnSpPr>
          <p:nvPr/>
        </p:nvCxnSpPr>
        <p:spPr>
          <a:xfrm>
            <a:off x="4329594" y="1874407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8" name="Straight Connector 337">
            <a:extLst>
              <a:ext uri="{FF2B5EF4-FFF2-40B4-BE49-F238E27FC236}">
                <a16:creationId xmlns:a16="http://schemas.microsoft.com/office/drawing/2014/main" id="{4C2FF19C-FB53-4B27-86AC-F8AB10CDF75A}"/>
              </a:ext>
            </a:extLst>
          </p:cNvPr>
          <p:cNvCxnSpPr>
            <a:cxnSpLocks/>
          </p:cNvCxnSpPr>
          <p:nvPr/>
        </p:nvCxnSpPr>
        <p:spPr>
          <a:xfrm>
            <a:off x="4329594" y="2112144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9" name="Straight Connector 338">
            <a:extLst>
              <a:ext uri="{FF2B5EF4-FFF2-40B4-BE49-F238E27FC236}">
                <a16:creationId xmlns:a16="http://schemas.microsoft.com/office/drawing/2014/main" id="{B306D746-0B70-41E3-ABC4-0DB9BBFBFBB8}"/>
              </a:ext>
            </a:extLst>
          </p:cNvPr>
          <p:cNvCxnSpPr>
            <a:cxnSpLocks/>
          </p:cNvCxnSpPr>
          <p:nvPr/>
        </p:nvCxnSpPr>
        <p:spPr>
          <a:xfrm>
            <a:off x="4329594" y="2342489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0" name="Straight Connector 339">
            <a:extLst>
              <a:ext uri="{FF2B5EF4-FFF2-40B4-BE49-F238E27FC236}">
                <a16:creationId xmlns:a16="http://schemas.microsoft.com/office/drawing/2014/main" id="{CC5156FD-86A5-4F59-9003-E96F610516C5}"/>
              </a:ext>
            </a:extLst>
          </p:cNvPr>
          <p:cNvCxnSpPr>
            <a:cxnSpLocks/>
          </p:cNvCxnSpPr>
          <p:nvPr/>
        </p:nvCxnSpPr>
        <p:spPr>
          <a:xfrm>
            <a:off x="4329594" y="2575780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1" name="Straight Connector 340">
            <a:extLst>
              <a:ext uri="{FF2B5EF4-FFF2-40B4-BE49-F238E27FC236}">
                <a16:creationId xmlns:a16="http://schemas.microsoft.com/office/drawing/2014/main" id="{D25CFF98-889F-44D9-94D4-F96A10C29F40}"/>
              </a:ext>
            </a:extLst>
          </p:cNvPr>
          <p:cNvCxnSpPr>
            <a:cxnSpLocks/>
          </p:cNvCxnSpPr>
          <p:nvPr/>
        </p:nvCxnSpPr>
        <p:spPr>
          <a:xfrm>
            <a:off x="4329594" y="2806125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2" name="Straight Connector 341">
            <a:extLst>
              <a:ext uri="{FF2B5EF4-FFF2-40B4-BE49-F238E27FC236}">
                <a16:creationId xmlns:a16="http://schemas.microsoft.com/office/drawing/2014/main" id="{2F59F07E-6952-45F9-A957-F163AB387D78}"/>
              </a:ext>
            </a:extLst>
          </p:cNvPr>
          <p:cNvCxnSpPr>
            <a:cxnSpLocks/>
          </p:cNvCxnSpPr>
          <p:nvPr/>
        </p:nvCxnSpPr>
        <p:spPr>
          <a:xfrm>
            <a:off x="4329594" y="3043862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3" name="Straight Connector 342">
            <a:extLst>
              <a:ext uri="{FF2B5EF4-FFF2-40B4-BE49-F238E27FC236}">
                <a16:creationId xmlns:a16="http://schemas.microsoft.com/office/drawing/2014/main" id="{14974236-57F3-44C0-AAF5-1BD1C62EB889}"/>
              </a:ext>
            </a:extLst>
          </p:cNvPr>
          <p:cNvCxnSpPr>
            <a:cxnSpLocks/>
          </p:cNvCxnSpPr>
          <p:nvPr/>
        </p:nvCxnSpPr>
        <p:spPr>
          <a:xfrm>
            <a:off x="5089096" y="1644062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4" name="Straight Connector 343">
            <a:extLst>
              <a:ext uri="{FF2B5EF4-FFF2-40B4-BE49-F238E27FC236}">
                <a16:creationId xmlns:a16="http://schemas.microsoft.com/office/drawing/2014/main" id="{DD04218D-5B8B-4800-B880-25C29AB9CC15}"/>
              </a:ext>
            </a:extLst>
          </p:cNvPr>
          <p:cNvCxnSpPr>
            <a:cxnSpLocks/>
          </p:cNvCxnSpPr>
          <p:nvPr/>
        </p:nvCxnSpPr>
        <p:spPr>
          <a:xfrm>
            <a:off x="5089096" y="1874407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5" name="Straight Connector 344">
            <a:extLst>
              <a:ext uri="{FF2B5EF4-FFF2-40B4-BE49-F238E27FC236}">
                <a16:creationId xmlns:a16="http://schemas.microsoft.com/office/drawing/2014/main" id="{D446EE43-54A2-4AC3-B306-0AB396484792}"/>
              </a:ext>
            </a:extLst>
          </p:cNvPr>
          <p:cNvCxnSpPr>
            <a:cxnSpLocks/>
          </p:cNvCxnSpPr>
          <p:nvPr/>
        </p:nvCxnSpPr>
        <p:spPr>
          <a:xfrm>
            <a:off x="5089096" y="2112144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6" name="Straight Connector 345">
            <a:extLst>
              <a:ext uri="{FF2B5EF4-FFF2-40B4-BE49-F238E27FC236}">
                <a16:creationId xmlns:a16="http://schemas.microsoft.com/office/drawing/2014/main" id="{1C100640-51C5-4563-A696-730DC07643E1}"/>
              </a:ext>
            </a:extLst>
          </p:cNvPr>
          <p:cNvCxnSpPr>
            <a:cxnSpLocks/>
          </p:cNvCxnSpPr>
          <p:nvPr/>
        </p:nvCxnSpPr>
        <p:spPr>
          <a:xfrm>
            <a:off x="5089096" y="2342489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7" name="Straight Connector 346">
            <a:extLst>
              <a:ext uri="{FF2B5EF4-FFF2-40B4-BE49-F238E27FC236}">
                <a16:creationId xmlns:a16="http://schemas.microsoft.com/office/drawing/2014/main" id="{545C773E-1DED-4DB8-B206-5FEE7DD5B242}"/>
              </a:ext>
            </a:extLst>
          </p:cNvPr>
          <p:cNvCxnSpPr>
            <a:cxnSpLocks/>
          </p:cNvCxnSpPr>
          <p:nvPr/>
        </p:nvCxnSpPr>
        <p:spPr>
          <a:xfrm>
            <a:off x="5089096" y="2575780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8" name="Straight Connector 347">
            <a:extLst>
              <a:ext uri="{FF2B5EF4-FFF2-40B4-BE49-F238E27FC236}">
                <a16:creationId xmlns:a16="http://schemas.microsoft.com/office/drawing/2014/main" id="{7919A0E0-691C-45BF-B293-BD5B2C2A0D84}"/>
              </a:ext>
            </a:extLst>
          </p:cNvPr>
          <p:cNvCxnSpPr>
            <a:cxnSpLocks/>
          </p:cNvCxnSpPr>
          <p:nvPr/>
        </p:nvCxnSpPr>
        <p:spPr>
          <a:xfrm>
            <a:off x="5089096" y="2806125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9" name="Straight Connector 348">
            <a:extLst>
              <a:ext uri="{FF2B5EF4-FFF2-40B4-BE49-F238E27FC236}">
                <a16:creationId xmlns:a16="http://schemas.microsoft.com/office/drawing/2014/main" id="{153E05E3-C33E-45E9-80E7-4840303C78B7}"/>
              </a:ext>
            </a:extLst>
          </p:cNvPr>
          <p:cNvCxnSpPr>
            <a:cxnSpLocks/>
          </p:cNvCxnSpPr>
          <p:nvPr/>
        </p:nvCxnSpPr>
        <p:spPr>
          <a:xfrm>
            <a:off x="5089096" y="3043862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0" name="Straight Connector 349">
            <a:extLst>
              <a:ext uri="{FF2B5EF4-FFF2-40B4-BE49-F238E27FC236}">
                <a16:creationId xmlns:a16="http://schemas.microsoft.com/office/drawing/2014/main" id="{6399C222-5566-413B-AE8B-5A7CA3A86000}"/>
              </a:ext>
            </a:extLst>
          </p:cNvPr>
          <p:cNvCxnSpPr>
            <a:cxnSpLocks/>
          </p:cNvCxnSpPr>
          <p:nvPr/>
        </p:nvCxnSpPr>
        <p:spPr>
          <a:xfrm>
            <a:off x="5089096" y="3274207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1" name="Straight Connector 350">
            <a:extLst>
              <a:ext uri="{FF2B5EF4-FFF2-40B4-BE49-F238E27FC236}">
                <a16:creationId xmlns:a16="http://schemas.microsoft.com/office/drawing/2014/main" id="{88BEB9B2-9BD2-4AD2-9981-B2EDA9AF9185}"/>
              </a:ext>
            </a:extLst>
          </p:cNvPr>
          <p:cNvCxnSpPr>
            <a:cxnSpLocks/>
          </p:cNvCxnSpPr>
          <p:nvPr/>
        </p:nvCxnSpPr>
        <p:spPr>
          <a:xfrm>
            <a:off x="5089096" y="3523094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2" name="Straight Connector 351">
            <a:extLst>
              <a:ext uri="{FF2B5EF4-FFF2-40B4-BE49-F238E27FC236}">
                <a16:creationId xmlns:a16="http://schemas.microsoft.com/office/drawing/2014/main" id="{64498258-9B7B-42F9-B847-928454652585}"/>
              </a:ext>
            </a:extLst>
          </p:cNvPr>
          <p:cNvCxnSpPr>
            <a:cxnSpLocks/>
          </p:cNvCxnSpPr>
          <p:nvPr/>
        </p:nvCxnSpPr>
        <p:spPr>
          <a:xfrm>
            <a:off x="5089096" y="3753439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3" name="Straight Connector 352">
            <a:extLst>
              <a:ext uri="{FF2B5EF4-FFF2-40B4-BE49-F238E27FC236}">
                <a16:creationId xmlns:a16="http://schemas.microsoft.com/office/drawing/2014/main" id="{8A52C632-49FD-4650-B372-15D21886B41A}"/>
              </a:ext>
            </a:extLst>
          </p:cNvPr>
          <p:cNvCxnSpPr>
            <a:cxnSpLocks/>
          </p:cNvCxnSpPr>
          <p:nvPr/>
        </p:nvCxnSpPr>
        <p:spPr>
          <a:xfrm>
            <a:off x="5089096" y="3991176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4" name="Straight Connector 353">
            <a:extLst>
              <a:ext uri="{FF2B5EF4-FFF2-40B4-BE49-F238E27FC236}">
                <a16:creationId xmlns:a16="http://schemas.microsoft.com/office/drawing/2014/main" id="{0E8ECB4B-B4C6-4FE6-BC3E-B754D085DACE}"/>
              </a:ext>
            </a:extLst>
          </p:cNvPr>
          <p:cNvCxnSpPr>
            <a:cxnSpLocks/>
          </p:cNvCxnSpPr>
          <p:nvPr/>
        </p:nvCxnSpPr>
        <p:spPr>
          <a:xfrm>
            <a:off x="5089096" y="4221521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5" name="Straight Connector 354">
            <a:extLst>
              <a:ext uri="{FF2B5EF4-FFF2-40B4-BE49-F238E27FC236}">
                <a16:creationId xmlns:a16="http://schemas.microsoft.com/office/drawing/2014/main" id="{87485052-D4C0-428B-B983-5AEFFFD207F3}"/>
              </a:ext>
            </a:extLst>
          </p:cNvPr>
          <p:cNvCxnSpPr>
            <a:cxnSpLocks/>
          </p:cNvCxnSpPr>
          <p:nvPr/>
        </p:nvCxnSpPr>
        <p:spPr>
          <a:xfrm>
            <a:off x="5089096" y="4454812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6" name="Straight Connector 355">
            <a:extLst>
              <a:ext uri="{FF2B5EF4-FFF2-40B4-BE49-F238E27FC236}">
                <a16:creationId xmlns:a16="http://schemas.microsoft.com/office/drawing/2014/main" id="{C1DBD3DE-1F0A-448D-B9A5-6702FFFD6CAD}"/>
              </a:ext>
            </a:extLst>
          </p:cNvPr>
          <p:cNvCxnSpPr>
            <a:cxnSpLocks/>
          </p:cNvCxnSpPr>
          <p:nvPr/>
        </p:nvCxnSpPr>
        <p:spPr>
          <a:xfrm>
            <a:off x="5089096" y="4685157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7" name="Straight Connector 356">
            <a:extLst>
              <a:ext uri="{FF2B5EF4-FFF2-40B4-BE49-F238E27FC236}">
                <a16:creationId xmlns:a16="http://schemas.microsoft.com/office/drawing/2014/main" id="{A3C4492D-A399-4B2B-86D9-AA458C3221B6}"/>
              </a:ext>
            </a:extLst>
          </p:cNvPr>
          <p:cNvCxnSpPr>
            <a:cxnSpLocks/>
          </p:cNvCxnSpPr>
          <p:nvPr/>
        </p:nvCxnSpPr>
        <p:spPr>
          <a:xfrm>
            <a:off x="5885426" y="5387038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59" name="Group 358">
            <a:extLst>
              <a:ext uri="{FF2B5EF4-FFF2-40B4-BE49-F238E27FC236}">
                <a16:creationId xmlns:a16="http://schemas.microsoft.com/office/drawing/2014/main" id="{186E61B5-583B-4D4F-B161-80DD7F62A2C7}"/>
              </a:ext>
            </a:extLst>
          </p:cNvPr>
          <p:cNvGrpSpPr/>
          <p:nvPr/>
        </p:nvGrpSpPr>
        <p:grpSpPr>
          <a:xfrm>
            <a:off x="5885426" y="1645563"/>
            <a:ext cx="0" cy="1588673"/>
            <a:chOff x="6840768" y="2044942"/>
            <a:chExt cx="0" cy="1588673"/>
          </a:xfrm>
        </p:grpSpPr>
        <p:cxnSp>
          <p:nvCxnSpPr>
            <p:cNvPr id="360" name="Straight Connector 359">
              <a:extLst>
                <a:ext uri="{FF2B5EF4-FFF2-40B4-BE49-F238E27FC236}">
                  <a16:creationId xmlns:a16="http://schemas.microsoft.com/office/drawing/2014/main" id="{F21A41BA-D167-46AC-93FE-FEE0410B920B}"/>
                </a:ext>
              </a:extLst>
            </p:cNvPr>
            <p:cNvCxnSpPr>
              <a:cxnSpLocks/>
            </p:cNvCxnSpPr>
            <p:nvPr/>
          </p:nvCxnSpPr>
          <p:spPr>
            <a:xfrm>
              <a:off x="6840768" y="2044942"/>
              <a:ext cx="0" cy="188873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1" name="Straight Connector 360">
              <a:extLst>
                <a:ext uri="{FF2B5EF4-FFF2-40B4-BE49-F238E27FC236}">
                  <a16:creationId xmlns:a16="http://schemas.microsoft.com/office/drawing/2014/main" id="{725CB05F-B227-48E4-8BD4-B15AB8F2AF09}"/>
                </a:ext>
              </a:extLst>
            </p:cNvPr>
            <p:cNvCxnSpPr>
              <a:cxnSpLocks/>
            </p:cNvCxnSpPr>
            <p:nvPr/>
          </p:nvCxnSpPr>
          <p:spPr>
            <a:xfrm>
              <a:off x="6840768" y="2275287"/>
              <a:ext cx="0" cy="188873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2" name="Straight Connector 361">
              <a:extLst>
                <a:ext uri="{FF2B5EF4-FFF2-40B4-BE49-F238E27FC236}">
                  <a16:creationId xmlns:a16="http://schemas.microsoft.com/office/drawing/2014/main" id="{C013AA56-5E37-403E-8C19-D28AF0A83FD8}"/>
                </a:ext>
              </a:extLst>
            </p:cNvPr>
            <p:cNvCxnSpPr>
              <a:cxnSpLocks/>
            </p:cNvCxnSpPr>
            <p:nvPr/>
          </p:nvCxnSpPr>
          <p:spPr>
            <a:xfrm>
              <a:off x="6840768" y="2513024"/>
              <a:ext cx="0" cy="188873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3" name="Straight Connector 362">
              <a:extLst>
                <a:ext uri="{FF2B5EF4-FFF2-40B4-BE49-F238E27FC236}">
                  <a16:creationId xmlns:a16="http://schemas.microsoft.com/office/drawing/2014/main" id="{5C2880DA-FBA4-4CD2-BB31-010FE8E3AC3B}"/>
                </a:ext>
              </a:extLst>
            </p:cNvPr>
            <p:cNvCxnSpPr>
              <a:cxnSpLocks/>
            </p:cNvCxnSpPr>
            <p:nvPr/>
          </p:nvCxnSpPr>
          <p:spPr>
            <a:xfrm>
              <a:off x="6840768" y="2743369"/>
              <a:ext cx="0" cy="188873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4" name="Straight Connector 363">
              <a:extLst>
                <a:ext uri="{FF2B5EF4-FFF2-40B4-BE49-F238E27FC236}">
                  <a16:creationId xmlns:a16="http://schemas.microsoft.com/office/drawing/2014/main" id="{58AEDE6D-9EA0-4701-B013-65F74480B1B0}"/>
                </a:ext>
              </a:extLst>
            </p:cNvPr>
            <p:cNvCxnSpPr>
              <a:cxnSpLocks/>
            </p:cNvCxnSpPr>
            <p:nvPr/>
          </p:nvCxnSpPr>
          <p:spPr>
            <a:xfrm>
              <a:off x="6840768" y="2976660"/>
              <a:ext cx="0" cy="188873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5" name="Straight Connector 364">
              <a:extLst>
                <a:ext uri="{FF2B5EF4-FFF2-40B4-BE49-F238E27FC236}">
                  <a16:creationId xmlns:a16="http://schemas.microsoft.com/office/drawing/2014/main" id="{5DF8A601-2AEF-4E55-81C0-A8066B1DA5C6}"/>
                </a:ext>
              </a:extLst>
            </p:cNvPr>
            <p:cNvCxnSpPr>
              <a:cxnSpLocks/>
            </p:cNvCxnSpPr>
            <p:nvPr/>
          </p:nvCxnSpPr>
          <p:spPr>
            <a:xfrm>
              <a:off x="6840768" y="3207005"/>
              <a:ext cx="0" cy="188873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6" name="Straight Connector 365">
              <a:extLst>
                <a:ext uri="{FF2B5EF4-FFF2-40B4-BE49-F238E27FC236}">
                  <a16:creationId xmlns:a16="http://schemas.microsoft.com/office/drawing/2014/main" id="{6836ED7C-A419-4848-A845-77026A00C10B}"/>
                </a:ext>
              </a:extLst>
            </p:cNvPr>
            <p:cNvCxnSpPr>
              <a:cxnSpLocks/>
            </p:cNvCxnSpPr>
            <p:nvPr/>
          </p:nvCxnSpPr>
          <p:spPr>
            <a:xfrm>
              <a:off x="6840768" y="3444742"/>
              <a:ext cx="0" cy="188873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67" name="Straight Connector 366">
            <a:extLst>
              <a:ext uri="{FF2B5EF4-FFF2-40B4-BE49-F238E27FC236}">
                <a16:creationId xmlns:a16="http://schemas.microsoft.com/office/drawing/2014/main" id="{484B1672-531D-48ED-91FD-B81152294C80}"/>
              </a:ext>
            </a:extLst>
          </p:cNvPr>
          <p:cNvCxnSpPr>
            <a:cxnSpLocks/>
          </p:cNvCxnSpPr>
          <p:nvPr/>
        </p:nvCxnSpPr>
        <p:spPr>
          <a:xfrm>
            <a:off x="5885426" y="3275708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8" name="Straight Connector 367">
            <a:extLst>
              <a:ext uri="{FF2B5EF4-FFF2-40B4-BE49-F238E27FC236}">
                <a16:creationId xmlns:a16="http://schemas.microsoft.com/office/drawing/2014/main" id="{8BD87EA1-D4BC-498B-9933-60A3A92F54AD}"/>
              </a:ext>
            </a:extLst>
          </p:cNvPr>
          <p:cNvCxnSpPr>
            <a:cxnSpLocks/>
          </p:cNvCxnSpPr>
          <p:nvPr/>
        </p:nvCxnSpPr>
        <p:spPr>
          <a:xfrm>
            <a:off x="5885426" y="3524595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9" name="Straight Connector 368">
            <a:extLst>
              <a:ext uri="{FF2B5EF4-FFF2-40B4-BE49-F238E27FC236}">
                <a16:creationId xmlns:a16="http://schemas.microsoft.com/office/drawing/2014/main" id="{77E4FF61-B3B6-46EF-9570-A1DF7E1DD653}"/>
              </a:ext>
            </a:extLst>
          </p:cNvPr>
          <p:cNvCxnSpPr>
            <a:cxnSpLocks/>
          </p:cNvCxnSpPr>
          <p:nvPr/>
        </p:nvCxnSpPr>
        <p:spPr>
          <a:xfrm>
            <a:off x="5885426" y="3754940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0" name="Straight Connector 369">
            <a:extLst>
              <a:ext uri="{FF2B5EF4-FFF2-40B4-BE49-F238E27FC236}">
                <a16:creationId xmlns:a16="http://schemas.microsoft.com/office/drawing/2014/main" id="{4D45D2CF-C44B-4546-8087-EC0D2E8D183A}"/>
              </a:ext>
            </a:extLst>
          </p:cNvPr>
          <p:cNvCxnSpPr>
            <a:cxnSpLocks/>
          </p:cNvCxnSpPr>
          <p:nvPr/>
        </p:nvCxnSpPr>
        <p:spPr>
          <a:xfrm>
            <a:off x="5885426" y="3992677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1" name="Straight Connector 370">
            <a:extLst>
              <a:ext uri="{FF2B5EF4-FFF2-40B4-BE49-F238E27FC236}">
                <a16:creationId xmlns:a16="http://schemas.microsoft.com/office/drawing/2014/main" id="{02EBC115-EF9A-439A-9A30-567163F31401}"/>
              </a:ext>
            </a:extLst>
          </p:cNvPr>
          <p:cNvCxnSpPr>
            <a:cxnSpLocks/>
          </p:cNvCxnSpPr>
          <p:nvPr/>
        </p:nvCxnSpPr>
        <p:spPr>
          <a:xfrm>
            <a:off x="5885426" y="4223022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2" name="Straight Connector 371">
            <a:extLst>
              <a:ext uri="{FF2B5EF4-FFF2-40B4-BE49-F238E27FC236}">
                <a16:creationId xmlns:a16="http://schemas.microsoft.com/office/drawing/2014/main" id="{CD4ED45B-4B52-42CA-B982-9B4BE1A7337B}"/>
              </a:ext>
            </a:extLst>
          </p:cNvPr>
          <p:cNvCxnSpPr>
            <a:cxnSpLocks/>
          </p:cNvCxnSpPr>
          <p:nvPr/>
        </p:nvCxnSpPr>
        <p:spPr>
          <a:xfrm>
            <a:off x="5885426" y="4456313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3" name="Straight Connector 372">
            <a:extLst>
              <a:ext uri="{FF2B5EF4-FFF2-40B4-BE49-F238E27FC236}">
                <a16:creationId xmlns:a16="http://schemas.microsoft.com/office/drawing/2014/main" id="{9AC3EB96-EAB2-48E1-9E13-85F4029F361C}"/>
              </a:ext>
            </a:extLst>
          </p:cNvPr>
          <p:cNvCxnSpPr>
            <a:cxnSpLocks/>
          </p:cNvCxnSpPr>
          <p:nvPr/>
        </p:nvCxnSpPr>
        <p:spPr>
          <a:xfrm>
            <a:off x="5885426" y="4686658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4" name="Straight Connector 373">
            <a:extLst>
              <a:ext uri="{FF2B5EF4-FFF2-40B4-BE49-F238E27FC236}">
                <a16:creationId xmlns:a16="http://schemas.microsoft.com/office/drawing/2014/main" id="{46197BCE-4B55-4051-819B-8AFD644AD564}"/>
              </a:ext>
            </a:extLst>
          </p:cNvPr>
          <p:cNvCxnSpPr>
            <a:cxnSpLocks/>
          </p:cNvCxnSpPr>
          <p:nvPr/>
        </p:nvCxnSpPr>
        <p:spPr>
          <a:xfrm>
            <a:off x="5885426" y="4924395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5" name="Straight Connector 374">
            <a:extLst>
              <a:ext uri="{FF2B5EF4-FFF2-40B4-BE49-F238E27FC236}">
                <a16:creationId xmlns:a16="http://schemas.microsoft.com/office/drawing/2014/main" id="{DBE05B55-03A4-4DDD-985F-3A73C33420AA}"/>
              </a:ext>
            </a:extLst>
          </p:cNvPr>
          <p:cNvCxnSpPr>
            <a:cxnSpLocks/>
          </p:cNvCxnSpPr>
          <p:nvPr/>
        </p:nvCxnSpPr>
        <p:spPr>
          <a:xfrm>
            <a:off x="5885426" y="5154740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6" name="Straight Connector 375">
            <a:extLst>
              <a:ext uri="{FF2B5EF4-FFF2-40B4-BE49-F238E27FC236}">
                <a16:creationId xmlns:a16="http://schemas.microsoft.com/office/drawing/2014/main" id="{3A2273E7-D7EB-4C89-B0AB-D68F7DD5BFE8}"/>
              </a:ext>
            </a:extLst>
          </p:cNvPr>
          <p:cNvCxnSpPr>
            <a:cxnSpLocks/>
          </p:cNvCxnSpPr>
          <p:nvPr/>
        </p:nvCxnSpPr>
        <p:spPr>
          <a:xfrm>
            <a:off x="6710676" y="1644059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7" name="Straight Connector 376">
            <a:extLst>
              <a:ext uri="{FF2B5EF4-FFF2-40B4-BE49-F238E27FC236}">
                <a16:creationId xmlns:a16="http://schemas.microsoft.com/office/drawing/2014/main" id="{53CA4AFE-F64E-455E-AFE3-69F78E588A62}"/>
              </a:ext>
            </a:extLst>
          </p:cNvPr>
          <p:cNvCxnSpPr>
            <a:cxnSpLocks/>
          </p:cNvCxnSpPr>
          <p:nvPr/>
        </p:nvCxnSpPr>
        <p:spPr>
          <a:xfrm>
            <a:off x="6710676" y="1874404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8" name="Straight Connector 377">
            <a:extLst>
              <a:ext uri="{FF2B5EF4-FFF2-40B4-BE49-F238E27FC236}">
                <a16:creationId xmlns:a16="http://schemas.microsoft.com/office/drawing/2014/main" id="{2E28F40B-93BC-474E-9B02-3D2195D9F590}"/>
              </a:ext>
            </a:extLst>
          </p:cNvPr>
          <p:cNvCxnSpPr>
            <a:cxnSpLocks/>
          </p:cNvCxnSpPr>
          <p:nvPr/>
        </p:nvCxnSpPr>
        <p:spPr>
          <a:xfrm>
            <a:off x="6710676" y="2112141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9" name="Straight Connector 378">
            <a:extLst>
              <a:ext uri="{FF2B5EF4-FFF2-40B4-BE49-F238E27FC236}">
                <a16:creationId xmlns:a16="http://schemas.microsoft.com/office/drawing/2014/main" id="{886D535D-3E06-46E2-940E-2C26487FDEB3}"/>
              </a:ext>
            </a:extLst>
          </p:cNvPr>
          <p:cNvCxnSpPr>
            <a:cxnSpLocks/>
          </p:cNvCxnSpPr>
          <p:nvPr/>
        </p:nvCxnSpPr>
        <p:spPr>
          <a:xfrm>
            <a:off x="6710676" y="2342486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0" name="Straight Connector 379">
            <a:extLst>
              <a:ext uri="{FF2B5EF4-FFF2-40B4-BE49-F238E27FC236}">
                <a16:creationId xmlns:a16="http://schemas.microsoft.com/office/drawing/2014/main" id="{FDBEFAB1-806D-4F6F-8F21-9468FD9C7D18}"/>
              </a:ext>
            </a:extLst>
          </p:cNvPr>
          <p:cNvCxnSpPr>
            <a:cxnSpLocks/>
          </p:cNvCxnSpPr>
          <p:nvPr/>
        </p:nvCxnSpPr>
        <p:spPr>
          <a:xfrm>
            <a:off x="6710676" y="2575777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1" name="Straight Connector 380">
            <a:extLst>
              <a:ext uri="{FF2B5EF4-FFF2-40B4-BE49-F238E27FC236}">
                <a16:creationId xmlns:a16="http://schemas.microsoft.com/office/drawing/2014/main" id="{755139BB-E417-4899-AE4F-611011E5D61D}"/>
              </a:ext>
            </a:extLst>
          </p:cNvPr>
          <p:cNvCxnSpPr>
            <a:cxnSpLocks/>
          </p:cNvCxnSpPr>
          <p:nvPr/>
        </p:nvCxnSpPr>
        <p:spPr>
          <a:xfrm>
            <a:off x="6710676" y="2806122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2" name="Straight Connector 381">
            <a:extLst>
              <a:ext uri="{FF2B5EF4-FFF2-40B4-BE49-F238E27FC236}">
                <a16:creationId xmlns:a16="http://schemas.microsoft.com/office/drawing/2014/main" id="{5E470666-4B85-4820-9C9F-AA07EFBD7925}"/>
              </a:ext>
            </a:extLst>
          </p:cNvPr>
          <p:cNvCxnSpPr>
            <a:cxnSpLocks/>
          </p:cNvCxnSpPr>
          <p:nvPr/>
        </p:nvCxnSpPr>
        <p:spPr>
          <a:xfrm>
            <a:off x="6710676" y="3043859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3" name="Straight Connector 382">
            <a:extLst>
              <a:ext uri="{FF2B5EF4-FFF2-40B4-BE49-F238E27FC236}">
                <a16:creationId xmlns:a16="http://schemas.microsoft.com/office/drawing/2014/main" id="{EAF637E4-6EC8-413C-88E6-DFC203DE69AE}"/>
              </a:ext>
            </a:extLst>
          </p:cNvPr>
          <p:cNvCxnSpPr>
            <a:cxnSpLocks/>
          </p:cNvCxnSpPr>
          <p:nvPr/>
        </p:nvCxnSpPr>
        <p:spPr>
          <a:xfrm>
            <a:off x="6710676" y="3274204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4" name="Straight Connector 383">
            <a:extLst>
              <a:ext uri="{FF2B5EF4-FFF2-40B4-BE49-F238E27FC236}">
                <a16:creationId xmlns:a16="http://schemas.microsoft.com/office/drawing/2014/main" id="{ED2CAF3C-AE18-4005-AF91-9C35A456120A}"/>
              </a:ext>
            </a:extLst>
          </p:cNvPr>
          <p:cNvCxnSpPr>
            <a:cxnSpLocks/>
          </p:cNvCxnSpPr>
          <p:nvPr/>
        </p:nvCxnSpPr>
        <p:spPr>
          <a:xfrm>
            <a:off x="6710676" y="3523091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5" name="Straight Connector 384">
            <a:extLst>
              <a:ext uri="{FF2B5EF4-FFF2-40B4-BE49-F238E27FC236}">
                <a16:creationId xmlns:a16="http://schemas.microsoft.com/office/drawing/2014/main" id="{788F4031-A68A-4BFD-BEE7-33A3A942239C}"/>
              </a:ext>
            </a:extLst>
          </p:cNvPr>
          <p:cNvCxnSpPr>
            <a:cxnSpLocks/>
          </p:cNvCxnSpPr>
          <p:nvPr/>
        </p:nvCxnSpPr>
        <p:spPr>
          <a:xfrm>
            <a:off x="6710676" y="3753436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6" name="Straight Connector 385">
            <a:extLst>
              <a:ext uri="{FF2B5EF4-FFF2-40B4-BE49-F238E27FC236}">
                <a16:creationId xmlns:a16="http://schemas.microsoft.com/office/drawing/2014/main" id="{835C230F-507E-4624-9C9E-D5600800C630}"/>
              </a:ext>
            </a:extLst>
          </p:cNvPr>
          <p:cNvCxnSpPr>
            <a:cxnSpLocks/>
          </p:cNvCxnSpPr>
          <p:nvPr/>
        </p:nvCxnSpPr>
        <p:spPr>
          <a:xfrm>
            <a:off x="7438409" y="1644059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7" name="Straight Connector 386">
            <a:extLst>
              <a:ext uri="{FF2B5EF4-FFF2-40B4-BE49-F238E27FC236}">
                <a16:creationId xmlns:a16="http://schemas.microsoft.com/office/drawing/2014/main" id="{45604199-A409-41AA-BB64-943824DE54B5}"/>
              </a:ext>
            </a:extLst>
          </p:cNvPr>
          <p:cNvCxnSpPr>
            <a:cxnSpLocks/>
          </p:cNvCxnSpPr>
          <p:nvPr/>
        </p:nvCxnSpPr>
        <p:spPr>
          <a:xfrm>
            <a:off x="7438409" y="1874404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8" name="Straight Connector 387">
            <a:extLst>
              <a:ext uri="{FF2B5EF4-FFF2-40B4-BE49-F238E27FC236}">
                <a16:creationId xmlns:a16="http://schemas.microsoft.com/office/drawing/2014/main" id="{04BB93C3-8EC8-40B7-A378-C17A07D54C0F}"/>
              </a:ext>
            </a:extLst>
          </p:cNvPr>
          <p:cNvCxnSpPr>
            <a:cxnSpLocks/>
          </p:cNvCxnSpPr>
          <p:nvPr/>
        </p:nvCxnSpPr>
        <p:spPr>
          <a:xfrm>
            <a:off x="7438409" y="2112141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9" name="Straight Connector 388">
            <a:extLst>
              <a:ext uri="{FF2B5EF4-FFF2-40B4-BE49-F238E27FC236}">
                <a16:creationId xmlns:a16="http://schemas.microsoft.com/office/drawing/2014/main" id="{892D825A-2041-48BE-B099-913986B29840}"/>
              </a:ext>
            </a:extLst>
          </p:cNvPr>
          <p:cNvCxnSpPr>
            <a:cxnSpLocks/>
          </p:cNvCxnSpPr>
          <p:nvPr/>
        </p:nvCxnSpPr>
        <p:spPr>
          <a:xfrm>
            <a:off x="7438409" y="2342486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0" name="Straight Connector 389">
            <a:extLst>
              <a:ext uri="{FF2B5EF4-FFF2-40B4-BE49-F238E27FC236}">
                <a16:creationId xmlns:a16="http://schemas.microsoft.com/office/drawing/2014/main" id="{5B142B17-F55B-4F5A-B66A-23AA4F7D615B}"/>
              </a:ext>
            </a:extLst>
          </p:cNvPr>
          <p:cNvCxnSpPr>
            <a:cxnSpLocks/>
          </p:cNvCxnSpPr>
          <p:nvPr/>
        </p:nvCxnSpPr>
        <p:spPr>
          <a:xfrm>
            <a:off x="7438409" y="2575777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1" name="Straight Connector 390">
            <a:extLst>
              <a:ext uri="{FF2B5EF4-FFF2-40B4-BE49-F238E27FC236}">
                <a16:creationId xmlns:a16="http://schemas.microsoft.com/office/drawing/2014/main" id="{22DE84C1-3F77-46D3-8842-ED862A0A71CA}"/>
              </a:ext>
            </a:extLst>
          </p:cNvPr>
          <p:cNvCxnSpPr>
            <a:cxnSpLocks/>
          </p:cNvCxnSpPr>
          <p:nvPr/>
        </p:nvCxnSpPr>
        <p:spPr>
          <a:xfrm>
            <a:off x="7438409" y="2806122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2" name="Straight Connector 391">
            <a:extLst>
              <a:ext uri="{FF2B5EF4-FFF2-40B4-BE49-F238E27FC236}">
                <a16:creationId xmlns:a16="http://schemas.microsoft.com/office/drawing/2014/main" id="{F136C0DD-2C84-4451-AE93-F1D4F36B8D49}"/>
              </a:ext>
            </a:extLst>
          </p:cNvPr>
          <p:cNvCxnSpPr>
            <a:cxnSpLocks/>
          </p:cNvCxnSpPr>
          <p:nvPr/>
        </p:nvCxnSpPr>
        <p:spPr>
          <a:xfrm>
            <a:off x="7438409" y="3043859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3" name="Straight Connector 392">
            <a:extLst>
              <a:ext uri="{FF2B5EF4-FFF2-40B4-BE49-F238E27FC236}">
                <a16:creationId xmlns:a16="http://schemas.microsoft.com/office/drawing/2014/main" id="{0A1F06CE-1B0E-49A6-A24E-C4CA53F06830}"/>
              </a:ext>
            </a:extLst>
          </p:cNvPr>
          <p:cNvCxnSpPr>
            <a:cxnSpLocks/>
          </p:cNvCxnSpPr>
          <p:nvPr/>
        </p:nvCxnSpPr>
        <p:spPr>
          <a:xfrm>
            <a:off x="7438409" y="3274204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4" name="Straight Connector 393">
            <a:extLst>
              <a:ext uri="{FF2B5EF4-FFF2-40B4-BE49-F238E27FC236}">
                <a16:creationId xmlns:a16="http://schemas.microsoft.com/office/drawing/2014/main" id="{3C96AF6C-06D0-4B7E-AAA1-791D5853756D}"/>
              </a:ext>
            </a:extLst>
          </p:cNvPr>
          <p:cNvCxnSpPr>
            <a:cxnSpLocks/>
          </p:cNvCxnSpPr>
          <p:nvPr/>
        </p:nvCxnSpPr>
        <p:spPr>
          <a:xfrm>
            <a:off x="7438409" y="3523091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5" name="Straight Connector 394">
            <a:extLst>
              <a:ext uri="{FF2B5EF4-FFF2-40B4-BE49-F238E27FC236}">
                <a16:creationId xmlns:a16="http://schemas.microsoft.com/office/drawing/2014/main" id="{B7F5376D-E36B-42E5-AD04-C9E00C5C4841}"/>
              </a:ext>
            </a:extLst>
          </p:cNvPr>
          <p:cNvCxnSpPr>
            <a:cxnSpLocks/>
          </p:cNvCxnSpPr>
          <p:nvPr/>
        </p:nvCxnSpPr>
        <p:spPr>
          <a:xfrm>
            <a:off x="7438409" y="3753436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6" name="Straight Connector 395">
            <a:extLst>
              <a:ext uri="{FF2B5EF4-FFF2-40B4-BE49-F238E27FC236}">
                <a16:creationId xmlns:a16="http://schemas.microsoft.com/office/drawing/2014/main" id="{D6C45F5A-7F05-47B7-9CD4-32A02C37C24D}"/>
              </a:ext>
            </a:extLst>
          </p:cNvPr>
          <p:cNvCxnSpPr>
            <a:cxnSpLocks/>
          </p:cNvCxnSpPr>
          <p:nvPr/>
        </p:nvCxnSpPr>
        <p:spPr>
          <a:xfrm>
            <a:off x="7438409" y="3991173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7" name="Straight Connector 396">
            <a:extLst>
              <a:ext uri="{FF2B5EF4-FFF2-40B4-BE49-F238E27FC236}">
                <a16:creationId xmlns:a16="http://schemas.microsoft.com/office/drawing/2014/main" id="{BD14D684-A473-479E-826C-A10361A3FAF5}"/>
              </a:ext>
            </a:extLst>
          </p:cNvPr>
          <p:cNvCxnSpPr>
            <a:cxnSpLocks/>
          </p:cNvCxnSpPr>
          <p:nvPr/>
        </p:nvCxnSpPr>
        <p:spPr>
          <a:xfrm>
            <a:off x="7438409" y="4221518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8" name="Straight Connector 397">
            <a:extLst>
              <a:ext uri="{FF2B5EF4-FFF2-40B4-BE49-F238E27FC236}">
                <a16:creationId xmlns:a16="http://schemas.microsoft.com/office/drawing/2014/main" id="{7FDF8731-0826-4495-B3E4-B0AB116DB7B2}"/>
              </a:ext>
            </a:extLst>
          </p:cNvPr>
          <p:cNvCxnSpPr>
            <a:cxnSpLocks/>
          </p:cNvCxnSpPr>
          <p:nvPr/>
        </p:nvCxnSpPr>
        <p:spPr>
          <a:xfrm>
            <a:off x="7438409" y="4454809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9" name="Straight Connector 398">
            <a:extLst>
              <a:ext uri="{FF2B5EF4-FFF2-40B4-BE49-F238E27FC236}">
                <a16:creationId xmlns:a16="http://schemas.microsoft.com/office/drawing/2014/main" id="{9758844C-4A98-4134-8D86-AEFE9A729ECF}"/>
              </a:ext>
            </a:extLst>
          </p:cNvPr>
          <p:cNvCxnSpPr>
            <a:cxnSpLocks/>
          </p:cNvCxnSpPr>
          <p:nvPr/>
        </p:nvCxnSpPr>
        <p:spPr>
          <a:xfrm>
            <a:off x="7438409" y="4685154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0" name="Straight Connector 399">
            <a:extLst>
              <a:ext uri="{FF2B5EF4-FFF2-40B4-BE49-F238E27FC236}">
                <a16:creationId xmlns:a16="http://schemas.microsoft.com/office/drawing/2014/main" id="{AED39215-4E4A-4625-A455-3563B92CDA8F}"/>
              </a:ext>
            </a:extLst>
          </p:cNvPr>
          <p:cNvCxnSpPr>
            <a:cxnSpLocks/>
          </p:cNvCxnSpPr>
          <p:nvPr/>
        </p:nvCxnSpPr>
        <p:spPr>
          <a:xfrm>
            <a:off x="8219745" y="5385535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2" name="Straight Connector 401">
            <a:extLst>
              <a:ext uri="{FF2B5EF4-FFF2-40B4-BE49-F238E27FC236}">
                <a16:creationId xmlns:a16="http://schemas.microsoft.com/office/drawing/2014/main" id="{AA216C44-5857-4C4A-ACC7-9119E3E616FB}"/>
              </a:ext>
            </a:extLst>
          </p:cNvPr>
          <p:cNvCxnSpPr>
            <a:cxnSpLocks/>
          </p:cNvCxnSpPr>
          <p:nvPr/>
        </p:nvCxnSpPr>
        <p:spPr>
          <a:xfrm>
            <a:off x="8219745" y="1644060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3" name="Straight Connector 402">
            <a:extLst>
              <a:ext uri="{FF2B5EF4-FFF2-40B4-BE49-F238E27FC236}">
                <a16:creationId xmlns:a16="http://schemas.microsoft.com/office/drawing/2014/main" id="{293F91FA-69A9-4155-9C38-0A82B4BF2968}"/>
              </a:ext>
            </a:extLst>
          </p:cNvPr>
          <p:cNvCxnSpPr>
            <a:cxnSpLocks/>
          </p:cNvCxnSpPr>
          <p:nvPr/>
        </p:nvCxnSpPr>
        <p:spPr>
          <a:xfrm>
            <a:off x="8219745" y="1874405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4" name="Straight Connector 403">
            <a:extLst>
              <a:ext uri="{FF2B5EF4-FFF2-40B4-BE49-F238E27FC236}">
                <a16:creationId xmlns:a16="http://schemas.microsoft.com/office/drawing/2014/main" id="{01DE7A6B-FF1E-452C-A118-843A9A5B3527}"/>
              </a:ext>
            </a:extLst>
          </p:cNvPr>
          <p:cNvCxnSpPr>
            <a:cxnSpLocks/>
          </p:cNvCxnSpPr>
          <p:nvPr/>
        </p:nvCxnSpPr>
        <p:spPr>
          <a:xfrm>
            <a:off x="8219745" y="2112142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5" name="Straight Connector 404">
            <a:extLst>
              <a:ext uri="{FF2B5EF4-FFF2-40B4-BE49-F238E27FC236}">
                <a16:creationId xmlns:a16="http://schemas.microsoft.com/office/drawing/2014/main" id="{06FB18A9-342C-48C3-A2AC-1AB758CC1AAE}"/>
              </a:ext>
            </a:extLst>
          </p:cNvPr>
          <p:cNvCxnSpPr>
            <a:cxnSpLocks/>
          </p:cNvCxnSpPr>
          <p:nvPr/>
        </p:nvCxnSpPr>
        <p:spPr>
          <a:xfrm>
            <a:off x="8219745" y="2342487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6" name="Straight Connector 405">
            <a:extLst>
              <a:ext uri="{FF2B5EF4-FFF2-40B4-BE49-F238E27FC236}">
                <a16:creationId xmlns:a16="http://schemas.microsoft.com/office/drawing/2014/main" id="{7289A7AA-9722-4246-9F93-04277C83B299}"/>
              </a:ext>
            </a:extLst>
          </p:cNvPr>
          <p:cNvCxnSpPr>
            <a:cxnSpLocks/>
          </p:cNvCxnSpPr>
          <p:nvPr/>
        </p:nvCxnSpPr>
        <p:spPr>
          <a:xfrm>
            <a:off x="8219745" y="2575778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7" name="Straight Connector 406">
            <a:extLst>
              <a:ext uri="{FF2B5EF4-FFF2-40B4-BE49-F238E27FC236}">
                <a16:creationId xmlns:a16="http://schemas.microsoft.com/office/drawing/2014/main" id="{92737D84-BD97-4594-AC8B-137F48734F60}"/>
              </a:ext>
            </a:extLst>
          </p:cNvPr>
          <p:cNvCxnSpPr>
            <a:cxnSpLocks/>
          </p:cNvCxnSpPr>
          <p:nvPr/>
        </p:nvCxnSpPr>
        <p:spPr>
          <a:xfrm>
            <a:off x="8219745" y="2806123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8" name="Straight Connector 407">
            <a:extLst>
              <a:ext uri="{FF2B5EF4-FFF2-40B4-BE49-F238E27FC236}">
                <a16:creationId xmlns:a16="http://schemas.microsoft.com/office/drawing/2014/main" id="{283F8D9B-98A6-4950-B937-BBF054A849CE}"/>
              </a:ext>
            </a:extLst>
          </p:cNvPr>
          <p:cNvCxnSpPr>
            <a:cxnSpLocks/>
          </p:cNvCxnSpPr>
          <p:nvPr/>
        </p:nvCxnSpPr>
        <p:spPr>
          <a:xfrm>
            <a:off x="8219745" y="3043860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9" name="Straight Connector 408">
            <a:extLst>
              <a:ext uri="{FF2B5EF4-FFF2-40B4-BE49-F238E27FC236}">
                <a16:creationId xmlns:a16="http://schemas.microsoft.com/office/drawing/2014/main" id="{145F4C38-7BB0-471B-94E5-3C20A82977A7}"/>
              </a:ext>
            </a:extLst>
          </p:cNvPr>
          <p:cNvCxnSpPr>
            <a:cxnSpLocks/>
          </p:cNvCxnSpPr>
          <p:nvPr/>
        </p:nvCxnSpPr>
        <p:spPr>
          <a:xfrm>
            <a:off x="8219745" y="3274205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0" name="Straight Connector 409">
            <a:extLst>
              <a:ext uri="{FF2B5EF4-FFF2-40B4-BE49-F238E27FC236}">
                <a16:creationId xmlns:a16="http://schemas.microsoft.com/office/drawing/2014/main" id="{DD6A979C-DCFE-4F38-9111-71FB0CC57523}"/>
              </a:ext>
            </a:extLst>
          </p:cNvPr>
          <p:cNvCxnSpPr>
            <a:cxnSpLocks/>
          </p:cNvCxnSpPr>
          <p:nvPr/>
        </p:nvCxnSpPr>
        <p:spPr>
          <a:xfrm>
            <a:off x="8219745" y="3523092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1" name="Straight Connector 410">
            <a:extLst>
              <a:ext uri="{FF2B5EF4-FFF2-40B4-BE49-F238E27FC236}">
                <a16:creationId xmlns:a16="http://schemas.microsoft.com/office/drawing/2014/main" id="{A72ED082-A9FB-46F0-B7D4-4336AAAAFE2E}"/>
              </a:ext>
            </a:extLst>
          </p:cNvPr>
          <p:cNvCxnSpPr>
            <a:cxnSpLocks/>
          </p:cNvCxnSpPr>
          <p:nvPr/>
        </p:nvCxnSpPr>
        <p:spPr>
          <a:xfrm>
            <a:off x="8219745" y="3753437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2" name="Straight Connector 411">
            <a:extLst>
              <a:ext uri="{FF2B5EF4-FFF2-40B4-BE49-F238E27FC236}">
                <a16:creationId xmlns:a16="http://schemas.microsoft.com/office/drawing/2014/main" id="{A5C03330-90AD-4528-A70D-5EE7AD8FFBAE}"/>
              </a:ext>
            </a:extLst>
          </p:cNvPr>
          <p:cNvCxnSpPr>
            <a:cxnSpLocks/>
          </p:cNvCxnSpPr>
          <p:nvPr/>
        </p:nvCxnSpPr>
        <p:spPr>
          <a:xfrm>
            <a:off x="8219745" y="3991174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3" name="Straight Connector 412">
            <a:extLst>
              <a:ext uri="{FF2B5EF4-FFF2-40B4-BE49-F238E27FC236}">
                <a16:creationId xmlns:a16="http://schemas.microsoft.com/office/drawing/2014/main" id="{23BA2756-01E0-442E-9B9B-0AEFA252E191}"/>
              </a:ext>
            </a:extLst>
          </p:cNvPr>
          <p:cNvCxnSpPr>
            <a:cxnSpLocks/>
          </p:cNvCxnSpPr>
          <p:nvPr/>
        </p:nvCxnSpPr>
        <p:spPr>
          <a:xfrm>
            <a:off x="8219745" y="4221519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4" name="Straight Connector 413">
            <a:extLst>
              <a:ext uri="{FF2B5EF4-FFF2-40B4-BE49-F238E27FC236}">
                <a16:creationId xmlns:a16="http://schemas.microsoft.com/office/drawing/2014/main" id="{1A6302E6-5191-4519-9439-B4397618CDD2}"/>
              </a:ext>
            </a:extLst>
          </p:cNvPr>
          <p:cNvCxnSpPr>
            <a:cxnSpLocks/>
          </p:cNvCxnSpPr>
          <p:nvPr/>
        </p:nvCxnSpPr>
        <p:spPr>
          <a:xfrm>
            <a:off x="8219745" y="4454810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5" name="Straight Connector 414">
            <a:extLst>
              <a:ext uri="{FF2B5EF4-FFF2-40B4-BE49-F238E27FC236}">
                <a16:creationId xmlns:a16="http://schemas.microsoft.com/office/drawing/2014/main" id="{21A1D92B-D176-49BC-8370-718E67F57AA4}"/>
              </a:ext>
            </a:extLst>
          </p:cNvPr>
          <p:cNvCxnSpPr>
            <a:cxnSpLocks/>
          </p:cNvCxnSpPr>
          <p:nvPr/>
        </p:nvCxnSpPr>
        <p:spPr>
          <a:xfrm>
            <a:off x="8219745" y="4685155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6" name="Straight Connector 415">
            <a:extLst>
              <a:ext uri="{FF2B5EF4-FFF2-40B4-BE49-F238E27FC236}">
                <a16:creationId xmlns:a16="http://schemas.microsoft.com/office/drawing/2014/main" id="{E394B2C6-6562-4AC0-8657-D97EBAF4C09A}"/>
              </a:ext>
            </a:extLst>
          </p:cNvPr>
          <p:cNvCxnSpPr>
            <a:cxnSpLocks/>
          </p:cNvCxnSpPr>
          <p:nvPr/>
        </p:nvCxnSpPr>
        <p:spPr>
          <a:xfrm>
            <a:off x="8219745" y="4922892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7" name="Straight Connector 416">
            <a:extLst>
              <a:ext uri="{FF2B5EF4-FFF2-40B4-BE49-F238E27FC236}">
                <a16:creationId xmlns:a16="http://schemas.microsoft.com/office/drawing/2014/main" id="{BC672D9C-3DEB-4B47-90AA-4CD729EE5BBF}"/>
              </a:ext>
            </a:extLst>
          </p:cNvPr>
          <p:cNvCxnSpPr>
            <a:cxnSpLocks/>
          </p:cNvCxnSpPr>
          <p:nvPr/>
        </p:nvCxnSpPr>
        <p:spPr>
          <a:xfrm>
            <a:off x="8219745" y="5153237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8" name="Straight Connector 417">
            <a:extLst>
              <a:ext uri="{FF2B5EF4-FFF2-40B4-BE49-F238E27FC236}">
                <a16:creationId xmlns:a16="http://schemas.microsoft.com/office/drawing/2014/main" id="{918A1EB4-858D-4996-84A8-A50BCFC2B82B}"/>
              </a:ext>
            </a:extLst>
          </p:cNvPr>
          <p:cNvCxnSpPr>
            <a:cxnSpLocks/>
          </p:cNvCxnSpPr>
          <p:nvPr/>
        </p:nvCxnSpPr>
        <p:spPr>
          <a:xfrm>
            <a:off x="8989460" y="5385536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0" name="Straight Connector 419">
            <a:extLst>
              <a:ext uri="{FF2B5EF4-FFF2-40B4-BE49-F238E27FC236}">
                <a16:creationId xmlns:a16="http://schemas.microsoft.com/office/drawing/2014/main" id="{AA3845A3-818D-40AD-A3F0-76CFE4FDCF3F}"/>
              </a:ext>
            </a:extLst>
          </p:cNvPr>
          <p:cNvCxnSpPr>
            <a:cxnSpLocks/>
          </p:cNvCxnSpPr>
          <p:nvPr/>
        </p:nvCxnSpPr>
        <p:spPr>
          <a:xfrm>
            <a:off x="8989460" y="1644061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1" name="Straight Connector 420">
            <a:extLst>
              <a:ext uri="{FF2B5EF4-FFF2-40B4-BE49-F238E27FC236}">
                <a16:creationId xmlns:a16="http://schemas.microsoft.com/office/drawing/2014/main" id="{39C9A808-D571-4A1E-AEEE-1F77E0FC75AA}"/>
              </a:ext>
            </a:extLst>
          </p:cNvPr>
          <p:cNvCxnSpPr>
            <a:cxnSpLocks/>
          </p:cNvCxnSpPr>
          <p:nvPr/>
        </p:nvCxnSpPr>
        <p:spPr>
          <a:xfrm>
            <a:off x="8989460" y="1874406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2" name="Straight Connector 421">
            <a:extLst>
              <a:ext uri="{FF2B5EF4-FFF2-40B4-BE49-F238E27FC236}">
                <a16:creationId xmlns:a16="http://schemas.microsoft.com/office/drawing/2014/main" id="{8B9CFCCA-F65C-4286-A4F5-7BC05A0BAEA9}"/>
              </a:ext>
            </a:extLst>
          </p:cNvPr>
          <p:cNvCxnSpPr>
            <a:cxnSpLocks/>
          </p:cNvCxnSpPr>
          <p:nvPr/>
        </p:nvCxnSpPr>
        <p:spPr>
          <a:xfrm>
            <a:off x="8989460" y="2112143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3" name="Straight Connector 422">
            <a:extLst>
              <a:ext uri="{FF2B5EF4-FFF2-40B4-BE49-F238E27FC236}">
                <a16:creationId xmlns:a16="http://schemas.microsoft.com/office/drawing/2014/main" id="{63D4C0CB-4D8F-4ED3-8449-03490BF83366}"/>
              </a:ext>
            </a:extLst>
          </p:cNvPr>
          <p:cNvCxnSpPr>
            <a:cxnSpLocks/>
          </p:cNvCxnSpPr>
          <p:nvPr/>
        </p:nvCxnSpPr>
        <p:spPr>
          <a:xfrm>
            <a:off x="8989460" y="2342488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4" name="Straight Connector 423">
            <a:extLst>
              <a:ext uri="{FF2B5EF4-FFF2-40B4-BE49-F238E27FC236}">
                <a16:creationId xmlns:a16="http://schemas.microsoft.com/office/drawing/2014/main" id="{ECC509A8-BEDC-40AD-A4BB-7DDDD4D68558}"/>
              </a:ext>
            </a:extLst>
          </p:cNvPr>
          <p:cNvCxnSpPr>
            <a:cxnSpLocks/>
          </p:cNvCxnSpPr>
          <p:nvPr/>
        </p:nvCxnSpPr>
        <p:spPr>
          <a:xfrm>
            <a:off x="8989460" y="2575779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5" name="Straight Connector 424">
            <a:extLst>
              <a:ext uri="{FF2B5EF4-FFF2-40B4-BE49-F238E27FC236}">
                <a16:creationId xmlns:a16="http://schemas.microsoft.com/office/drawing/2014/main" id="{64D73717-8879-4E64-97E2-03E7E4E66E71}"/>
              </a:ext>
            </a:extLst>
          </p:cNvPr>
          <p:cNvCxnSpPr>
            <a:cxnSpLocks/>
          </p:cNvCxnSpPr>
          <p:nvPr/>
        </p:nvCxnSpPr>
        <p:spPr>
          <a:xfrm>
            <a:off x="8989460" y="2806124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6" name="Straight Connector 425">
            <a:extLst>
              <a:ext uri="{FF2B5EF4-FFF2-40B4-BE49-F238E27FC236}">
                <a16:creationId xmlns:a16="http://schemas.microsoft.com/office/drawing/2014/main" id="{F6C48878-CE26-4728-9DF1-B5846A31F68F}"/>
              </a:ext>
            </a:extLst>
          </p:cNvPr>
          <p:cNvCxnSpPr>
            <a:cxnSpLocks/>
          </p:cNvCxnSpPr>
          <p:nvPr/>
        </p:nvCxnSpPr>
        <p:spPr>
          <a:xfrm>
            <a:off x="8989460" y="3043861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7" name="Straight Connector 426">
            <a:extLst>
              <a:ext uri="{FF2B5EF4-FFF2-40B4-BE49-F238E27FC236}">
                <a16:creationId xmlns:a16="http://schemas.microsoft.com/office/drawing/2014/main" id="{3BD20C4B-D515-4AFB-B08B-A3A2FD03C9C8}"/>
              </a:ext>
            </a:extLst>
          </p:cNvPr>
          <p:cNvCxnSpPr>
            <a:cxnSpLocks/>
          </p:cNvCxnSpPr>
          <p:nvPr/>
        </p:nvCxnSpPr>
        <p:spPr>
          <a:xfrm>
            <a:off x="8989460" y="3274206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8" name="Straight Connector 427">
            <a:extLst>
              <a:ext uri="{FF2B5EF4-FFF2-40B4-BE49-F238E27FC236}">
                <a16:creationId xmlns:a16="http://schemas.microsoft.com/office/drawing/2014/main" id="{A531D783-8F35-4D9F-B50A-EA63219D3272}"/>
              </a:ext>
            </a:extLst>
          </p:cNvPr>
          <p:cNvCxnSpPr>
            <a:cxnSpLocks/>
          </p:cNvCxnSpPr>
          <p:nvPr/>
        </p:nvCxnSpPr>
        <p:spPr>
          <a:xfrm>
            <a:off x="8989460" y="3523093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9" name="Straight Connector 428">
            <a:extLst>
              <a:ext uri="{FF2B5EF4-FFF2-40B4-BE49-F238E27FC236}">
                <a16:creationId xmlns:a16="http://schemas.microsoft.com/office/drawing/2014/main" id="{3AF4F7C1-59B8-4191-8E3C-B496E8692AA3}"/>
              </a:ext>
            </a:extLst>
          </p:cNvPr>
          <p:cNvCxnSpPr>
            <a:cxnSpLocks/>
          </p:cNvCxnSpPr>
          <p:nvPr/>
        </p:nvCxnSpPr>
        <p:spPr>
          <a:xfrm>
            <a:off x="8989460" y="3753438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0" name="Straight Connector 429">
            <a:extLst>
              <a:ext uri="{FF2B5EF4-FFF2-40B4-BE49-F238E27FC236}">
                <a16:creationId xmlns:a16="http://schemas.microsoft.com/office/drawing/2014/main" id="{527F70B5-16ED-4B98-8548-4EC208745338}"/>
              </a:ext>
            </a:extLst>
          </p:cNvPr>
          <p:cNvCxnSpPr>
            <a:cxnSpLocks/>
          </p:cNvCxnSpPr>
          <p:nvPr/>
        </p:nvCxnSpPr>
        <p:spPr>
          <a:xfrm>
            <a:off x="8989460" y="3991175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1" name="Straight Connector 430">
            <a:extLst>
              <a:ext uri="{FF2B5EF4-FFF2-40B4-BE49-F238E27FC236}">
                <a16:creationId xmlns:a16="http://schemas.microsoft.com/office/drawing/2014/main" id="{51661E31-95C5-4230-98B4-986247B85545}"/>
              </a:ext>
            </a:extLst>
          </p:cNvPr>
          <p:cNvCxnSpPr>
            <a:cxnSpLocks/>
          </p:cNvCxnSpPr>
          <p:nvPr/>
        </p:nvCxnSpPr>
        <p:spPr>
          <a:xfrm>
            <a:off x="8989460" y="4221520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2" name="Straight Connector 431">
            <a:extLst>
              <a:ext uri="{FF2B5EF4-FFF2-40B4-BE49-F238E27FC236}">
                <a16:creationId xmlns:a16="http://schemas.microsoft.com/office/drawing/2014/main" id="{59271EFC-DE61-4C89-A5B3-B2B3AA999983}"/>
              </a:ext>
            </a:extLst>
          </p:cNvPr>
          <p:cNvCxnSpPr>
            <a:cxnSpLocks/>
          </p:cNvCxnSpPr>
          <p:nvPr/>
        </p:nvCxnSpPr>
        <p:spPr>
          <a:xfrm>
            <a:off x="8989460" y="4454811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3" name="Straight Connector 432">
            <a:extLst>
              <a:ext uri="{FF2B5EF4-FFF2-40B4-BE49-F238E27FC236}">
                <a16:creationId xmlns:a16="http://schemas.microsoft.com/office/drawing/2014/main" id="{DD6EC90B-74C0-40D7-B69B-463F8FB02900}"/>
              </a:ext>
            </a:extLst>
          </p:cNvPr>
          <p:cNvCxnSpPr>
            <a:cxnSpLocks/>
          </p:cNvCxnSpPr>
          <p:nvPr/>
        </p:nvCxnSpPr>
        <p:spPr>
          <a:xfrm>
            <a:off x="8989460" y="4685156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4" name="Straight Connector 433">
            <a:extLst>
              <a:ext uri="{FF2B5EF4-FFF2-40B4-BE49-F238E27FC236}">
                <a16:creationId xmlns:a16="http://schemas.microsoft.com/office/drawing/2014/main" id="{5A604568-4015-457C-933A-E78EBDF77C40}"/>
              </a:ext>
            </a:extLst>
          </p:cNvPr>
          <p:cNvCxnSpPr>
            <a:cxnSpLocks/>
          </p:cNvCxnSpPr>
          <p:nvPr/>
        </p:nvCxnSpPr>
        <p:spPr>
          <a:xfrm>
            <a:off x="8989460" y="4922893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5" name="Straight Connector 434">
            <a:extLst>
              <a:ext uri="{FF2B5EF4-FFF2-40B4-BE49-F238E27FC236}">
                <a16:creationId xmlns:a16="http://schemas.microsoft.com/office/drawing/2014/main" id="{7F550F27-0AAB-414B-AEEA-06C7689C4EED}"/>
              </a:ext>
            </a:extLst>
          </p:cNvPr>
          <p:cNvCxnSpPr>
            <a:cxnSpLocks/>
          </p:cNvCxnSpPr>
          <p:nvPr/>
        </p:nvCxnSpPr>
        <p:spPr>
          <a:xfrm>
            <a:off x="8989460" y="5153238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6" name="Pentagon 308">
            <a:extLst>
              <a:ext uri="{FF2B5EF4-FFF2-40B4-BE49-F238E27FC236}">
                <a16:creationId xmlns:a16="http://schemas.microsoft.com/office/drawing/2014/main" id="{79E41551-C568-4E2F-9A26-13886D06B1D0}"/>
              </a:ext>
            </a:extLst>
          </p:cNvPr>
          <p:cNvSpPr/>
          <p:nvPr/>
        </p:nvSpPr>
        <p:spPr>
          <a:xfrm>
            <a:off x="2776612" y="2063277"/>
            <a:ext cx="1546621" cy="435281"/>
          </a:xfrm>
          <a:prstGeom prst="homePlate">
            <a:avLst/>
          </a:prstGeom>
          <a:solidFill>
            <a:schemeClr val="accent1">
              <a:lumMod val="50000"/>
              <a:alpha val="8981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aseline="30000" noProof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7" name="Pentagon 311">
            <a:extLst>
              <a:ext uri="{FF2B5EF4-FFF2-40B4-BE49-F238E27FC236}">
                <a16:creationId xmlns:a16="http://schemas.microsoft.com/office/drawing/2014/main" id="{BB21B7A9-FE91-4038-B1B7-ECB849E9ED7F}"/>
              </a:ext>
            </a:extLst>
          </p:cNvPr>
          <p:cNvSpPr/>
          <p:nvPr/>
        </p:nvSpPr>
        <p:spPr>
          <a:xfrm>
            <a:off x="5084525" y="4278784"/>
            <a:ext cx="6462961" cy="435281"/>
          </a:xfrm>
          <a:prstGeom prst="homePlate">
            <a:avLst/>
          </a:prstGeom>
          <a:solidFill>
            <a:schemeClr val="accent1">
              <a:lumMod val="50000"/>
              <a:alpha val="8981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8" name="Pentagon 313">
            <a:extLst>
              <a:ext uri="{FF2B5EF4-FFF2-40B4-BE49-F238E27FC236}">
                <a16:creationId xmlns:a16="http://schemas.microsoft.com/office/drawing/2014/main" id="{D961DE0E-A4A4-4F74-ADC3-4B600D614508}"/>
              </a:ext>
            </a:extLst>
          </p:cNvPr>
          <p:cNvSpPr/>
          <p:nvPr/>
        </p:nvSpPr>
        <p:spPr>
          <a:xfrm>
            <a:off x="4321665" y="2772737"/>
            <a:ext cx="813597" cy="457052"/>
          </a:xfrm>
          <a:prstGeom prst="homePlate">
            <a:avLst/>
          </a:prstGeom>
          <a:solidFill>
            <a:schemeClr val="accent1">
              <a:lumMod val="50000"/>
              <a:alpha val="8981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noProof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9" name="Pentagon 315">
            <a:extLst>
              <a:ext uri="{FF2B5EF4-FFF2-40B4-BE49-F238E27FC236}">
                <a16:creationId xmlns:a16="http://schemas.microsoft.com/office/drawing/2014/main" id="{F7FDFE8B-6ACB-4E51-A183-D30CAFDAA84F}"/>
              </a:ext>
            </a:extLst>
          </p:cNvPr>
          <p:cNvSpPr/>
          <p:nvPr/>
        </p:nvSpPr>
        <p:spPr>
          <a:xfrm>
            <a:off x="11545538" y="5053967"/>
            <a:ext cx="234426" cy="435281"/>
          </a:xfrm>
          <a:prstGeom prst="homePlate">
            <a:avLst/>
          </a:prstGeom>
          <a:solidFill>
            <a:schemeClr val="accent1">
              <a:lumMod val="50000"/>
              <a:alpha val="8981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cxnSp>
        <p:nvCxnSpPr>
          <p:cNvPr id="440" name="Straight Connector 439">
            <a:extLst>
              <a:ext uri="{FF2B5EF4-FFF2-40B4-BE49-F238E27FC236}">
                <a16:creationId xmlns:a16="http://schemas.microsoft.com/office/drawing/2014/main" id="{BEFB228D-3DC6-4773-9138-86927F91FAE4}"/>
              </a:ext>
            </a:extLst>
          </p:cNvPr>
          <p:cNvCxnSpPr>
            <a:cxnSpLocks/>
          </p:cNvCxnSpPr>
          <p:nvPr/>
        </p:nvCxnSpPr>
        <p:spPr>
          <a:xfrm>
            <a:off x="4329594" y="5385537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2" name="Straight Connector 441">
            <a:extLst>
              <a:ext uri="{FF2B5EF4-FFF2-40B4-BE49-F238E27FC236}">
                <a16:creationId xmlns:a16="http://schemas.microsoft.com/office/drawing/2014/main" id="{5CADF510-BDDE-4253-A671-D94724626ACC}"/>
              </a:ext>
            </a:extLst>
          </p:cNvPr>
          <p:cNvCxnSpPr>
            <a:cxnSpLocks/>
          </p:cNvCxnSpPr>
          <p:nvPr/>
        </p:nvCxnSpPr>
        <p:spPr>
          <a:xfrm>
            <a:off x="4329594" y="3274207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3" name="Straight Connector 442">
            <a:extLst>
              <a:ext uri="{FF2B5EF4-FFF2-40B4-BE49-F238E27FC236}">
                <a16:creationId xmlns:a16="http://schemas.microsoft.com/office/drawing/2014/main" id="{91AB6198-A565-4ED5-BC72-AFA2548DD4E5}"/>
              </a:ext>
            </a:extLst>
          </p:cNvPr>
          <p:cNvCxnSpPr>
            <a:cxnSpLocks/>
          </p:cNvCxnSpPr>
          <p:nvPr/>
        </p:nvCxnSpPr>
        <p:spPr>
          <a:xfrm>
            <a:off x="4329594" y="3523094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4" name="Straight Connector 443">
            <a:extLst>
              <a:ext uri="{FF2B5EF4-FFF2-40B4-BE49-F238E27FC236}">
                <a16:creationId xmlns:a16="http://schemas.microsoft.com/office/drawing/2014/main" id="{5D3F0E0C-48DB-45CE-8BDB-B08039CB6604}"/>
              </a:ext>
            </a:extLst>
          </p:cNvPr>
          <p:cNvCxnSpPr>
            <a:cxnSpLocks/>
          </p:cNvCxnSpPr>
          <p:nvPr/>
        </p:nvCxnSpPr>
        <p:spPr>
          <a:xfrm>
            <a:off x="4329594" y="3753439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5" name="Straight Connector 444">
            <a:extLst>
              <a:ext uri="{FF2B5EF4-FFF2-40B4-BE49-F238E27FC236}">
                <a16:creationId xmlns:a16="http://schemas.microsoft.com/office/drawing/2014/main" id="{3A11AF83-86A2-4F9E-83AA-AB84F5B27AB5}"/>
              </a:ext>
            </a:extLst>
          </p:cNvPr>
          <p:cNvCxnSpPr>
            <a:cxnSpLocks/>
          </p:cNvCxnSpPr>
          <p:nvPr/>
        </p:nvCxnSpPr>
        <p:spPr>
          <a:xfrm>
            <a:off x="4329594" y="3991176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6" name="Straight Connector 445">
            <a:extLst>
              <a:ext uri="{FF2B5EF4-FFF2-40B4-BE49-F238E27FC236}">
                <a16:creationId xmlns:a16="http://schemas.microsoft.com/office/drawing/2014/main" id="{B8E9EF06-D072-46ED-8865-4F097A846BEE}"/>
              </a:ext>
            </a:extLst>
          </p:cNvPr>
          <p:cNvCxnSpPr>
            <a:cxnSpLocks/>
          </p:cNvCxnSpPr>
          <p:nvPr/>
        </p:nvCxnSpPr>
        <p:spPr>
          <a:xfrm>
            <a:off x="4329594" y="4221521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7" name="Straight Connector 446">
            <a:extLst>
              <a:ext uri="{FF2B5EF4-FFF2-40B4-BE49-F238E27FC236}">
                <a16:creationId xmlns:a16="http://schemas.microsoft.com/office/drawing/2014/main" id="{17B22EFE-E70F-40CC-A05E-ADBE88804088}"/>
              </a:ext>
            </a:extLst>
          </p:cNvPr>
          <p:cNvCxnSpPr>
            <a:cxnSpLocks/>
          </p:cNvCxnSpPr>
          <p:nvPr/>
        </p:nvCxnSpPr>
        <p:spPr>
          <a:xfrm>
            <a:off x="4329594" y="4454812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8" name="Straight Connector 447">
            <a:extLst>
              <a:ext uri="{FF2B5EF4-FFF2-40B4-BE49-F238E27FC236}">
                <a16:creationId xmlns:a16="http://schemas.microsoft.com/office/drawing/2014/main" id="{FCBBC504-7617-40AD-B203-924E837986F0}"/>
              </a:ext>
            </a:extLst>
          </p:cNvPr>
          <p:cNvCxnSpPr>
            <a:cxnSpLocks/>
          </p:cNvCxnSpPr>
          <p:nvPr/>
        </p:nvCxnSpPr>
        <p:spPr>
          <a:xfrm>
            <a:off x="4329594" y="4685157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9" name="Straight Connector 448">
            <a:extLst>
              <a:ext uri="{FF2B5EF4-FFF2-40B4-BE49-F238E27FC236}">
                <a16:creationId xmlns:a16="http://schemas.microsoft.com/office/drawing/2014/main" id="{629FB40B-6A2C-48AF-97D3-24F14B4DE2BB}"/>
              </a:ext>
            </a:extLst>
          </p:cNvPr>
          <p:cNvCxnSpPr>
            <a:cxnSpLocks/>
          </p:cNvCxnSpPr>
          <p:nvPr/>
        </p:nvCxnSpPr>
        <p:spPr>
          <a:xfrm>
            <a:off x="4329594" y="4922894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0" name="Straight Connector 449">
            <a:extLst>
              <a:ext uri="{FF2B5EF4-FFF2-40B4-BE49-F238E27FC236}">
                <a16:creationId xmlns:a16="http://schemas.microsoft.com/office/drawing/2014/main" id="{C71D8FA3-A5AE-49C4-8376-B97D5223AE88}"/>
              </a:ext>
            </a:extLst>
          </p:cNvPr>
          <p:cNvCxnSpPr>
            <a:cxnSpLocks/>
          </p:cNvCxnSpPr>
          <p:nvPr/>
        </p:nvCxnSpPr>
        <p:spPr>
          <a:xfrm>
            <a:off x="4329594" y="5153239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1" name="Straight Connector 450">
            <a:extLst>
              <a:ext uri="{FF2B5EF4-FFF2-40B4-BE49-F238E27FC236}">
                <a16:creationId xmlns:a16="http://schemas.microsoft.com/office/drawing/2014/main" id="{F02E549B-502B-4518-8E3F-7CD4E6090E70}"/>
              </a:ext>
            </a:extLst>
          </p:cNvPr>
          <p:cNvCxnSpPr>
            <a:cxnSpLocks/>
          </p:cNvCxnSpPr>
          <p:nvPr/>
        </p:nvCxnSpPr>
        <p:spPr>
          <a:xfrm>
            <a:off x="6710676" y="3991173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2" name="Straight Connector 451">
            <a:extLst>
              <a:ext uri="{FF2B5EF4-FFF2-40B4-BE49-F238E27FC236}">
                <a16:creationId xmlns:a16="http://schemas.microsoft.com/office/drawing/2014/main" id="{82D3FFE5-3652-4B59-AF57-89FBF66E299D}"/>
              </a:ext>
            </a:extLst>
          </p:cNvPr>
          <p:cNvCxnSpPr>
            <a:cxnSpLocks/>
          </p:cNvCxnSpPr>
          <p:nvPr/>
        </p:nvCxnSpPr>
        <p:spPr>
          <a:xfrm>
            <a:off x="6710676" y="4221518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3" name="Straight Connector 452">
            <a:extLst>
              <a:ext uri="{FF2B5EF4-FFF2-40B4-BE49-F238E27FC236}">
                <a16:creationId xmlns:a16="http://schemas.microsoft.com/office/drawing/2014/main" id="{0A76D825-D0F8-4859-9AFF-3BD801DCF339}"/>
              </a:ext>
            </a:extLst>
          </p:cNvPr>
          <p:cNvCxnSpPr>
            <a:cxnSpLocks/>
          </p:cNvCxnSpPr>
          <p:nvPr/>
        </p:nvCxnSpPr>
        <p:spPr>
          <a:xfrm>
            <a:off x="6710676" y="4454809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4" name="Straight Connector 453">
            <a:extLst>
              <a:ext uri="{FF2B5EF4-FFF2-40B4-BE49-F238E27FC236}">
                <a16:creationId xmlns:a16="http://schemas.microsoft.com/office/drawing/2014/main" id="{C07C9F2D-9352-4268-940C-29745D169754}"/>
              </a:ext>
            </a:extLst>
          </p:cNvPr>
          <p:cNvCxnSpPr>
            <a:cxnSpLocks/>
          </p:cNvCxnSpPr>
          <p:nvPr/>
        </p:nvCxnSpPr>
        <p:spPr>
          <a:xfrm>
            <a:off x="6710676" y="4685154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5" name="Straight Connector 454">
            <a:extLst>
              <a:ext uri="{FF2B5EF4-FFF2-40B4-BE49-F238E27FC236}">
                <a16:creationId xmlns:a16="http://schemas.microsoft.com/office/drawing/2014/main" id="{14116F88-737D-4210-BB0F-6EC243E62B7F}"/>
              </a:ext>
            </a:extLst>
          </p:cNvPr>
          <p:cNvCxnSpPr>
            <a:cxnSpLocks/>
          </p:cNvCxnSpPr>
          <p:nvPr/>
        </p:nvCxnSpPr>
        <p:spPr>
          <a:xfrm>
            <a:off x="5089096" y="5385537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7" name="Straight Connector 456">
            <a:extLst>
              <a:ext uri="{FF2B5EF4-FFF2-40B4-BE49-F238E27FC236}">
                <a16:creationId xmlns:a16="http://schemas.microsoft.com/office/drawing/2014/main" id="{03D7B528-552A-497F-B82E-9CA9C87C1685}"/>
              </a:ext>
            </a:extLst>
          </p:cNvPr>
          <p:cNvCxnSpPr>
            <a:cxnSpLocks/>
          </p:cNvCxnSpPr>
          <p:nvPr/>
        </p:nvCxnSpPr>
        <p:spPr>
          <a:xfrm>
            <a:off x="5089096" y="4922894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8" name="Straight Connector 457">
            <a:extLst>
              <a:ext uri="{FF2B5EF4-FFF2-40B4-BE49-F238E27FC236}">
                <a16:creationId xmlns:a16="http://schemas.microsoft.com/office/drawing/2014/main" id="{857B3FFA-1126-4F39-BA79-ED58ED536BDE}"/>
              </a:ext>
            </a:extLst>
          </p:cNvPr>
          <p:cNvCxnSpPr>
            <a:cxnSpLocks/>
          </p:cNvCxnSpPr>
          <p:nvPr/>
        </p:nvCxnSpPr>
        <p:spPr>
          <a:xfrm>
            <a:off x="5089096" y="5153239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9" name="TextBox 458">
            <a:extLst>
              <a:ext uri="{FF2B5EF4-FFF2-40B4-BE49-F238E27FC236}">
                <a16:creationId xmlns:a16="http://schemas.microsoft.com/office/drawing/2014/main" id="{59020BD8-C44A-4C8F-BC48-67C5B63EF66D}"/>
              </a:ext>
            </a:extLst>
          </p:cNvPr>
          <p:cNvSpPr txBox="1"/>
          <p:nvPr/>
        </p:nvSpPr>
        <p:spPr>
          <a:xfrm>
            <a:off x="2146188" y="1028061"/>
            <a:ext cx="1232452" cy="67710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400">
                <a:latin typeface="Times New Roman"/>
                <a:cs typeface="Times New Roman"/>
              </a:rPr>
              <a:t>2025</a:t>
            </a: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400">
                <a:latin typeface="Times New Roman"/>
                <a:cs typeface="Times New Roman"/>
              </a:rPr>
              <a:t>Jan</a:t>
            </a:r>
          </a:p>
        </p:txBody>
      </p:sp>
      <p:sp>
        <p:nvSpPr>
          <p:cNvPr id="460" name="TextBox 459">
            <a:extLst>
              <a:ext uri="{FF2B5EF4-FFF2-40B4-BE49-F238E27FC236}">
                <a16:creationId xmlns:a16="http://schemas.microsoft.com/office/drawing/2014/main" id="{53288D27-CDA8-455B-A809-3588B17C8B2B}"/>
              </a:ext>
            </a:extLst>
          </p:cNvPr>
          <p:cNvSpPr txBox="1"/>
          <p:nvPr/>
        </p:nvSpPr>
        <p:spPr>
          <a:xfrm>
            <a:off x="3724230" y="1014756"/>
            <a:ext cx="1232452" cy="67710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400">
                <a:latin typeface="Times New Roman"/>
                <a:cs typeface="Times New Roman"/>
              </a:rPr>
              <a:t>2026</a:t>
            </a: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400">
                <a:latin typeface="Times New Roman"/>
                <a:cs typeface="Times New Roman"/>
              </a:rPr>
              <a:t>Jan</a:t>
            </a:r>
          </a:p>
        </p:txBody>
      </p:sp>
      <p:sp>
        <p:nvSpPr>
          <p:cNvPr id="461" name="TextBox 460">
            <a:extLst>
              <a:ext uri="{FF2B5EF4-FFF2-40B4-BE49-F238E27FC236}">
                <a16:creationId xmlns:a16="http://schemas.microsoft.com/office/drawing/2014/main" id="{8E4152AD-D76A-4419-BC6C-4E39FCCD916A}"/>
              </a:ext>
            </a:extLst>
          </p:cNvPr>
          <p:cNvSpPr txBox="1"/>
          <p:nvPr/>
        </p:nvSpPr>
        <p:spPr>
          <a:xfrm>
            <a:off x="5285411" y="1031315"/>
            <a:ext cx="1232452" cy="67710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400">
                <a:latin typeface="Times New Roman"/>
                <a:cs typeface="Times New Roman"/>
              </a:rPr>
              <a:t>2027</a:t>
            </a: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400">
                <a:latin typeface="Times New Roman"/>
                <a:cs typeface="Times New Roman"/>
              </a:rPr>
              <a:t>Jan</a:t>
            </a:r>
          </a:p>
        </p:txBody>
      </p:sp>
      <p:sp>
        <p:nvSpPr>
          <p:cNvPr id="462" name="TextBox 461">
            <a:extLst>
              <a:ext uri="{FF2B5EF4-FFF2-40B4-BE49-F238E27FC236}">
                <a16:creationId xmlns:a16="http://schemas.microsoft.com/office/drawing/2014/main" id="{34A35C32-A559-4B08-8900-0EA0F60BF50F}"/>
              </a:ext>
            </a:extLst>
          </p:cNvPr>
          <p:cNvSpPr txBox="1"/>
          <p:nvPr/>
        </p:nvSpPr>
        <p:spPr>
          <a:xfrm>
            <a:off x="6817402" y="1024627"/>
            <a:ext cx="1232452" cy="67710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400">
                <a:latin typeface="Times New Roman"/>
                <a:cs typeface="Times New Roman"/>
              </a:rPr>
              <a:t>2028</a:t>
            </a: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400">
                <a:latin typeface="Times New Roman"/>
                <a:cs typeface="Times New Roman"/>
              </a:rPr>
              <a:t>Jan</a:t>
            </a:r>
          </a:p>
        </p:txBody>
      </p:sp>
      <p:sp>
        <p:nvSpPr>
          <p:cNvPr id="463" name="TextBox 462">
            <a:extLst>
              <a:ext uri="{FF2B5EF4-FFF2-40B4-BE49-F238E27FC236}">
                <a16:creationId xmlns:a16="http://schemas.microsoft.com/office/drawing/2014/main" id="{99CA1E50-DF20-4442-A61B-3A6D43E506B2}"/>
              </a:ext>
            </a:extLst>
          </p:cNvPr>
          <p:cNvSpPr txBox="1"/>
          <p:nvPr/>
        </p:nvSpPr>
        <p:spPr>
          <a:xfrm>
            <a:off x="8377864" y="1009601"/>
            <a:ext cx="1232452" cy="67710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400">
                <a:latin typeface="Times New Roman"/>
                <a:cs typeface="Times New Roman"/>
              </a:rPr>
              <a:t>2029</a:t>
            </a: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400">
                <a:latin typeface="Times New Roman"/>
                <a:cs typeface="Times New Roman"/>
              </a:rPr>
              <a:t>Jan</a:t>
            </a:r>
          </a:p>
        </p:txBody>
      </p:sp>
      <p:cxnSp>
        <p:nvCxnSpPr>
          <p:cNvPr id="464" name="Straight Connector 463">
            <a:extLst>
              <a:ext uri="{FF2B5EF4-FFF2-40B4-BE49-F238E27FC236}">
                <a16:creationId xmlns:a16="http://schemas.microsoft.com/office/drawing/2014/main" id="{2D7BF864-6F31-4E4F-BC6E-C5AA3F6E8E58}"/>
              </a:ext>
            </a:extLst>
          </p:cNvPr>
          <p:cNvCxnSpPr>
            <a:cxnSpLocks/>
          </p:cNvCxnSpPr>
          <p:nvPr/>
        </p:nvCxnSpPr>
        <p:spPr>
          <a:xfrm>
            <a:off x="9641962" y="5398241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5" name="Straight Connector 464">
            <a:extLst>
              <a:ext uri="{FF2B5EF4-FFF2-40B4-BE49-F238E27FC236}">
                <a16:creationId xmlns:a16="http://schemas.microsoft.com/office/drawing/2014/main" id="{5B9A3D3D-8BA0-477C-A3FE-5EA764C6FF53}"/>
              </a:ext>
            </a:extLst>
          </p:cNvPr>
          <p:cNvCxnSpPr>
            <a:cxnSpLocks/>
          </p:cNvCxnSpPr>
          <p:nvPr/>
        </p:nvCxnSpPr>
        <p:spPr>
          <a:xfrm>
            <a:off x="9641962" y="1636766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6" name="Straight Connector 465">
            <a:extLst>
              <a:ext uri="{FF2B5EF4-FFF2-40B4-BE49-F238E27FC236}">
                <a16:creationId xmlns:a16="http://schemas.microsoft.com/office/drawing/2014/main" id="{0344CFDB-159E-4EFD-9EB1-579425B28284}"/>
              </a:ext>
            </a:extLst>
          </p:cNvPr>
          <p:cNvCxnSpPr>
            <a:cxnSpLocks/>
          </p:cNvCxnSpPr>
          <p:nvPr/>
        </p:nvCxnSpPr>
        <p:spPr>
          <a:xfrm>
            <a:off x="9641962" y="1887111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7" name="Straight Connector 466">
            <a:extLst>
              <a:ext uri="{FF2B5EF4-FFF2-40B4-BE49-F238E27FC236}">
                <a16:creationId xmlns:a16="http://schemas.microsoft.com/office/drawing/2014/main" id="{4948E025-7061-4771-84CE-B988F3612371}"/>
              </a:ext>
            </a:extLst>
          </p:cNvPr>
          <p:cNvCxnSpPr>
            <a:cxnSpLocks/>
          </p:cNvCxnSpPr>
          <p:nvPr/>
        </p:nvCxnSpPr>
        <p:spPr>
          <a:xfrm>
            <a:off x="9641962" y="2124848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8" name="Straight Connector 467">
            <a:extLst>
              <a:ext uri="{FF2B5EF4-FFF2-40B4-BE49-F238E27FC236}">
                <a16:creationId xmlns:a16="http://schemas.microsoft.com/office/drawing/2014/main" id="{A126923C-7129-4EF3-9575-F11A698F2E19}"/>
              </a:ext>
            </a:extLst>
          </p:cNvPr>
          <p:cNvCxnSpPr>
            <a:cxnSpLocks/>
          </p:cNvCxnSpPr>
          <p:nvPr/>
        </p:nvCxnSpPr>
        <p:spPr>
          <a:xfrm>
            <a:off x="9641962" y="2355193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9" name="Straight Connector 468">
            <a:extLst>
              <a:ext uri="{FF2B5EF4-FFF2-40B4-BE49-F238E27FC236}">
                <a16:creationId xmlns:a16="http://schemas.microsoft.com/office/drawing/2014/main" id="{E32682E8-FF6B-4396-AF5F-C47397E311D8}"/>
              </a:ext>
            </a:extLst>
          </p:cNvPr>
          <p:cNvCxnSpPr>
            <a:cxnSpLocks/>
          </p:cNvCxnSpPr>
          <p:nvPr/>
        </p:nvCxnSpPr>
        <p:spPr>
          <a:xfrm>
            <a:off x="9641962" y="2588484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0" name="Straight Connector 469">
            <a:extLst>
              <a:ext uri="{FF2B5EF4-FFF2-40B4-BE49-F238E27FC236}">
                <a16:creationId xmlns:a16="http://schemas.microsoft.com/office/drawing/2014/main" id="{920C265A-F349-4985-A70D-A3269EB2E16B}"/>
              </a:ext>
            </a:extLst>
          </p:cNvPr>
          <p:cNvCxnSpPr>
            <a:cxnSpLocks/>
          </p:cNvCxnSpPr>
          <p:nvPr/>
        </p:nvCxnSpPr>
        <p:spPr>
          <a:xfrm>
            <a:off x="9641962" y="2818829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1" name="Straight Connector 470">
            <a:extLst>
              <a:ext uri="{FF2B5EF4-FFF2-40B4-BE49-F238E27FC236}">
                <a16:creationId xmlns:a16="http://schemas.microsoft.com/office/drawing/2014/main" id="{D0364791-AA18-400E-840D-0FF739F70DFC}"/>
              </a:ext>
            </a:extLst>
          </p:cNvPr>
          <p:cNvCxnSpPr>
            <a:cxnSpLocks/>
          </p:cNvCxnSpPr>
          <p:nvPr/>
        </p:nvCxnSpPr>
        <p:spPr>
          <a:xfrm>
            <a:off x="9641962" y="3056566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2" name="Straight Connector 471">
            <a:extLst>
              <a:ext uri="{FF2B5EF4-FFF2-40B4-BE49-F238E27FC236}">
                <a16:creationId xmlns:a16="http://schemas.microsoft.com/office/drawing/2014/main" id="{3F3B5AE0-38E4-4CFE-810B-BAD745D5E5BC}"/>
              </a:ext>
            </a:extLst>
          </p:cNvPr>
          <p:cNvCxnSpPr>
            <a:cxnSpLocks/>
          </p:cNvCxnSpPr>
          <p:nvPr/>
        </p:nvCxnSpPr>
        <p:spPr>
          <a:xfrm>
            <a:off x="9641962" y="3286911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3" name="Straight Connector 472">
            <a:extLst>
              <a:ext uri="{FF2B5EF4-FFF2-40B4-BE49-F238E27FC236}">
                <a16:creationId xmlns:a16="http://schemas.microsoft.com/office/drawing/2014/main" id="{B1591EAA-0432-4098-A60C-4B11C2443AA8}"/>
              </a:ext>
            </a:extLst>
          </p:cNvPr>
          <p:cNvCxnSpPr>
            <a:cxnSpLocks/>
          </p:cNvCxnSpPr>
          <p:nvPr/>
        </p:nvCxnSpPr>
        <p:spPr>
          <a:xfrm>
            <a:off x="9641962" y="3535798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4" name="Straight Connector 473">
            <a:extLst>
              <a:ext uri="{FF2B5EF4-FFF2-40B4-BE49-F238E27FC236}">
                <a16:creationId xmlns:a16="http://schemas.microsoft.com/office/drawing/2014/main" id="{A6AD8E68-2D77-420B-A507-F27298418030}"/>
              </a:ext>
            </a:extLst>
          </p:cNvPr>
          <p:cNvCxnSpPr>
            <a:cxnSpLocks/>
          </p:cNvCxnSpPr>
          <p:nvPr/>
        </p:nvCxnSpPr>
        <p:spPr>
          <a:xfrm>
            <a:off x="9641962" y="3766143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5" name="Straight Connector 474">
            <a:extLst>
              <a:ext uri="{FF2B5EF4-FFF2-40B4-BE49-F238E27FC236}">
                <a16:creationId xmlns:a16="http://schemas.microsoft.com/office/drawing/2014/main" id="{D2238061-3019-45FA-B398-C8B9BBCB2959}"/>
              </a:ext>
            </a:extLst>
          </p:cNvPr>
          <p:cNvCxnSpPr>
            <a:cxnSpLocks/>
          </p:cNvCxnSpPr>
          <p:nvPr/>
        </p:nvCxnSpPr>
        <p:spPr>
          <a:xfrm>
            <a:off x="9641962" y="4003880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6" name="Straight Connector 475">
            <a:extLst>
              <a:ext uri="{FF2B5EF4-FFF2-40B4-BE49-F238E27FC236}">
                <a16:creationId xmlns:a16="http://schemas.microsoft.com/office/drawing/2014/main" id="{D86584A0-2507-4F0D-8943-4D91CA25AFD5}"/>
              </a:ext>
            </a:extLst>
          </p:cNvPr>
          <p:cNvCxnSpPr>
            <a:cxnSpLocks/>
          </p:cNvCxnSpPr>
          <p:nvPr/>
        </p:nvCxnSpPr>
        <p:spPr>
          <a:xfrm>
            <a:off x="9641962" y="4234225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7" name="Straight Connector 476">
            <a:extLst>
              <a:ext uri="{FF2B5EF4-FFF2-40B4-BE49-F238E27FC236}">
                <a16:creationId xmlns:a16="http://schemas.microsoft.com/office/drawing/2014/main" id="{D463C3CB-1C71-4ECC-A623-591A15574DC3}"/>
              </a:ext>
            </a:extLst>
          </p:cNvPr>
          <p:cNvCxnSpPr>
            <a:cxnSpLocks/>
          </p:cNvCxnSpPr>
          <p:nvPr/>
        </p:nvCxnSpPr>
        <p:spPr>
          <a:xfrm>
            <a:off x="9641962" y="4467516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8" name="Straight Connector 477">
            <a:extLst>
              <a:ext uri="{FF2B5EF4-FFF2-40B4-BE49-F238E27FC236}">
                <a16:creationId xmlns:a16="http://schemas.microsoft.com/office/drawing/2014/main" id="{3A6EB1C8-63C0-4CAB-B87A-E66EDDC0D257}"/>
              </a:ext>
            </a:extLst>
          </p:cNvPr>
          <p:cNvCxnSpPr>
            <a:cxnSpLocks/>
          </p:cNvCxnSpPr>
          <p:nvPr/>
        </p:nvCxnSpPr>
        <p:spPr>
          <a:xfrm>
            <a:off x="9641962" y="4697861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9" name="Straight Connector 478">
            <a:extLst>
              <a:ext uri="{FF2B5EF4-FFF2-40B4-BE49-F238E27FC236}">
                <a16:creationId xmlns:a16="http://schemas.microsoft.com/office/drawing/2014/main" id="{0A8D2936-CF50-4B34-96CF-48EA16F998E6}"/>
              </a:ext>
            </a:extLst>
          </p:cNvPr>
          <p:cNvCxnSpPr>
            <a:cxnSpLocks/>
          </p:cNvCxnSpPr>
          <p:nvPr/>
        </p:nvCxnSpPr>
        <p:spPr>
          <a:xfrm>
            <a:off x="9641962" y="4935598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0" name="Straight Connector 479">
            <a:extLst>
              <a:ext uri="{FF2B5EF4-FFF2-40B4-BE49-F238E27FC236}">
                <a16:creationId xmlns:a16="http://schemas.microsoft.com/office/drawing/2014/main" id="{E01CE975-F162-4127-B5DE-2EF68E733175}"/>
              </a:ext>
            </a:extLst>
          </p:cNvPr>
          <p:cNvCxnSpPr>
            <a:cxnSpLocks/>
          </p:cNvCxnSpPr>
          <p:nvPr/>
        </p:nvCxnSpPr>
        <p:spPr>
          <a:xfrm>
            <a:off x="9641962" y="5165943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1" name="TextBox 480">
            <a:extLst>
              <a:ext uri="{FF2B5EF4-FFF2-40B4-BE49-F238E27FC236}">
                <a16:creationId xmlns:a16="http://schemas.microsoft.com/office/drawing/2014/main" id="{40CCB2CE-D2F3-453E-9035-B0F13BA3E092}"/>
              </a:ext>
            </a:extLst>
          </p:cNvPr>
          <p:cNvSpPr txBox="1"/>
          <p:nvPr/>
        </p:nvSpPr>
        <p:spPr>
          <a:xfrm>
            <a:off x="8018795" y="1385484"/>
            <a:ext cx="4796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>
                <a:latin typeface="Times New Roman" panose="02020603050405020304" pitchFamily="18" charset="0"/>
                <a:cs typeface="Times New Roman" panose="02020603050405020304" pitchFamily="18" charset="0"/>
              </a:rPr>
              <a:t>Jun </a:t>
            </a:r>
          </a:p>
        </p:txBody>
      </p:sp>
      <p:cxnSp>
        <p:nvCxnSpPr>
          <p:cNvPr id="482" name="Straight Connector 481">
            <a:extLst>
              <a:ext uri="{FF2B5EF4-FFF2-40B4-BE49-F238E27FC236}">
                <a16:creationId xmlns:a16="http://schemas.microsoft.com/office/drawing/2014/main" id="{B3EDD621-0E90-48E6-B4FE-42BB4B5AC7B4}"/>
              </a:ext>
            </a:extLst>
          </p:cNvPr>
          <p:cNvCxnSpPr>
            <a:cxnSpLocks/>
          </p:cNvCxnSpPr>
          <p:nvPr/>
        </p:nvCxnSpPr>
        <p:spPr>
          <a:xfrm>
            <a:off x="10270895" y="5375666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3" name="Straight Connector 482">
            <a:extLst>
              <a:ext uri="{FF2B5EF4-FFF2-40B4-BE49-F238E27FC236}">
                <a16:creationId xmlns:a16="http://schemas.microsoft.com/office/drawing/2014/main" id="{AEA96FA9-C437-4EF1-9FEA-579A84C2F933}"/>
              </a:ext>
            </a:extLst>
          </p:cNvPr>
          <p:cNvCxnSpPr>
            <a:cxnSpLocks/>
          </p:cNvCxnSpPr>
          <p:nvPr/>
        </p:nvCxnSpPr>
        <p:spPr>
          <a:xfrm>
            <a:off x="10270895" y="1614191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4" name="Straight Connector 483">
            <a:extLst>
              <a:ext uri="{FF2B5EF4-FFF2-40B4-BE49-F238E27FC236}">
                <a16:creationId xmlns:a16="http://schemas.microsoft.com/office/drawing/2014/main" id="{C985BAAA-8C20-423E-B2BA-49D75F0689A4}"/>
              </a:ext>
            </a:extLst>
          </p:cNvPr>
          <p:cNvCxnSpPr>
            <a:cxnSpLocks/>
          </p:cNvCxnSpPr>
          <p:nvPr/>
        </p:nvCxnSpPr>
        <p:spPr>
          <a:xfrm>
            <a:off x="10270895" y="1864536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5" name="Straight Connector 484">
            <a:extLst>
              <a:ext uri="{FF2B5EF4-FFF2-40B4-BE49-F238E27FC236}">
                <a16:creationId xmlns:a16="http://schemas.microsoft.com/office/drawing/2014/main" id="{CBA7032D-6841-40D7-BC1A-A979EFD631E6}"/>
              </a:ext>
            </a:extLst>
          </p:cNvPr>
          <p:cNvCxnSpPr>
            <a:cxnSpLocks/>
          </p:cNvCxnSpPr>
          <p:nvPr/>
        </p:nvCxnSpPr>
        <p:spPr>
          <a:xfrm>
            <a:off x="10270895" y="2102273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6" name="Straight Connector 485">
            <a:extLst>
              <a:ext uri="{FF2B5EF4-FFF2-40B4-BE49-F238E27FC236}">
                <a16:creationId xmlns:a16="http://schemas.microsoft.com/office/drawing/2014/main" id="{C4FF0EAD-8D08-4E14-9F1D-695154A6DEA5}"/>
              </a:ext>
            </a:extLst>
          </p:cNvPr>
          <p:cNvCxnSpPr>
            <a:cxnSpLocks/>
          </p:cNvCxnSpPr>
          <p:nvPr/>
        </p:nvCxnSpPr>
        <p:spPr>
          <a:xfrm>
            <a:off x="10270895" y="2332618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7" name="Straight Connector 486">
            <a:extLst>
              <a:ext uri="{FF2B5EF4-FFF2-40B4-BE49-F238E27FC236}">
                <a16:creationId xmlns:a16="http://schemas.microsoft.com/office/drawing/2014/main" id="{C48ABC4B-B05C-429A-B8DF-2E5614EE943A}"/>
              </a:ext>
            </a:extLst>
          </p:cNvPr>
          <p:cNvCxnSpPr>
            <a:cxnSpLocks/>
          </p:cNvCxnSpPr>
          <p:nvPr/>
        </p:nvCxnSpPr>
        <p:spPr>
          <a:xfrm>
            <a:off x="10270895" y="2565909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8" name="Straight Connector 487">
            <a:extLst>
              <a:ext uri="{FF2B5EF4-FFF2-40B4-BE49-F238E27FC236}">
                <a16:creationId xmlns:a16="http://schemas.microsoft.com/office/drawing/2014/main" id="{3D12F256-A46A-48E8-B275-C7D25EE4CA82}"/>
              </a:ext>
            </a:extLst>
          </p:cNvPr>
          <p:cNvCxnSpPr>
            <a:cxnSpLocks/>
          </p:cNvCxnSpPr>
          <p:nvPr/>
        </p:nvCxnSpPr>
        <p:spPr>
          <a:xfrm>
            <a:off x="10270895" y="2796254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9" name="Straight Connector 488">
            <a:extLst>
              <a:ext uri="{FF2B5EF4-FFF2-40B4-BE49-F238E27FC236}">
                <a16:creationId xmlns:a16="http://schemas.microsoft.com/office/drawing/2014/main" id="{FFE1AA77-07ED-4D1B-AAE0-5247C88A17B8}"/>
              </a:ext>
            </a:extLst>
          </p:cNvPr>
          <p:cNvCxnSpPr>
            <a:cxnSpLocks/>
          </p:cNvCxnSpPr>
          <p:nvPr/>
        </p:nvCxnSpPr>
        <p:spPr>
          <a:xfrm>
            <a:off x="10270895" y="3033991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0" name="Straight Connector 489">
            <a:extLst>
              <a:ext uri="{FF2B5EF4-FFF2-40B4-BE49-F238E27FC236}">
                <a16:creationId xmlns:a16="http://schemas.microsoft.com/office/drawing/2014/main" id="{1EA57CDE-23ED-4A59-AF5D-A4F4646D80D7}"/>
              </a:ext>
            </a:extLst>
          </p:cNvPr>
          <p:cNvCxnSpPr>
            <a:cxnSpLocks/>
          </p:cNvCxnSpPr>
          <p:nvPr/>
        </p:nvCxnSpPr>
        <p:spPr>
          <a:xfrm>
            <a:off x="10270895" y="3264336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1" name="Straight Connector 490">
            <a:extLst>
              <a:ext uri="{FF2B5EF4-FFF2-40B4-BE49-F238E27FC236}">
                <a16:creationId xmlns:a16="http://schemas.microsoft.com/office/drawing/2014/main" id="{28EEA69F-F6DE-4389-90C1-EF4097291C7A}"/>
              </a:ext>
            </a:extLst>
          </p:cNvPr>
          <p:cNvCxnSpPr>
            <a:cxnSpLocks/>
          </p:cNvCxnSpPr>
          <p:nvPr/>
        </p:nvCxnSpPr>
        <p:spPr>
          <a:xfrm>
            <a:off x="10270895" y="3513223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2" name="Straight Connector 491">
            <a:extLst>
              <a:ext uri="{FF2B5EF4-FFF2-40B4-BE49-F238E27FC236}">
                <a16:creationId xmlns:a16="http://schemas.microsoft.com/office/drawing/2014/main" id="{1F7F9D55-43C2-4D7C-9DCF-B945BDB38B81}"/>
              </a:ext>
            </a:extLst>
          </p:cNvPr>
          <p:cNvCxnSpPr>
            <a:cxnSpLocks/>
          </p:cNvCxnSpPr>
          <p:nvPr/>
        </p:nvCxnSpPr>
        <p:spPr>
          <a:xfrm>
            <a:off x="10270895" y="3743568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3" name="Straight Connector 492">
            <a:extLst>
              <a:ext uri="{FF2B5EF4-FFF2-40B4-BE49-F238E27FC236}">
                <a16:creationId xmlns:a16="http://schemas.microsoft.com/office/drawing/2014/main" id="{C33ED0FF-26BA-430C-A98C-6A8D24178600}"/>
              </a:ext>
            </a:extLst>
          </p:cNvPr>
          <p:cNvCxnSpPr>
            <a:cxnSpLocks/>
          </p:cNvCxnSpPr>
          <p:nvPr/>
        </p:nvCxnSpPr>
        <p:spPr>
          <a:xfrm>
            <a:off x="10270895" y="3981305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4" name="Straight Connector 493">
            <a:extLst>
              <a:ext uri="{FF2B5EF4-FFF2-40B4-BE49-F238E27FC236}">
                <a16:creationId xmlns:a16="http://schemas.microsoft.com/office/drawing/2014/main" id="{336715C8-1B00-412D-87D5-0C6C2537A0F6}"/>
              </a:ext>
            </a:extLst>
          </p:cNvPr>
          <p:cNvCxnSpPr>
            <a:cxnSpLocks/>
          </p:cNvCxnSpPr>
          <p:nvPr/>
        </p:nvCxnSpPr>
        <p:spPr>
          <a:xfrm>
            <a:off x="10270895" y="4211650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5" name="Straight Connector 494">
            <a:extLst>
              <a:ext uri="{FF2B5EF4-FFF2-40B4-BE49-F238E27FC236}">
                <a16:creationId xmlns:a16="http://schemas.microsoft.com/office/drawing/2014/main" id="{67D0CC33-A7EE-469B-ABF4-EF22932D0060}"/>
              </a:ext>
            </a:extLst>
          </p:cNvPr>
          <p:cNvCxnSpPr>
            <a:cxnSpLocks/>
          </p:cNvCxnSpPr>
          <p:nvPr/>
        </p:nvCxnSpPr>
        <p:spPr>
          <a:xfrm>
            <a:off x="10270895" y="4444941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6" name="Straight Connector 495">
            <a:extLst>
              <a:ext uri="{FF2B5EF4-FFF2-40B4-BE49-F238E27FC236}">
                <a16:creationId xmlns:a16="http://schemas.microsoft.com/office/drawing/2014/main" id="{1AC24262-0184-4301-8F0D-CD254BB93CBB}"/>
              </a:ext>
            </a:extLst>
          </p:cNvPr>
          <p:cNvCxnSpPr>
            <a:cxnSpLocks/>
          </p:cNvCxnSpPr>
          <p:nvPr/>
        </p:nvCxnSpPr>
        <p:spPr>
          <a:xfrm>
            <a:off x="10270895" y="4675286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7" name="Straight Connector 496">
            <a:extLst>
              <a:ext uri="{FF2B5EF4-FFF2-40B4-BE49-F238E27FC236}">
                <a16:creationId xmlns:a16="http://schemas.microsoft.com/office/drawing/2014/main" id="{A8482A9F-E26A-4394-8EB6-47D3CFEB984F}"/>
              </a:ext>
            </a:extLst>
          </p:cNvPr>
          <p:cNvCxnSpPr>
            <a:cxnSpLocks/>
          </p:cNvCxnSpPr>
          <p:nvPr/>
        </p:nvCxnSpPr>
        <p:spPr>
          <a:xfrm>
            <a:off x="10270895" y="4913023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8" name="Straight Connector 497">
            <a:extLst>
              <a:ext uri="{FF2B5EF4-FFF2-40B4-BE49-F238E27FC236}">
                <a16:creationId xmlns:a16="http://schemas.microsoft.com/office/drawing/2014/main" id="{BBC83654-AD37-4268-ACC9-874068757769}"/>
              </a:ext>
            </a:extLst>
          </p:cNvPr>
          <p:cNvCxnSpPr>
            <a:cxnSpLocks/>
          </p:cNvCxnSpPr>
          <p:nvPr/>
        </p:nvCxnSpPr>
        <p:spPr>
          <a:xfrm>
            <a:off x="10270895" y="5143368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5" name="Rectangle 224">
            <a:extLst>
              <a:ext uri="{FF2B5EF4-FFF2-40B4-BE49-F238E27FC236}">
                <a16:creationId xmlns:a16="http://schemas.microsoft.com/office/drawing/2014/main" id="{722A6B08-DE71-4DC4-B66E-00DA39A8ABBB}"/>
              </a:ext>
            </a:extLst>
          </p:cNvPr>
          <p:cNvSpPr/>
          <p:nvPr/>
        </p:nvSpPr>
        <p:spPr>
          <a:xfrm>
            <a:off x="258041" y="1881630"/>
            <a:ext cx="2387934" cy="66118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Permits/City Approval</a:t>
            </a:r>
          </a:p>
        </p:txBody>
      </p:sp>
      <p:sp>
        <p:nvSpPr>
          <p:cNvPr id="226" name="TextBox 225">
            <a:extLst>
              <a:ext uri="{FF2B5EF4-FFF2-40B4-BE49-F238E27FC236}">
                <a16:creationId xmlns:a16="http://schemas.microsoft.com/office/drawing/2014/main" id="{63C54104-257C-49B6-B6EA-EFDC1673B4D0}"/>
              </a:ext>
            </a:extLst>
          </p:cNvPr>
          <p:cNvSpPr txBox="1"/>
          <p:nvPr/>
        </p:nvSpPr>
        <p:spPr>
          <a:xfrm>
            <a:off x="9654984" y="1008927"/>
            <a:ext cx="1232452" cy="67710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400">
                <a:latin typeface="Times New Roman"/>
                <a:cs typeface="Times New Roman"/>
              </a:rPr>
              <a:t>2030</a:t>
            </a: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400">
                <a:latin typeface="Times New Roman"/>
                <a:cs typeface="Times New Roman"/>
              </a:rPr>
              <a:t>Jan</a:t>
            </a:r>
          </a:p>
        </p:txBody>
      </p:sp>
      <p:sp>
        <p:nvSpPr>
          <p:cNvPr id="227" name="Pentagon 308">
            <a:extLst>
              <a:ext uri="{FF2B5EF4-FFF2-40B4-BE49-F238E27FC236}">
                <a16:creationId xmlns:a16="http://schemas.microsoft.com/office/drawing/2014/main" id="{22FC9C80-2DC5-455A-B9ED-0FAE7DA01B70}"/>
              </a:ext>
            </a:extLst>
          </p:cNvPr>
          <p:cNvSpPr/>
          <p:nvPr/>
        </p:nvSpPr>
        <p:spPr>
          <a:xfrm>
            <a:off x="2779553" y="3580357"/>
            <a:ext cx="2317802" cy="435281"/>
          </a:xfrm>
          <a:prstGeom prst="homePlate">
            <a:avLst/>
          </a:prstGeom>
          <a:solidFill>
            <a:schemeClr val="accent1">
              <a:lumMod val="50000"/>
              <a:alpha val="8981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aseline="30000" noProof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28" name="Straight Connector 227">
            <a:extLst>
              <a:ext uri="{FF2B5EF4-FFF2-40B4-BE49-F238E27FC236}">
                <a16:creationId xmlns:a16="http://schemas.microsoft.com/office/drawing/2014/main" id="{C147163F-8D27-4A21-A2DF-0A70100DCDE0}"/>
              </a:ext>
            </a:extLst>
          </p:cNvPr>
          <p:cNvCxnSpPr>
            <a:cxnSpLocks/>
          </p:cNvCxnSpPr>
          <p:nvPr/>
        </p:nvCxnSpPr>
        <p:spPr>
          <a:xfrm>
            <a:off x="10884934" y="1604790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9" name="Straight Connector 228">
            <a:extLst>
              <a:ext uri="{FF2B5EF4-FFF2-40B4-BE49-F238E27FC236}">
                <a16:creationId xmlns:a16="http://schemas.microsoft.com/office/drawing/2014/main" id="{7B923084-CE33-438E-A7DB-4FAEE7748B7D}"/>
              </a:ext>
            </a:extLst>
          </p:cNvPr>
          <p:cNvCxnSpPr>
            <a:cxnSpLocks/>
          </p:cNvCxnSpPr>
          <p:nvPr/>
        </p:nvCxnSpPr>
        <p:spPr>
          <a:xfrm>
            <a:off x="10884934" y="1855135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0" name="Straight Connector 229">
            <a:extLst>
              <a:ext uri="{FF2B5EF4-FFF2-40B4-BE49-F238E27FC236}">
                <a16:creationId xmlns:a16="http://schemas.microsoft.com/office/drawing/2014/main" id="{6EB0A668-8561-43C5-BC7C-2ACD3ACAAB1A}"/>
              </a:ext>
            </a:extLst>
          </p:cNvPr>
          <p:cNvCxnSpPr>
            <a:cxnSpLocks/>
          </p:cNvCxnSpPr>
          <p:nvPr/>
        </p:nvCxnSpPr>
        <p:spPr>
          <a:xfrm>
            <a:off x="10884934" y="2092872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1" name="Straight Connector 230">
            <a:extLst>
              <a:ext uri="{FF2B5EF4-FFF2-40B4-BE49-F238E27FC236}">
                <a16:creationId xmlns:a16="http://schemas.microsoft.com/office/drawing/2014/main" id="{91D43C42-72C0-4208-BCBA-D2FBD2D12BCD}"/>
              </a:ext>
            </a:extLst>
          </p:cNvPr>
          <p:cNvCxnSpPr>
            <a:cxnSpLocks/>
          </p:cNvCxnSpPr>
          <p:nvPr/>
        </p:nvCxnSpPr>
        <p:spPr>
          <a:xfrm>
            <a:off x="10884934" y="2323217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2" name="Straight Connector 231">
            <a:extLst>
              <a:ext uri="{FF2B5EF4-FFF2-40B4-BE49-F238E27FC236}">
                <a16:creationId xmlns:a16="http://schemas.microsoft.com/office/drawing/2014/main" id="{2CCAEE8D-837C-4B35-A3D9-25B5098A42C6}"/>
              </a:ext>
            </a:extLst>
          </p:cNvPr>
          <p:cNvCxnSpPr>
            <a:cxnSpLocks/>
          </p:cNvCxnSpPr>
          <p:nvPr/>
        </p:nvCxnSpPr>
        <p:spPr>
          <a:xfrm>
            <a:off x="10884934" y="2556508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3" name="Straight Connector 232">
            <a:extLst>
              <a:ext uri="{FF2B5EF4-FFF2-40B4-BE49-F238E27FC236}">
                <a16:creationId xmlns:a16="http://schemas.microsoft.com/office/drawing/2014/main" id="{3D7BB6D2-854C-4A98-ADF1-EF0E09633431}"/>
              </a:ext>
            </a:extLst>
          </p:cNvPr>
          <p:cNvCxnSpPr>
            <a:cxnSpLocks/>
          </p:cNvCxnSpPr>
          <p:nvPr/>
        </p:nvCxnSpPr>
        <p:spPr>
          <a:xfrm>
            <a:off x="10884934" y="2786853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4" name="Straight Connector 233">
            <a:extLst>
              <a:ext uri="{FF2B5EF4-FFF2-40B4-BE49-F238E27FC236}">
                <a16:creationId xmlns:a16="http://schemas.microsoft.com/office/drawing/2014/main" id="{3F64286E-C530-44A4-9B9F-8B099F9BC39F}"/>
              </a:ext>
            </a:extLst>
          </p:cNvPr>
          <p:cNvCxnSpPr>
            <a:cxnSpLocks/>
          </p:cNvCxnSpPr>
          <p:nvPr/>
        </p:nvCxnSpPr>
        <p:spPr>
          <a:xfrm>
            <a:off x="10884934" y="3024590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5" name="Straight Connector 234">
            <a:extLst>
              <a:ext uri="{FF2B5EF4-FFF2-40B4-BE49-F238E27FC236}">
                <a16:creationId xmlns:a16="http://schemas.microsoft.com/office/drawing/2014/main" id="{6E22D181-E7F9-4747-97EC-C949B5DE8D2E}"/>
              </a:ext>
            </a:extLst>
          </p:cNvPr>
          <p:cNvCxnSpPr>
            <a:cxnSpLocks/>
          </p:cNvCxnSpPr>
          <p:nvPr/>
        </p:nvCxnSpPr>
        <p:spPr>
          <a:xfrm>
            <a:off x="10884934" y="3254935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6" name="Straight Connector 235">
            <a:extLst>
              <a:ext uri="{FF2B5EF4-FFF2-40B4-BE49-F238E27FC236}">
                <a16:creationId xmlns:a16="http://schemas.microsoft.com/office/drawing/2014/main" id="{710FA4CC-58C5-43B3-97C3-0D9DB45A1171}"/>
              </a:ext>
            </a:extLst>
          </p:cNvPr>
          <p:cNvCxnSpPr>
            <a:cxnSpLocks/>
          </p:cNvCxnSpPr>
          <p:nvPr/>
        </p:nvCxnSpPr>
        <p:spPr>
          <a:xfrm>
            <a:off x="10884934" y="3503822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7" name="Straight Connector 236">
            <a:extLst>
              <a:ext uri="{FF2B5EF4-FFF2-40B4-BE49-F238E27FC236}">
                <a16:creationId xmlns:a16="http://schemas.microsoft.com/office/drawing/2014/main" id="{69737A36-9719-454E-B9DC-26259B320693}"/>
              </a:ext>
            </a:extLst>
          </p:cNvPr>
          <p:cNvCxnSpPr>
            <a:cxnSpLocks/>
          </p:cNvCxnSpPr>
          <p:nvPr/>
        </p:nvCxnSpPr>
        <p:spPr>
          <a:xfrm>
            <a:off x="10884934" y="3734167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8" name="Straight Connector 237">
            <a:extLst>
              <a:ext uri="{FF2B5EF4-FFF2-40B4-BE49-F238E27FC236}">
                <a16:creationId xmlns:a16="http://schemas.microsoft.com/office/drawing/2014/main" id="{47EFEAD8-479B-4915-9ECD-431E11041BE0}"/>
              </a:ext>
            </a:extLst>
          </p:cNvPr>
          <p:cNvCxnSpPr>
            <a:cxnSpLocks/>
          </p:cNvCxnSpPr>
          <p:nvPr/>
        </p:nvCxnSpPr>
        <p:spPr>
          <a:xfrm>
            <a:off x="10884934" y="3971904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9" name="Straight Connector 238">
            <a:extLst>
              <a:ext uri="{FF2B5EF4-FFF2-40B4-BE49-F238E27FC236}">
                <a16:creationId xmlns:a16="http://schemas.microsoft.com/office/drawing/2014/main" id="{FF02ABF3-CD80-4BE6-97D5-A75F21528F54}"/>
              </a:ext>
            </a:extLst>
          </p:cNvPr>
          <p:cNvCxnSpPr>
            <a:cxnSpLocks/>
          </p:cNvCxnSpPr>
          <p:nvPr/>
        </p:nvCxnSpPr>
        <p:spPr>
          <a:xfrm>
            <a:off x="10884934" y="4212749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0" name="Straight Connector 239">
            <a:extLst>
              <a:ext uri="{FF2B5EF4-FFF2-40B4-BE49-F238E27FC236}">
                <a16:creationId xmlns:a16="http://schemas.microsoft.com/office/drawing/2014/main" id="{B174944F-9C11-4DAD-A1AD-F7B5B99E4B0B}"/>
              </a:ext>
            </a:extLst>
          </p:cNvPr>
          <p:cNvCxnSpPr>
            <a:cxnSpLocks/>
          </p:cNvCxnSpPr>
          <p:nvPr/>
        </p:nvCxnSpPr>
        <p:spPr>
          <a:xfrm>
            <a:off x="10884934" y="4463094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1" name="Straight Connector 240">
            <a:extLst>
              <a:ext uri="{FF2B5EF4-FFF2-40B4-BE49-F238E27FC236}">
                <a16:creationId xmlns:a16="http://schemas.microsoft.com/office/drawing/2014/main" id="{9ACA3199-43B8-4D6F-8D7C-FFD43802F9B3}"/>
              </a:ext>
            </a:extLst>
          </p:cNvPr>
          <p:cNvCxnSpPr>
            <a:cxnSpLocks/>
          </p:cNvCxnSpPr>
          <p:nvPr/>
        </p:nvCxnSpPr>
        <p:spPr>
          <a:xfrm>
            <a:off x="10884934" y="4700831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2" name="Straight Connector 241">
            <a:extLst>
              <a:ext uri="{FF2B5EF4-FFF2-40B4-BE49-F238E27FC236}">
                <a16:creationId xmlns:a16="http://schemas.microsoft.com/office/drawing/2014/main" id="{6725E976-04F2-4BCB-B12C-1821796DA557}"/>
              </a:ext>
            </a:extLst>
          </p:cNvPr>
          <p:cNvCxnSpPr>
            <a:cxnSpLocks/>
          </p:cNvCxnSpPr>
          <p:nvPr/>
        </p:nvCxnSpPr>
        <p:spPr>
          <a:xfrm>
            <a:off x="10884934" y="4931176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3" name="Straight Connector 242">
            <a:extLst>
              <a:ext uri="{FF2B5EF4-FFF2-40B4-BE49-F238E27FC236}">
                <a16:creationId xmlns:a16="http://schemas.microsoft.com/office/drawing/2014/main" id="{D32012E5-F46F-467C-81F7-C6227D126C19}"/>
              </a:ext>
            </a:extLst>
          </p:cNvPr>
          <p:cNvCxnSpPr>
            <a:cxnSpLocks/>
          </p:cNvCxnSpPr>
          <p:nvPr/>
        </p:nvCxnSpPr>
        <p:spPr>
          <a:xfrm>
            <a:off x="10884934" y="5164467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4" name="Straight Connector 243">
            <a:extLst>
              <a:ext uri="{FF2B5EF4-FFF2-40B4-BE49-F238E27FC236}">
                <a16:creationId xmlns:a16="http://schemas.microsoft.com/office/drawing/2014/main" id="{82180488-8095-4F15-9407-E8BD8E0845E2}"/>
              </a:ext>
            </a:extLst>
          </p:cNvPr>
          <p:cNvCxnSpPr>
            <a:cxnSpLocks/>
          </p:cNvCxnSpPr>
          <p:nvPr/>
        </p:nvCxnSpPr>
        <p:spPr>
          <a:xfrm>
            <a:off x="10884934" y="5394812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1" name="TextBox 260">
            <a:extLst>
              <a:ext uri="{FF2B5EF4-FFF2-40B4-BE49-F238E27FC236}">
                <a16:creationId xmlns:a16="http://schemas.microsoft.com/office/drawing/2014/main" id="{5285EA1C-AA21-4DF6-97BF-C25A06FB4F99}"/>
              </a:ext>
            </a:extLst>
          </p:cNvPr>
          <p:cNvSpPr txBox="1"/>
          <p:nvPr/>
        </p:nvSpPr>
        <p:spPr>
          <a:xfrm>
            <a:off x="9428824" y="1385484"/>
            <a:ext cx="4796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>
                <a:latin typeface="Times New Roman" panose="02020603050405020304" pitchFamily="18" charset="0"/>
                <a:cs typeface="Times New Roman" panose="02020603050405020304" pitchFamily="18" charset="0"/>
              </a:rPr>
              <a:t>Jun </a:t>
            </a:r>
          </a:p>
        </p:txBody>
      </p:sp>
      <p:cxnSp>
        <p:nvCxnSpPr>
          <p:cNvPr id="262" name="Straight Connector 261">
            <a:extLst>
              <a:ext uri="{FF2B5EF4-FFF2-40B4-BE49-F238E27FC236}">
                <a16:creationId xmlns:a16="http://schemas.microsoft.com/office/drawing/2014/main" id="{5D14BB7F-B406-4A3C-AF96-886FE61F5CC0}"/>
              </a:ext>
            </a:extLst>
          </p:cNvPr>
          <p:cNvCxnSpPr>
            <a:cxnSpLocks/>
          </p:cNvCxnSpPr>
          <p:nvPr/>
        </p:nvCxnSpPr>
        <p:spPr>
          <a:xfrm>
            <a:off x="11547487" y="1614190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3" name="Straight Connector 262">
            <a:extLst>
              <a:ext uri="{FF2B5EF4-FFF2-40B4-BE49-F238E27FC236}">
                <a16:creationId xmlns:a16="http://schemas.microsoft.com/office/drawing/2014/main" id="{9BF58CCD-3885-45E9-9924-078C67AC54A1}"/>
              </a:ext>
            </a:extLst>
          </p:cNvPr>
          <p:cNvCxnSpPr>
            <a:cxnSpLocks/>
          </p:cNvCxnSpPr>
          <p:nvPr/>
        </p:nvCxnSpPr>
        <p:spPr>
          <a:xfrm>
            <a:off x="11547487" y="1864535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4" name="Straight Connector 263">
            <a:extLst>
              <a:ext uri="{FF2B5EF4-FFF2-40B4-BE49-F238E27FC236}">
                <a16:creationId xmlns:a16="http://schemas.microsoft.com/office/drawing/2014/main" id="{1820B029-5580-443C-BA84-FD8C4FD07A00}"/>
              </a:ext>
            </a:extLst>
          </p:cNvPr>
          <p:cNvCxnSpPr>
            <a:cxnSpLocks/>
          </p:cNvCxnSpPr>
          <p:nvPr/>
        </p:nvCxnSpPr>
        <p:spPr>
          <a:xfrm>
            <a:off x="11547487" y="2102272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5" name="Straight Connector 264">
            <a:extLst>
              <a:ext uri="{FF2B5EF4-FFF2-40B4-BE49-F238E27FC236}">
                <a16:creationId xmlns:a16="http://schemas.microsoft.com/office/drawing/2014/main" id="{97788A04-19A0-44B9-A004-22AFF432C923}"/>
              </a:ext>
            </a:extLst>
          </p:cNvPr>
          <p:cNvCxnSpPr>
            <a:cxnSpLocks/>
          </p:cNvCxnSpPr>
          <p:nvPr/>
        </p:nvCxnSpPr>
        <p:spPr>
          <a:xfrm>
            <a:off x="11547487" y="2332617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6" name="Straight Connector 265">
            <a:extLst>
              <a:ext uri="{FF2B5EF4-FFF2-40B4-BE49-F238E27FC236}">
                <a16:creationId xmlns:a16="http://schemas.microsoft.com/office/drawing/2014/main" id="{78090BE8-8D97-40D2-95AE-4C89A894B702}"/>
              </a:ext>
            </a:extLst>
          </p:cNvPr>
          <p:cNvCxnSpPr>
            <a:cxnSpLocks/>
          </p:cNvCxnSpPr>
          <p:nvPr/>
        </p:nvCxnSpPr>
        <p:spPr>
          <a:xfrm>
            <a:off x="11547487" y="2565908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7" name="Straight Connector 266">
            <a:extLst>
              <a:ext uri="{FF2B5EF4-FFF2-40B4-BE49-F238E27FC236}">
                <a16:creationId xmlns:a16="http://schemas.microsoft.com/office/drawing/2014/main" id="{76B4D2C8-3761-4D65-97FB-D6EEF02550A8}"/>
              </a:ext>
            </a:extLst>
          </p:cNvPr>
          <p:cNvCxnSpPr>
            <a:cxnSpLocks/>
          </p:cNvCxnSpPr>
          <p:nvPr/>
        </p:nvCxnSpPr>
        <p:spPr>
          <a:xfrm>
            <a:off x="11547487" y="2796253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8" name="Straight Connector 267">
            <a:extLst>
              <a:ext uri="{FF2B5EF4-FFF2-40B4-BE49-F238E27FC236}">
                <a16:creationId xmlns:a16="http://schemas.microsoft.com/office/drawing/2014/main" id="{BA05BD5A-B8F0-496C-8920-2E8F49D14138}"/>
              </a:ext>
            </a:extLst>
          </p:cNvPr>
          <p:cNvCxnSpPr>
            <a:cxnSpLocks/>
          </p:cNvCxnSpPr>
          <p:nvPr/>
        </p:nvCxnSpPr>
        <p:spPr>
          <a:xfrm>
            <a:off x="11547487" y="3033990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9" name="Straight Connector 268">
            <a:extLst>
              <a:ext uri="{FF2B5EF4-FFF2-40B4-BE49-F238E27FC236}">
                <a16:creationId xmlns:a16="http://schemas.microsoft.com/office/drawing/2014/main" id="{8E052B81-C9CD-4F2A-810A-DDF914EB4A27}"/>
              </a:ext>
            </a:extLst>
          </p:cNvPr>
          <p:cNvCxnSpPr>
            <a:cxnSpLocks/>
          </p:cNvCxnSpPr>
          <p:nvPr/>
        </p:nvCxnSpPr>
        <p:spPr>
          <a:xfrm>
            <a:off x="11547487" y="3264335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0" name="Straight Connector 269">
            <a:extLst>
              <a:ext uri="{FF2B5EF4-FFF2-40B4-BE49-F238E27FC236}">
                <a16:creationId xmlns:a16="http://schemas.microsoft.com/office/drawing/2014/main" id="{04C1802F-FE0E-4D30-988D-545B719F652E}"/>
              </a:ext>
            </a:extLst>
          </p:cNvPr>
          <p:cNvCxnSpPr>
            <a:cxnSpLocks/>
          </p:cNvCxnSpPr>
          <p:nvPr/>
        </p:nvCxnSpPr>
        <p:spPr>
          <a:xfrm>
            <a:off x="11547487" y="3513222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1" name="Straight Connector 270">
            <a:extLst>
              <a:ext uri="{FF2B5EF4-FFF2-40B4-BE49-F238E27FC236}">
                <a16:creationId xmlns:a16="http://schemas.microsoft.com/office/drawing/2014/main" id="{630F4494-F9A5-4F1B-82EC-BB30EB8E12A5}"/>
              </a:ext>
            </a:extLst>
          </p:cNvPr>
          <p:cNvCxnSpPr>
            <a:cxnSpLocks/>
          </p:cNvCxnSpPr>
          <p:nvPr/>
        </p:nvCxnSpPr>
        <p:spPr>
          <a:xfrm>
            <a:off x="11547487" y="3743567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2" name="Straight Connector 271">
            <a:extLst>
              <a:ext uri="{FF2B5EF4-FFF2-40B4-BE49-F238E27FC236}">
                <a16:creationId xmlns:a16="http://schemas.microsoft.com/office/drawing/2014/main" id="{BD180A56-7220-43EF-A6F0-B95A336CAB5B}"/>
              </a:ext>
            </a:extLst>
          </p:cNvPr>
          <p:cNvCxnSpPr>
            <a:cxnSpLocks/>
          </p:cNvCxnSpPr>
          <p:nvPr/>
        </p:nvCxnSpPr>
        <p:spPr>
          <a:xfrm>
            <a:off x="11547487" y="3981304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3" name="Straight Connector 272">
            <a:extLst>
              <a:ext uri="{FF2B5EF4-FFF2-40B4-BE49-F238E27FC236}">
                <a16:creationId xmlns:a16="http://schemas.microsoft.com/office/drawing/2014/main" id="{01001C3E-3348-4298-AFDB-873EE9420EFB}"/>
              </a:ext>
            </a:extLst>
          </p:cNvPr>
          <p:cNvCxnSpPr>
            <a:cxnSpLocks/>
          </p:cNvCxnSpPr>
          <p:nvPr/>
        </p:nvCxnSpPr>
        <p:spPr>
          <a:xfrm>
            <a:off x="11547487" y="4222149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4" name="Straight Connector 273">
            <a:extLst>
              <a:ext uri="{FF2B5EF4-FFF2-40B4-BE49-F238E27FC236}">
                <a16:creationId xmlns:a16="http://schemas.microsoft.com/office/drawing/2014/main" id="{D68839D2-A07A-4167-9379-38F189FFBEF3}"/>
              </a:ext>
            </a:extLst>
          </p:cNvPr>
          <p:cNvCxnSpPr>
            <a:cxnSpLocks/>
          </p:cNvCxnSpPr>
          <p:nvPr/>
        </p:nvCxnSpPr>
        <p:spPr>
          <a:xfrm>
            <a:off x="11547487" y="4472494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5" name="Straight Connector 274">
            <a:extLst>
              <a:ext uri="{FF2B5EF4-FFF2-40B4-BE49-F238E27FC236}">
                <a16:creationId xmlns:a16="http://schemas.microsoft.com/office/drawing/2014/main" id="{AECA2AF4-7B48-4D65-8005-85366CDA99CA}"/>
              </a:ext>
            </a:extLst>
          </p:cNvPr>
          <p:cNvCxnSpPr>
            <a:cxnSpLocks/>
          </p:cNvCxnSpPr>
          <p:nvPr/>
        </p:nvCxnSpPr>
        <p:spPr>
          <a:xfrm>
            <a:off x="11547487" y="4710231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6" name="Straight Connector 275">
            <a:extLst>
              <a:ext uri="{FF2B5EF4-FFF2-40B4-BE49-F238E27FC236}">
                <a16:creationId xmlns:a16="http://schemas.microsoft.com/office/drawing/2014/main" id="{E97D9E2E-A64F-45DF-8210-CB7014798CBB}"/>
              </a:ext>
            </a:extLst>
          </p:cNvPr>
          <p:cNvCxnSpPr>
            <a:cxnSpLocks/>
          </p:cNvCxnSpPr>
          <p:nvPr/>
        </p:nvCxnSpPr>
        <p:spPr>
          <a:xfrm>
            <a:off x="11547487" y="4940576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7" name="Straight Connector 276">
            <a:extLst>
              <a:ext uri="{FF2B5EF4-FFF2-40B4-BE49-F238E27FC236}">
                <a16:creationId xmlns:a16="http://schemas.microsoft.com/office/drawing/2014/main" id="{183D26C8-1BC6-4F6B-8515-6C0A8112B2F5}"/>
              </a:ext>
            </a:extLst>
          </p:cNvPr>
          <p:cNvCxnSpPr>
            <a:cxnSpLocks/>
          </p:cNvCxnSpPr>
          <p:nvPr/>
        </p:nvCxnSpPr>
        <p:spPr>
          <a:xfrm>
            <a:off x="11547487" y="5173867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8" name="Straight Connector 277">
            <a:extLst>
              <a:ext uri="{FF2B5EF4-FFF2-40B4-BE49-F238E27FC236}">
                <a16:creationId xmlns:a16="http://schemas.microsoft.com/office/drawing/2014/main" id="{7E73D793-77DD-4A93-8016-F332448F1EA5}"/>
              </a:ext>
            </a:extLst>
          </p:cNvPr>
          <p:cNvCxnSpPr>
            <a:cxnSpLocks/>
          </p:cNvCxnSpPr>
          <p:nvPr/>
        </p:nvCxnSpPr>
        <p:spPr>
          <a:xfrm>
            <a:off x="11547487" y="5404212"/>
            <a:ext cx="0" cy="18887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9" name="TextBox 278">
            <a:extLst>
              <a:ext uri="{FF2B5EF4-FFF2-40B4-BE49-F238E27FC236}">
                <a16:creationId xmlns:a16="http://schemas.microsoft.com/office/drawing/2014/main" id="{CB5657F9-B6AB-49F8-AB17-7AB8FA7F10FB}"/>
              </a:ext>
            </a:extLst>
          </p:cNvPr>
          <p:cNvSpPr txBox="1"/>
          <p:nvPr/>
        </p:nvSpPr>
        <p:spPr>
          <a:xfrm>
            <a:off x="10925600" y="984596"/>
            <a:ext cx="1232452" cy="67710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400">
                <a:latin typeface="Times New Roman"/>
                <a:cs typeface="Times New Roman"/>
              </a:rPr>
              <a:t>2031</a:t>
            </a: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400">
                <a:latin typeface="Times New Roman"/>
                <a:cs typeface="Times New Roman"/>
              </a:rPr>
              <a:t>Jan</a:t>
            </a:r>
          </a:p>
        </p:txBody>
      </p:sp>
      <p:sp>
        <p:nvSpPr>
          <p:cNvPr id="280" name="TextBox 279">
            <a:extLst>
              <a:ext uri="{FF2B5EF4-FFF2-40B4-BE49-F238E27FC236}">
                <a16:creationId xmlns:a16="http://schemas.microsoft.com/office/drawing/2014/main" id="{EDA93621-E63A-4B61-8B55-2D4E35C7801F}"/>
              </a:ext>
            </a:extLst>
          </p:cNvPr>
          <p:cNvSpPr txBox="1"/>
          <p:nvPr/>
        </p:nvSpPr>
        <p:spPr>
          <a:xfrm>
            <a:off x="10674269" y="1376397"/>
            <a:ext cx="4796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>
                <a:latin typeface="Times New Roman" panose="02020603050405020304" pitchFamily="18" charset="0"/>
                <a:cs typeface="Times New Roman" panose="02020603050405020304" pitchFamily="18" charset="0"/>
              </a:rPr>
              <a:t>Jun </a:t>
            </a:r>
          </a:p>
        </p:txBody>
      </p:sp>
      <p:sp>
        <p:nvSpPr>
          <p:cNvPr id="499" name="TextBox 498">
            <a:extLst>
              <a:ext uri="{FF2B5EF4-FFF2-40B4-BE49-F238E27FC236}">
                <a16:creationId xmlns:a16="http://schemas.microsoft.com/office/drawing/2014/main" id="{5A33AF33-9D8F-45E8-8E2F-228A95972EB7}"/>
              </a:ext>
            </a:extLst>
          </p:cNvPr>
          <p:cNvSpPr txBox="1"/>
          <p:nvPr/>
        </p:nvSpPr>
        <p:spPr>
          <a:xfrm>
            <a:off x="228873" y="137650"/>
            <a:ext cx="73616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Project Timeline</a:t>
            </a:r>
            <a:endParaRPr lang="en-US" sz="2400" i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00" name="Straight Connector 499">
            <a:extLst>
              <a:ext uri="{FF2B5EF4-FFF2-40B4-BE49-F238E27FC236}">
                <a16:creationId xmlns:a16="http://schemas.microsoft.com/office/drawing/2014/main" id="{2353706D-E648-46D4-A779-36A74FB7AB35}"/>
              </a:ext>
            </a:extLst>
          </p:cNvPr>
          <p:cNvCxnSpPr>
            <a:cxnSpLocks/>
          </p:cNvCxnSpPr>
          <p:nvPr/>
        </p:nvCxnSpPr>
        <p:spPr>
          <a:xfrm>
            <a:off x="238704" y="994936"/>
            <a:ext cx="5857295" cy="0"/>
          </a:xfrm>
          <a:prstGeom prst="line">
            <a:avLst/>
          </a:prstGeom>
          <a:ln w="508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1" name="Arrow: Pentagon 280">
            <a:extLst>
              <a:ext uri="{FF2B5EF4-FFF2-40B4-BE49-F238E27FC236}">
                <a16:creationId xmlns:a16="http://schemas.microsoft.com/office/drawing/2014/main" id="{89941C53-959C-4AA2-96C6-C6A095B2E3EC}"/>
              </a:ext>
            </a:extLst>
          </p:cNvPr>
          <p:cNvSpPr/>
          <p:nvPr/>
        </p:nvSpPr>
        <p:spPr>
          <a:xfrm>
            <a:off x="-451414" y="5960962"/>
            <a:ext cx="3102145" cy="922057"/>
          </a:xfrm>
          <a:prstGeom prst="homePlate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Market Overview</a:t>
            </a:r>
          </a:p>
        </p:txBody>
      </p:sp>
      <p:sp>
        <p:nvSpPr>
          <p:cNvPr id="282" name="Arrow: Chevron 281">
            <a:extLst>
              <a:ext uri="{FF2B5EF4-FFF2-40B4-BE49-F238E27FC236}">
                <a16:creationId xmlns:a16="http://schemas.microsoft.com/office/drawing/2014/main" id="{A1BD1A92-CC3E-4EE7-8C2C-FC4FDF9F2D57}"/>
              </a:ext>
            </a:extLst>
          </p:cNvPr>
          <p:cNvSpPr/>
          <p:nvPr/>
        </p:nvSpPr>
        <p:spPr>
          <a:xfrm>
            <a:off x="2200655" y="5960962"/>
            <a:ext cx="3058807" cy="922057"/>
          </a:xfrm>
          <a:prstGeom prst="chevron">
            <a:avLst/>
          </a:prstGeom>
          <a:solidFill>
            <a:schemeClr val="tx2">
              <a:lumMod val="90000"/>
              <a:lumOff val="10000"/>
            </a:schemeClr>
          </a:solidFill>
          <a:ln w="38100"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Development Plan</a:t>
            </a:r>
          </a:p>
        </p:txBody>
      </p:sp>
      <p:sp>
        <p:nvSpPr>
          <p:cNvPr id="283" name="Arrow: Chevron 282">
            <a:extLst>
              <a:ext uri="{FF2B5EF4-FFF2-40B4-BE49-F238E27FC236}">
                <a16:creationId xmlns:a16="http://schemas.microsoft.com/office/drawing/2014/main" id="{971E6666-73BE-43C2-B5DB-A251D2937278}"/>
              </a:ext>
            </a:extLst>
          </p:cNvPr>
          <p:cNvSpPr/>
          <p:nvPr/>
        </p:nvSpPr>
        <p:spPr>
          <a:xfrm>
            <a:off x="7322112" y="5954240"/>
            <a:ext cx="2827866" cy="922057"/>
          </a:xfrm>
          <a:prstGeom prst="chevron">
            <a:avLst/>
          </a:prstGeom>
          <a:solidFill>
            <a:schemeClr val="tx2">
              <a:lumMod val="90000"/>
              <a:lumOff val="1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Risk Analysis</a:t>
            </a:r>
          </a:p>
        </p:txBody>
      </p:sp>
      <p:sp>
        <p:nvSpPr>
          <p:cNvPr id="284" name="Arrow: Chevron 283">
            <a:extLst>
              <a:ext uri="{FF2B5EF4-FFF2-40B4-BE49-F238E27FC236}">
                <a16:creationId xmlns:a16="http://schemas.microsoft.com/office/drawing/2014/main" id="{DFA89112-ECB8-4C39-BE3B-5838388ED99E}"/>
              </a:ext>
            </a:extLst>
          </p:cNvPr>
          <p:cNvSpPr/>
          <p:nvPr/>
        </p:nvSpPr>
        <p:spPr>
          <a:xfrm>
            <a:off x="4809386" y="5954240"/>
            <a:ext cx="3009255" cy="922057"/>
          </a:xfrm>
          <a:prstGeom prst="chevron">
            <a:avLst/>
          </a:prstGeom>
          <a:solidFill>
            <a:srgbClr val="0070C0"/>
          </a:solidFill>
          <a:ln w="38100">
            <a:solidFill>
              <a:schemeClr val="bg1"/>
            </a:solidFill>
          </a:ln>
          <a:effectLst>
            <a:glow rad="1905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Financials</a:t>
            </a:r>
          </a:p>
        </p:txBody>
      </p:sp>
      <p:sp>
        <p:nvSpPr>
          <p:cNvPr id="501" name="Arrow: Chevron 500">
            <a:extLst>
              <a:ext uri="{FF2B5EF4-FFF2-40B4-BE49-F238E27FC236}">
                <a16:creationId xmlns:a16="http://schemas.microsoft.com/office/drawing/2014/main" id="{901C955E-62F5-4418-83C4-EC788165129A}"/>
              </a:ext>
            </a:extLst>
          </p:cNvPr>
          <p:cNvSpPr/>
          <p:nvPr/>
        </p:nvSpPr>
        <p:spPr>
          <a:xfrm>
            <a:off x="9634162" y="5960961"/>
            <a:ext cx="3009255" cy="922057"/>
          </a:xfrm>
          <a:prstGeom prst="chevron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Final Recommendation</a:t>
            </a:r>
          </a:p>
        </p:txBody>
      </p:sp>
    </p:spTree>
    <p:extLst>
      <p:ext uri="{BB962C8B-B14F-4D97-AF65-F5344CB8AC3E}">
        <p14:creationId xmlns:p14="http://schemas.microsoft.com/office/powerpoint/2010/main" val="36066422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discovery Blog - Fort Halifax Park">
            <a:extLst>
              <a:ext uri="{FF2B5EF4-FFF2-40B4-BE49-F238E27FC236}">
                <a16:creationId xmlns:a16="http://schemas.microsoft.com/office/drawing/2014/main" id="{740F6EDE-5781-A881-143D-94C3BE761A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0"/>
            <a:ext cx="1218723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84595E3-D747-B6DF-1B37-64464A698F2D}"/>
              </a:ext>
            </a:extLst>
          </p:cNvPr>
          <p:cNvSpPr/>
          <p:nvPr/>
        </p:nvSpPr>
        <p:spPr>
          <a:xfrm rot="5400000">
            <a:off x="2658038" y="-2672788"/>
            <a:ext cx="6869575" cy="12192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rgbClr val="002060">
                  <a:alpha val="95000"/>
                </a:srgbClr>
              </a:gs>
              <a:gs pos="53000">
                <a:srgbClr val="002060">
                  <a:alpha val="50000"/>
                </a:srgbClr>
              </a:gs>
              <a:gs pos="100000">
                <a:srgbClr val="002060">
                  <a:alpha val="50000"/>
                </a:srgbClr>
              </a:gs>
            </a:gsLst>
            <a:lin ang="108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2981312-1323-3FC2-67AD-49D6421C209D}"/>
              </a:ext>
            </a:extLst>
          </p:cNvPr>
          <p:cNvSpPr txBox="1">
            <a:spLocks/>
          </p:cNvSpPr>
          <p:nvPr/>
        </p:nvSpPr>
        <p:spPr>
          <a:xfrm>
            <a:off x="1213466" y="115342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72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Risk Analysis</a:t>
            </a:r>
            <a:endParaRPr lang="en-US" i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781404A-A1B7-59C3-1A9E-1212B16AD108}"/>
              </a:ext>
            </a:extLst>
          </p:cNvPr>
          <p:cNvCxnSpPr>
            <a:cxnSpLocks/>
          </p:cNvCxnSpPr>
          <p:nvPr/>
        </p:nvCxnSpPr>
        <p:spPr>
          <a:xfrm>
            <a:off x="1210978" y="2377275"/>
            <a:ext cx="5085650" cy="0"/>
          </a:xfrm>
          <a:prstGeom prst="line">
            <a:avLst/>
          </a:prstGeom>
          <a:ln w="508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416495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Rectangle 78">
            <a:extLst>
              <a:ext uri="{FF2B5EF4-FFF2-40B4-BE49-F238E27FC236}">
                <a16:creationId xmlns:a16="http://schemas.microsoft.com/office/drawing/2014/main" id="{A7359498-ADD8-E7BB-06B8-EDF200A9B664}"/>
              </a:ext>
            </a:extLst>
          </p:cNvPr>
          <p:cNvSpPr/>
          <p:nvPr/>
        </p:nvSpPr>
        <p:spPr>
          <a:xfrm rot="5400000">
            <a:off x="2661212" y="-2672788"/>
            <a:ext cx="6869575" cy="12192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rgbClr val="002060">
                  <a:alpha val="95000"/>
                </a:srgbClr>
              </a:gs>
              <a:gs pos="53000">
                <a:srgbClr val="002060">
                  <a:alpha val="50000"/>
                </a:srgbClr>
              </a:gs>
              <a:gs pos="100000">
                <a:srgbClr val="002060">
                  <a:alpha val="50000"/>
                </a:srgbClr>
              </a:gs>
            </a:gsLst>
            <a:lin ang="108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Arrow: Chevron 70">
            <a:extLst>
              <a:ext uri="{FF2B5EF4-FFF2-40B4-BE49-F238E27FC236}">
                <a16:creationId xmlns:a16="http://schemas.microsoft.com/office/drawing/2014/main" id="{6FC5CF6F-B562-FD10-BE03-8E5F9C65AD73}"/>
              </a:ext>
            </a:extLst>
          </p:cNvPr>
          <p:cNvSpPr/>
          <p:nvPr/>
        </p:nvSpPr>
        <p:spPr>
          <a:xfrm>
            <a:off x="9653449" y="5960962"/>
            <a:ext cx="3009255" cy="922057"/>
          </a:xfrm>
          <a:prstGeom prst="chevron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Final Recommendation</a:t>
            </a:r>
          </a:p>
        </p:txBody>
      </p:sp>
      <p:sp>
        <p:nvSpPr>
          <p:cNvPr id="72" name="Arrow: Pentagon 71">
            <a:extLst>
              <a:ext uri="{FF2B5EF4-FFF2-40B4-BE49-F238E27FC236}">
                <a16:creationId xmlns:a16="http://schemas.microsoft.com/office/drawing/2014/main" id="{A3F5C243-45D3-2A8C-AD19-1775DA1E6C84}"/>
              </a:ext>
            </a:extLst>
          </p:cNvPr>
          <p:cNvSpPr/>
          <p:nvPr/>
        </p:nvSpPr>
        <p:spPr>
          <a:xfrm>
            <a:off x="-451414" y="5960962"/>
            <a:ext cx="3102145" cy="922057"/>
          </a:xfrm>
          <a:prstGeom prst="homePlate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Market Overview</a:t>
            </a:r>
          </a:p>
        </p:txBody>
      </p:sp>
      <p:sp>
        <p:nvSpPr>
          <p:cNvPr id="73" name="Arrow: Chevron 72">
            <a:extLst>
              <a:ext uri="{FF2B5EF4-FFF2-40B4-BE49-F238E27FC236}">
                <a16:creationId xmlns:a16="http://schemas.microsoft.com/office/drawing/2014/main" id="{2CCB9D79-E571-776C-0178-7C4BBAA03CD2}"/>
              </a:ext>
            </a:extLst>
          </p:cNvPr>
          <p:cNvSpPr/>
          <p:nvPr/>
        </p:nvSpPr>
        <p:spPr>
          <a:xfrm>
            <a:off x="2200655" y="5960962"/>
            <a:ext cx="3058807" cy="922057"/>
          </a:xfrm>
          <a:prstGeom prst="chevron">
            <a:avLst/>
          </a:prstGeom>
          <a:solidFill>
            <a:schemeClr val="tx2">
              <a:lumMod val="90000"/>
              <a:lumOff val="10000"/>
            </a:schemeClr>
          </a:solidFill>
          <a:ln w="38100"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Development Plan</a:t>
            </a:r>
          </a:p>
        </p:txBody>
      </p:sp>
      <p:sp>
        <p:nvSpPr>
          <p:cNvPr id="75" name="Arrow: Chevron 74">
            <a:extLst>
              <a:ext uri="{FF2B5EF4-FFF2-40B4-BE49-F238E27FC236}">
                <a16:creationId xmlns:a16="http://schemas.microsoft.com/office/drawing/2014/main" id="{8C701C6C-E0AB-60BD-9466-7145395F5D1F}"/>
              </a:ext>
            </a:extLst>
          </p:cNvPr>
          <p:cNvSpPr/>
          <p:nvPr/>
        </p:nvSpPr>
        <p:spPr>
          <a:xfrm>
            <a:off x="4809386" y="5960962"/>
            <a:ext cx="2916348" cy="922057"/>
          </a:xfrm>
          <a:prstGeom prst="chevron">
            <a:avLst/>
          </a:prstGeom>
          <a:solidFill>
            <a:srgbClr val="0070C0"/>
          </a:solidFill>
          <a:ln w="38100"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Financials</a:t>
            </a:r>
          </a:p>
        </p:txBody>
      </p:sp>
      <p:sp>
        <p:nvSpPr>
          <p:cNvPr id="76" name="Arrow: Chevron 75">
            <a:extLst>
              <a:ext uri="{FF2B5EF4-FFF2-40B4-BE49-F238E27FC236}">
                <a16:creationId xmlns:a16="http://schemas.microsoft.com/office/drawing/2014/main" id="{3C5B190D-5F17-C605-E5CF-4460ACB93254}"/>
              </a:ext>
            </a:extLst>
          </p:cNvPr>
          <p:cNvSpPr/>
          <p:nvPr/>
        </p:nvSpPr>
        <p:spPr>
          <a:xfrm>
            <a:off x="7275658" y="5960962"/>
            <a:ext cx="2827866" cy="922057"/>
          </a:xfrm>
          <a:prstGeom prst="chevron">
            <a:avLst/>
          </a:prstGeom>
          <a:solidFill>
            <a:srgbClr val="163E64"/>
          </a:solidFill>
          <a:ln w="38100">
            <a:solidFill>
              <a:schemeClr val="bg1"/>
            </a:solidFill>
          </a:ln>
          <a:effectLst>
            <a:glow rad="1905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Risk Analysis</a:t>
            </a:r>
          </a:p>
        </p:txBody>
      </p:sp>
      <p:sp>
        <p:nvSpPr>
          <p:cNvPr id="121" name="Rounded Rectangle 15">
            <a:extLst>
              <a:ext uri="{FF2B5EF4-FFF2-40B4-BE49-F238E27FC236}">
                <a16:creationId xmlns:a16="http://schemas.microsoft.com/office/drawing/2014/main" id="{979C3501-1DA9-D6D0-76BF-82E14508D530}"/>
              </a:ext>
            </a:extLst>
          </p:cNvPr>
          <p:cNvSpPr/>
          <p:nvPr/>
        </p:nvSpPr>
        <p:spPr>
          <a:xfrm>
            <a:off x="9298696" y="1237067"/>
            <a:ext cx="2485271" cy="3121683"/>
          </a:xfrm>
          <a:prstGeom prst="roundRect">
            <a:avLst/>
          </a:prstGeom>
          <a:solidFill>
            <a:srgbClr val="002060">
              <a:alpha val="67000"/>
            </a:srgbClr>
          </a:solidFill>
          <a:ln w="381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20" name="Rounded Rectangle 15">
            <a:extLst>
              <a:ext uri="{FF2B5EF4-FFF2-40B4-BE49-F238E27FC236}">
                <a16:creationId xmlns:a16="http://schemas.microsoft.com/office/drawing/2014/main" id="{D6F8EC74-E44A-1D73-05CE-A467C9223C8B}"/>
              </a:ext>
            </a:extLst>
          </p:cNvPr>
          <p:cNvSpPr/>
          <p:nvPr/>
        </p:nvSpPr>
        <p:spPr>
          <a:xfrm>
            <a:off x="6653746" y="1239129"/>
            <a:ext cx="2485271" cy="3121683"/>
          </a:xfrm>
          <a:prstGeom prst="roundRect">
            <a:avLst/>
          </a:prstGeom>
          <a:solidFill>
            <a:srgbClr val="002060">
              <a:alpha val="67000"/>
            </a:srgbClr>
          </a:solidFill>
          <a:ln w="381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19" name="Rounded Rectangle 15">
            <a:extLst>
              <a:ext uri="{FF2B5EF4-FFF2-40B4-BE49-F238E27FC236}">
                <a16:creationId xmlns:a16="http://schemas.microsoft.com/office/drawing/2014/main" id="{E526DBDF-843D-274F-3CB7-3552B917C3EA}"/>
              </a:ext>
            </a:extLst>
          </p:cNvPr>
          <p:cNvSpPr/>
          <p:nvPr/>
        </p:nvSpPr>
        <p:spPr>
          <a:xfrm>
            <a:off x="4013668" y="1232850"/>
            <a:ext cx="2485271" cy="3121683"/>
          </a:xfrm>
          <a:prstGeom prst="roundRect">
            <a:avLst/>
          </a:prstGeom>
          <a:solidFill>
            <a:srgbClr val="002060">
              <a:alpha val="67000"/>
            </a:srgbClr>
          </a:solidFill>
          <a:ln w="381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18" name="Rounded Rectangle 15">
            <a:extLst>
              <a:ext uri="{FF2B5EF4-FFF2-40B4-BE49-F238E27FC236}">
                <a16:creationId xmlns:a16="http://schemas.microsoft.com/office/drawing/2014/main" id="{FB6A077C-4802-1124-1E2A-5ECBFBCA0245}"/>
              </a:ext>
            </a:extLst>
          </p:cNvPr>
          <p:cNvSpPr/>
          <p:nvPr/>
        </p:nvSpPr>
        <p:spPr>
          <a:xfrm>
            <a:off x="523312" y="1233963"/>
            <a:ext cx="3278210" cy="3119458"/>
          </a:xfrm>
          <a:prstGeom prst="roundRect">
            <a:avLst/>
          </a:prstGeom>
          <a:solidFill>
            <a:srgbClr val="002060">
              <a:alpha val="67000"/>
            </a:srgbClr>
          </a:solidFill>
          <a:ln w="381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B8CC4CF1-4B1C-A4BA-4458-A024694B069B}"/>
              </a:ext>
            </a:extLst>
          </p:cNvPr>
          <p:cNvSpPr/>
          <p:nvPr/>
        </p:nvSpPr>
        <p:spPr>
          <a:xfrm>
            <a:off x="-1" y="1"/>
            <a:ext cx="12192001" cy="115824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F259A948-44C6-9EF0-BD10-671ABD0936C2}"/>
              </a:ext>
            </a:extLst>
          </p:cNvPr>
          <p:cNvCxnSpPr>
            <a:cxnSpLocks/>
          </p:cNvCxnSpPr>
          <p:nvPr/>
        </p:nvCxnSpPr>
        <p:spPr>
          <a:xfrm flipV="1">
            <a:off x="238705" y="968647"/>
            <a:ext cx="4570681" cy="19667"/>
          </a:xfrm>
          <a:prstGeom prst="line">
            <a:avLst/>
          </a:prstGeom>
          <a:ln w="508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4" name="TextBox 83">
            <a:extLst>
              <a:ext uri="{FF2B5EF4-FFF2-40B4-BE49-F238E27FC236}">
                <a16:creationId xmlns:a16="http://schemas.microsoft.com/office/drawing/2014/main" id="{566D16F7-9DB8-99E3-E484-B769F0D25711}"/>
              </a:ext>
            </a:extLst>
          </p:cNvPr>
          <p:cNvSpPr txBox="1"/>
          <p:nvPr/>
        </p:nvSpPr>
        <p:spPr>
          <a:xfrm>
            <a:off x="228873" y="137650"/>
            <a:ext cx="73616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Scenario Analysis</a:t>
            </a:r>
            <a:endParaRPr lang="en-US" sz="2400" i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59" name="TextBox 1058">
            <a:extLst>
              <a:ext uri="{FF2B5EF4-FFF2-40B4-BE49-F238E27FC236}">
                <a16:creationId xmlns:a16="http://schemas.microsoft.com/office/drawing/2014/main" id="{E1BF5EE5-9350-8CC2-8BF5-261EB2935C4C}"/>
              </a:ext>
            </a:extLst>
          </p:cNvPr>
          <p:cNvSpPr txBox="1"/>
          <p:nvPr/>
        </p:nvSpPr>
        <p:spPr>
          <a:xfrm>
            <a:off x="819943" y="1753409"/>
            <a:ext cx="265102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Exit Cap Rate</a:t>
            </a:r>
          </a:p>
          <a:p>
            <a:pPr algn="ctr"/>
            <a:endParaRPr lang="en-US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Vacancy</a:t>
            </a:r>
          </a:p>
          <a:p>
            <a:pPr algn="ctr"/>
            <a:endParaRPr lang="en-US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Retail Rent Growth</a:t>
            </a:r>
          </a:p>
          <a:p>
            <a:pPr algn="ctr"/>
            <a:endParaRPr lang="en-US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Construction Period</a:t>
            </a:r>
          </a:p>
          <a:p>
            <a:pPr algn="ctr"/>
            <a:endParaRPr lang="en-US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Hold Period</a:t>
            </a:r>
          </a:p>
        </p:txBody>
      </p:sp>
      <p:cxnSp>
        <p:nvCxnSpPr>
          <p:cNvPr id="1060" name="Straight Connector 1059">
            <a:extLst>
              <a:ext uri="{FF2B5EF4-FFF2-40B4-BE49-F238E27FC236}">
                <a16:creationId xmlns:a16="http://schemas.microsoft.com/office/drawing/2014/main" id="{036F4F6C-9DD4-8920-4F31-BB4F87857A40}"/>
              </a:ext>
            </a:extLst>
          </p:cNvPr>
          <p:cNvCxnSpPr>
            <a:cxnSpLocks/>
          </p:cNvCxnSpPr>
          <p:nvPr/>
        </p:nvCxnSpPr>
        <p:spPr>
          <a:xfrm>
            <a:off x="756735" y="2175730"/>
            <a:ext cx="2822635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1" name="Straight Connector 1060">
            <a:extLst>
              <a:ext uri="{FF2B5EF4-FFF2-40B4-BE49-F238E27FC236}">
                <a16:creationId xmlns:a16="http://schemas.microsoft.com/office/drawing/2014/main" id="{1F8F1CEB-A0EB-01D6-8FCC-BFCFDF0D2B30}"/>
              </a:ext>
            </a:extLst>
          </p:cNvPr>
          <p:cNvCxnSpPr>
            <a:cxnSpLocks/>
          </p:cNvCxnSpPr>
          <p:nvPr/>
        </p:nvCxnSpPr>
        <p:spPr>
          <a:xfrm>
            <a:off x="756735" y="2739236"/>
            <a:ext cx="2822635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2" name="Straight Connector 1061">
            <a:extLst>
              <a:ext uri="{FF2B5EF4-FFF2-40B4-BE49-F238E27FC236}">
                <a16:creationId xmlns:a16="http://schemas.microsoft.com/office/drawing/2014/main" id="{554046CE-03AA-2024-6785-997BEE564786}"/>
              </a:ext>
            </a:extLst>
          </p:cNvPr>
          <p:cNvCxnSpPr>
            <a:cxnSpLocks/>
          </p:cNvCxnSpPr>
          <p:nvPr/>
        </p:nvCxnSpPr>
        <p:spPr>
          <a:xfrm>
            <a:off x="756735" y="3302742"/>
            <a:ext cx="2822635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3" name="Straight Connector 1062">
            <a:extLst>
              <a:ext uri="{FF2B5EF4-FFF2-40B4-BE49-F238E27FC236}">
                <a16:creationId xmlns:a16="http://schemas.microsoft.com/office/drawing/2014/main" id="{F68C479E-71BB-BB32-582F-5ED3A51B2AEA}"/>
              </a:ext>
            </a:extLst>
          </p:cNvPr>
          <p:cNvCxnSpPr>
            <a:cxnSpLocks/>
          </p:cNvCxnSpPr>
          <p:nvPr/>
        </p:nvCxnSpPr>
        <p:spPr>
          <a:xfrm>
            <a:off x="756735" y="3866248"/>
            <a:ext cx="2822635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4" name="Manual Input 2">
            <a:extLst>
              <a:ext uri="{FF2B5EF4-FFF2-40B4-BE49-F238E27FC236}">
                <a16:creationId xmlns:a16="http://schemas.microsoft.com/office/drawing/2014/main" id="{78B1F77A-4A39-B9FA-0B1F-77E395C9B7A7}"/>
              </a:ext>
            </a:extLst>
          </p:cNvPr>
          <p:cNvSpPr/>
          <p:nvPr/>
        </p:nvSpPr>
        <p:spPr>
          <a:xfrm rot="16200000" flipV="1">
            <a:off x="1277024" y="370006"/>
            <a:ext cx="456233" cy="2275294"/>
          </a:xfrm>
          <a:prstGeom prst="flowChartManualInput">
            <a:avLst/>
          </a:prstGeom>
          <a:solidFill>
            <a:srgbClr val="002060">
              <a:alpha val="90000"/>
            </a:srgbClr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065" name="TextBox 19">
            <a:extLst>
              <a:ext uri="{FF2B5EF4-FFF2-40B4-BE49-F238E27FC236}">
                <a16:creationId xmlns:a16="http://schemas.microsoft.com/office/drawing/2014/main" id="{E1376300-9B6D-CF93-92FB-FCEB72C903F1}"/>
              </a:ext>
            </a:extLst>
          </p:cNvPr>
          <p:cNvSpPr txBox="1"/>
          <p:nvPr/>
        </p:nvSpPr>
        <p:spPr>
          <a:xfrm>
            <a:off x="228562" y="1276821"/>
            <a:ext cx="22752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Assumptions</a:t>
            </a:r>
            <a:endParaRPr lang="en-US" sz="24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66" name="Manual Input 2">
            <a:extLst>
              <a:ext uri="{FF2B5EF4-FFF2-40B4-BE49-F238E27FC236}">
                <a16:creationId xmlns:a16="http://schemas.microsoft.com/office/drawing/2014/main" id="{A96C5381-BC98-5017-7A7C-AAB8CBF12B57}"/>
              </a:ext>
            </a:extLst>
          </p:cNvPr>
          <p:cNvSpPr/>
          <p:nvPr/>
        </p:nvSpPr>
        <p:spPr>
          <a:xfrm rot="16200000" flipV="1">
            <a:off x="4869867" y="370006"/>
            <a:ext cx="456233" cy="2275294"/>
          </a:xfrm>
          <a:prstGeom prst="flowChartManualInput">
            <a:avLst/>
          </a:prstGeom>
          <a:solidFill>
            <a:srgbClr val="FF0000">
              <a:alpha val="90000"/>
            </a:srgbClr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067" name="TextBox 19">
            <a:extLst>
              <a:ext uri="{FF2B5EF4-FFF2-40B4-BE49-F238E27FC236}">
                <a16:creationId xmlns:a16="http://schemas.microsoft.com/office/drawing/2014/main" id="{47ED40E5-7BE2-C6C6-4CF2-BBA7E7114AB0}"/>
              </a:ext>
            </a:extLst>
          </p:cNvPr>
          <p:cNvSpPr txBox="1"/>
          <p:nvPr/>
        </p:nvSpPr>
        <p:spPr>
          <a:xfrm>
            <a:off x="3821405" y="1276821"/>
            <a:ext cx="22752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Bear Case</a:t>
            </a:r>
            <a:endParaRPr lang="en-US" sz="24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68" name="Manual Input 2">
            <a:extLst>
              <a:ext uri="{FF2B5EF4-FFF2-40B4-BE49-F238E27FC236}">
                <a16:creationId xmlns:a16="http://schemas.microsoft.com/office/drawing/2014/main" id="{FD024FA1-41E5-13DC-60DD-457139D027A4}"/>
              </a:ext>
            </a:extLst>
          </p:cNvPr>
          <p:cNvSpPr/>
          <p:nvPr/>
        </p:nvSpPr>
        <p:spPr>
          <a:xfrm rot="16200000" flipV="1">
            <a:off x="7502713" y="370006"/>
            <a:ext cx="456233" cy="2275294"/>
          </a:xfrm>
          <a:prstGeom prst="flowChartManualInput">
            <a:avLst/>
          </a:prstGeom>
          <a:solidFill>
            <a:srgbClr val="002060">
              <a:alpha val="90000"/>
            </a:srgbClr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069" name="TextBox 19">
            <a:extLst>
              <a:ext uri="{FF2B5EF4-FFF2-40B4-BE49-F238E27FC236}">
                <a16:creationId xmlns:a16="http://schemas.microsoft.com/office/drawing/2014/main" id="{B22B8F47-8A94-3C59-93C2-0577A0EC813B}"/>
              </a:ext>
            </a:extLst>
          </p:cNvPr>
          <p:cNvSpPr txBox="1"/>
          <p:nvPr/>
        </p:nvSpPr>
        <p:spPr>
          <a:xfrm>
            <a:off x="6454251" y="1276821"/>
            <a:ext cx="22752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Base Case</a:t>
            </a:r>
            <a:endParaRPr lang="en-US" sz="24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70" name="Manual Input 2">
            <a:extLst>
              <a:ext uri="{FF2B5EF4-FFF2-40B4-BE49-F238E27FC236}">
                <a16:creationId xmlns:a16="http://schemas.microsoft.com/office/drawing/2014/main" id="{E16B895F-498F-9338-5E71-0A96318BFC82}"/>
              </a:ext>
            </a:extLst>
          </p:cNvPr>
          <p:cNvSpPr/>
          <p:nvPr/>
        </p:nvSpPr>
        <p:spPr>
          <a:xfrm rot="16200000" flipV="1">
            <a:off x="10158274" y="370006"/>
            <a:ext cx="456233" cy="2275294"/>
          </a:xfrm>
          <a:prstGeom prst="flowChartManualInput">
            <a:avLst/>
          </a:prstGeom>
          <a:solidFill>
            <a:srgbClr val="00B050">
              <a:alpha val="90000"/>
            </a:srgbClr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071" name="TextBox 19">
            <a:extLst>
              <a:ext uri="{FF2B5EF4-FFF2-40B4-BE49-F238E27FC236}">
                <a16:creationId xmlns:a16="http://schemas.microsoft.com/office/drawing/2014/main" id="{2E43893E-D6B0-4C6A-567F-D6E82303183D}"/>
              </a:ext>
            </a:extLst>
          </p:cNvPr>
          <p:cNvSpPr txBox="1"/>
          <p:nvPr/>
        </p:nvSpPr>
        <p:spPr>
          <a:xfrm>
            <a:off x="9109812" y="1276821"/>
            <a:ext cx="22752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Bull Case</a:t>
            </a:r>
            <a:endParaRPr lang="en-US" sz="24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20ECFBA-4F4E-CF24-BAE8-A58A0BD81BDD}"/>
              </a:ext>
            </a:extLst>
          </p:cNvPr>
          <p:cNvCxnSpPr>
            <a:cxnSpLocks/>
          </p:cNvCxnSpPr>
          <p:nvPr/>
        </p:nvCxnSpPr>
        <p:spPr>
          <a:xfrm>
            <a:off x="4269555" y="3866248"/>
            <a:ext cx="2019416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EDB9459F-4E6E-4F5D-800C-EE43E4367635}"/>
              </a:ext>
            </a:extLst>
          </p:cNvPr>
          <p:cNvCxnSpPr>
            <a:cxnSpLocks/>
          </p:cNvCxnSpPr>
          <p:nvPr/>
        </p:nvCxnSpPr>
        <p:spPr>
          <a:xfrm>
            <a:off x="4269555" y="2741175"/>
            <a:ext cx="2019416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12F32827-ECD7-73B7-4DD8-E31E6B8BE33B}"/>
              </a:ext>
            </a:extLst>
          </p:cNvPr>
          <p:cNvCxnSpPr>
            <a:cxnSpLocks/>
          </p:cNvCxnSpPr>
          <p:nvPr/>
        </p:nvCxnSpPr>
        <p:spPr>
          <a:xfrm>
            <a:off x="4269555" y="3303712"/>
            <a:ext cx="2019416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1801FF03-F24E-356A-AA48-936ED66E65A2}"/>
              </a:ext>
            </a:extLst>
          </p:cNvPr>
          <p:cNvCxnSpPr>
            <a:cxnSpLocks/>
          </p:cNvCxnSpPr>
          <p:nvPr/>
        </p:nvCxnSpPr>
        <p:spPr>
          <a:xfrm>
            <a:off x="4269555" y="2178638"/>
            <a:ext cx="2019416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BC255F60-772B-9BED-C6E0-2164CDAB3904}"/>
              </a:ext>
            </a:extLst>
          </p:cNvPr>
          <p:cNvCxnSpPr>
            <a:cxnSpLocks/>
          </p:cNvCxnSpPr>
          <p:nvPr/>
        </p:nvCxnSpPr>
        <p:spPr>
          <a:xfrm>
            <a:off x="6906075" y="3858628"/>
            <a:ext cx="2019416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31CC7108-7F88-E07D-B92D-03AD4579009F}"/>
              </a:ext>
            </a:extLst>
          </p:cNvPr>
          <p:cNvCxnSpPr>
            <a:cxnSpLocks/>
          </p:cNvCxnSpPr>
          <p:nvPr/>
        </p:nvCxnSpPr>
        <p:spPr>
          <a:xfrm>
            <a:off x="6906075" y="2733555"/>
            <a:ext cx="2019416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0F7D6CDE-A282-4F35-081B-0C78E54EDDDC}"/>
              </a:ext>
            </a:extLst>
          </p:cNvPr>
          <p:cNvCxnSpPr>
            <a:cxnSpLocks/>
          </p:cNvCxnSpPr>
          <p:nvPr/>
        </p:nvCxnSpPr>
        <p:spPr>
          <a:xfrm>
            <a:off x="6906075" y="3296092"/>
            <a:ext cx="2019416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2272A7B-D6C9-BE95-B3C7-C1569F1E6CBF}"/>
              </a:ext>
            </a:extLst>
          </p:cNvPr>
          <p:cNvCxnSpPr>
            <a:cxnSpLocks/>
          </p:cNvCxnSpPr>
          <p:nvPr/>
        </p:nvCxnSpPr>
        <p:spPr>
          <a:xfrm>
            <a:off x="6906075" y="2171018"/>
            <a:ext cx="2019416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C7AEA0F2-3381-A276-3243-2653C7C7C5C3}"/>
              </a:ext>
            </a:extLst>
          </p:cNvPr>
          <p:cNvCxnSpPr>
            <a:cxnSpLocks/>
          </p:cNvCxnSpPr>
          <p:nvPr/>
        </p:nvCxnSpPr>
        <p:spPr>
          <a:xfrm>
            <a:off x="9534975" y="3858628"/>
            <a:ext cx="2019416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46713933-BA44-3E25-FCB4-2B2C5338BA8D}"/>
              </a:ext>
            </a:extLst>
          </p:cNvPr>
          <p:cNvCxnSpPr>
            <a:cxnSpLocks/>
          </p:cNvCxnSpPr>
          <p:nvPr/>
        </p:nvCxnSpPr>
        <p:spPr>
          <a:xfrm>
            <a:off x="9534975" y="2733555"/>
            <a:ext cx="2019416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4FC07CA8-D128-533A-8C03-71150C82A9D2}"/>
              </a:ext>
            </a:extLst>
          </p:cNvPr>
          <p:cNvCxnSpPr>
            <a:cxnSpLocks/>
          </p:cNvCxnSpPr>
          <p:nvPr/>
        </p:nvCxnSpPr>
        <p:spPr>
          <a:xfrm>
            <a:off x="9534975" y="3296092"/>
            <a:ext cx="2019416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636DF851-D76F-C45D-AC37-91EEAF2B2F81}"/>
              </a:ext>
            </a:extLst>
          </p:cNvPr>
          <p:cNvCxnSpPr>
            <a:cxnSpLocks/>
          </p:cNvCxnSpPr>
          <p:nvPr/>
        </p:nvCxnSpPr>
        <p:spPr>
          <a:xfrm>
            <a:off x="9534975" y="2171018"/>
            <a:ext cx="2019416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8D022629-F176-CD2C-8D7D-9CA70E738E55}"/>
              </a:ext>
            </a:extLst>
          </p:cNvPr>
          <p:cNvSpPr txBox="1"/>
          <p:nvPr/>
        </p:nvSpPr>
        <p:spPr>
          <a:xfrm>
            <a:off x="3972443" y="1753409"/>
            <a:ext cx="265102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9.00%</a:t>
            </a:r>
          </a:p>
          <a:p>
            <a:pPr algn="ctr"/>
            <a:endParaRPr lang="en-US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5.00%</a:t>
            </a:r>
          </a:p>
          <a:p>
            <a:pPr algn="ctr"/>
            <a:endParaRPr lang="en-US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0.00%</a:t>
            </a:r>
          </a:p>
          <a:p>
            <a:pPr algn="ctr"/>
            <a:endParaRPr lang="en-US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 Months</a:t>
            </a:r>
          </a:p>
          <a:p>
            <a:pPr algn="ctr"/>
            <a:endParaRPr lang="en-US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72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701844C3-EBB0-7421-6100-3C2B098DA704}"/>
              </a:ext>
            </a:extLst>
          </p:cNvPr>
          <p:cNvSpPr txBox="1"/>
          <p:nvPr/>
        </p:nvSpPr>
        <p:spPr>
          <a:xfrm>
            <a:off x="6563518" y="1753409"/>
            <a:ext cx="265102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8.30%</a:t>
            </a:r>
          </a:p>
          <a:p>
            <a:pPr algn="ctr"/>
            <a:endParaRPr lang="en-US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5.00%</a:t>
            </a:r>
          </a:p>
          <a:p>
            <a:pPr algn="ctr"/>
            <a:endParaRPr lang="en-US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2.00%</a:t>
            </a:r>
          </a:p>
          <a:p>
            <a:pPr algn="ctr"/>
            <a:endParaRPr lang="en-US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Months</a:t>
            </a:r>
          </a:p>
          <a:p>
            <a:pPr algn="ctr"/>
            <a:endParaRPr lang="en-US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60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2118C14D-991B-DA0F-E550-8A26CDFFAE99}"/>
              </a:ext>
            </a:extLst>
          </p:cNvPr>
          <p:cNvSpPr txBox="1"/>
          <p:nvPr/>
        </p:nvSpPr>
        <p:spPr>
          <a:xfrm>
            <a:off x="9230518" y="1753409"/>
            <a:ext cx="265102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7.00%</a:t>
            </a:r>
          </a:p>
          <a:p>
            <a:pPr algn="ctr"/>
            <a:endParaRPr lang="en-US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5.00%</a:t>
            </a:r>
          </a:p>
          <a:p>
            <a:pPr algn="ctr"/>
            <a:endParaRPr lang="en-US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4.00%</a:t>
            </a:r>
          </a:p>
          <a:p>
            <a:pPr algn="ctr"/>
            <a:endParaRPr lang="en-US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Months</a:t>
            </a:r>
          </a:p>
          <a:p>
            <a:pPr algn="ctr"/>
            <a:endParaRPr lang="en-US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48</a:t>
            </a:r>
          </a:p>
        </p:txBody>
      </p:sp>
      <p:sp>
        <p:nvSpPr>
          <p:cNvPr id="58" name="Rounded Rectangle 15">
            <a:extLst>
              <a:ext uri="{FF2B5EF4-FFF2-40B4-BE49-F238E27FC236}">
                <a16:creationId xmlns:a16="http://schemas.microsoft.com/office/drawing/2014/main" id="{59AF3E13-EF50-44EB-B54F-5DC0990A3B59}"/>
              </a:ext>
            </a:extLst>
          </p:cNvPr>
          <p:cNvSpPr/>
          <p:nvPr/>
        </p:nvSpPr>
        <p:spPr>
          <a:xfrm>
            <a:off x="315480" y="4471402"/>
            <a:ext cx="3659949" cy="1383931"/>
          </a:xfrm>
          <a:prstGeom prst="roundRect">
            <a:avLst/>
          </a:prstGeom>
          <a:solidFill>
            <a:srgbClr val="002060">
              <a:alpha val="67000"/>
            </a:srgbClr>
          </a:solidFill>
          <a:ln w="381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9" name="Rounded Rectangle 15">
            <a:extLst>
              <a:ext uri="{FF2B5EF4-FFF2-40B4-BE49-F238E27FC236}">
                <a16:creationId xmlns:a16="http://schemas.microsoft.com/office/drawing/2014/main" id="{981B455D-FE53-4814-A7B8-DD8158A1913B}"/>
              </a:ext>
            </a:extLst>
          </p:cNvPr>
          <p:cNvSpPr/>
          <p:nvPr/>
        </p:nvSpPr>
        <p:spPr>
          <a:xfrm>
            <a:off x="4271447" y="4468621"/>
            <a:ext cx="3659949" cy="1383931"/>
          </a:xfrm>
          <a:prstGeom prst="roundRect">
            <a:avLst/>
          </a:prstGeom>
          <a:solidFill>
            <a:srgbClr val="002060">
              <a:alpha val="67000"/>
            </a:srgbClr>
          </a:solidFill>
          <a:ln w="381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60" name="Rounded Rectangle 15">
            <a:extLst>
              <a:ext uri="{FF2B5EF4-FFF2-40B4-BE49-F238E27FC236}">
                <a16:creationId xmlns:a16="http://schemas.microsoft.com/office/drawing/2014/main" id="{48320BF9-9B6D-4D1B-8AA3-CC0B71C420DB}"/>
              </a:ext>
            </a:extLst>
          </p:cNvPr>
          <p:cNvSpPr/>
          <p:nvPr/>
        </p:nvSpPr>
        <p:spPr>
          <a:xfrm>
            <a:off x="8206316" y="4472917"/>
            <a:ext cx="3659949" cy="1383931"/>
          </a:xfrm>
          <a:prstGeom prst="roundRect">
            <a:avLst/>
          </a:prstGeom>
          <a:solidFill>
            <a:srgbClr val="002060">
              <a:alpha val="67000"/>
            </a:srgbClr>
          </a:solidFill>
          <a:ln w="381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61" name="Manual Input 2">
            <a:extLst>
              <a:ext uri="{FF2B5EF4-FFF2-40B4-BE49-F238E27FC236}">
                <a16:creationId xmlns:a16="http://schemas.microsoft.com/office/drawing/2014/main" id="{85951996-970B-41CD-99F2-2D0D7E3120C7}"/>
              </a:ext>
            </a:extLst>
          </p:cNvPr>
          <p:cNvSpPr/>
          <p:nvPr/>
        </p:nvSpPr>
        <p:spPr>
          <a:xfrm rot="16200000" flipV="1">
            <a:off x="1231857" y="3546796"/>
            <a:ext cx="456233" cy="2685048"/>
          </a:xfrm>
          <a:prstGeom prst="flowChartManualInput">
            <a:avLst/>
          </a:prstGeom>
          <a:solidFill>
            <a:srgbClr val="FF0000">
              <a:alpha val="90000"/>
            </a:srgbClr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62" name="TextBox 19">
            <a:extLst>
              <a:ext uri="{FF2B5EF4-FFF2-40B4-BE49-F238E27FC236}">
                <a16:creationId xmlns:a16="http://schemas.microsoft.com/office/drawing/2014/main" id="{B2EFDB70-FD39-4AA4-9AAC-CA6E56623F2D}"/>
              </a:ext>
            </a:extLst>
          </p:cNvPr>
          <p:cNvSpPr txBox="1"/>
          <p:nvPr/>
        </p:nvSpPr>
        <p:spPr>
          <a:xfrm>
            <a:off x="-21482" y="4658488"/>
            <a:ext cx="25477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Bear Returns</a:t>
            </a:r>
            <a:endParaRPr lang="en-US" sz="24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3" name="Manual Input 2">
            <a:extLst>
              <a:ext uri="{FF2B5EF4-FFF2-40B4-BE49-F238E27FC236}">
                <a16:creationId xmlns:a16="http://schemas.microsoft.com/office/drawing/2014/main" id="{43E341A7-3B48-4FC4-B17C-C1E9661EC496}"/>
              </a:ext>
            </a:extLst>
          </p:cNvPr>
          <p:cNvSpPr/>
          <p:nvPr/>
        </p:nvSpPr>
        <p:spPr>
          <a:xfrm rot="16200000" flipV="1">
            <a:off x="5204551" y="3552929"/>
            <a:ext cx="456233" cy="2685048"/>
          </a:xfrm>
          <a:prstGeom prst="flowChartManualInput">
            <a:avLst/>
          </a:prstGeom>
          <a:solidFill>
            <a:srgbClr val="002060">
              <a:alpha val="90000"/>
            </a:srgbClr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64" name="TextBox 19">
            <a:extLst>
              <a:ext uri="{FF2B5EF4-FFF2-40B4-BE49-F238E27FC236}">
                <a16:creationId xmlns:a16="http://schemas.microsoft.com/office/drawing/2014/main" id="{485A4999-4ECD-472B-86FF-CEE018194D8C}"/>
              </a:ext>
            </a:extLst>
          </p:cNvPr>
          <p:cNvSpPr txBox="1"/>
          <p:nvPr/>
        </p:nvSpPr>
        <p:spPr>
          <a:xfrm>
            <a:off x="3951212" y="4664621"/>
            <a:ext cx="25477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Base Returns</a:t>
            </a:r>
            <a:endParaRPr lang="en-US" sz="24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5" name="Manual Input 2">
            <a:extLst>
              <a:ext uri="{FF2B5EF4-FFF2-40B4-BE49-F238E27FC236}">
                <a16:creationId xmlns:a16="http://schemas.microsoft.com/office/drawing/2014/main" id="{6FCBB1B2-E42E-4791-AE71-791590588D9D}"/>
              </a:ext>
            </a:extLst>
          </p:cNvPr>
          <p:cNvSpPr/>
          <p:nvPr/>
        </p:nvSpPr>
        <p:spPr>
          <a:xfrm rot="16200000" flipV="1">
            <a:off x="9133920" y="3552929"/>
            <a:ext cx="456233" cy="2685048"/>
          </a:xfrm>
          <a:prstGeom prst="flowChartManualInput">
            <a:avLst/>
          </a:prstGeom>
          <a:solidFill>
            <a:srgbClr val="00B050">
              <a:alpha val="90000"/>
            </a:srgbClr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66" name="TextBox 19">
            <a:extLst>
              <a:ext uri="{FF2B5EF4-FFF2-40B4-BE49-F238E27FC236}">
                <a16:creationId xmlns:a16="http://schemas.microsoft.com/office/drawing/2014/main" id="{23A25638-7939-435A-9769-653696D178C5}"/>
              </a:ext>
            </a:extLst>
          </p:cNvPr>
          <p:cNvSpPr txBox="1"/>
          <p:nvPr/>
        </p:nvSpPr>
        <p:spPr>
          <a:xfrm>
            <a:off x="7880581" y="4664621"/>
            <a:ext cx="25477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Bull Returns</a:t>
            </a:r>
            <a:endParaRPr lang="en-US" sz="24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C07D0244-43FB-4C1F-9ED3-B74C1177DD41}"/>
              </a:ext>
            </a:extLst>
          </p:cNvPr>
          <p:cNvSpPr txBox="1"/>
          <p:nvPr/>
        </p:nvSpPr>
        <p:spPr>
          <a:xfrm>
            <a:off x="1846750" y="5026640"/>
            <a:ext cx="213195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IRR: 19.08%</a:t>
            </a:r>
          </a:p>
          <a:p>
            <a:pPr algn="r"/>
            <a:endParaRPr lang="en-US" sz="2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en-US" sz="2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MOIC: 2.04x</a:t>
            </a:r>
          </a:p>
        </p:txBody>
      </p: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315F4D9F-AF49-49D9-AF1D-806AE5A43476}"/>
              </a:ext>
            </a:extLst>
          </p:cNvPr>
          <p:cNvCxnSpPr>
            <a:cxnSpLocks/>
          </p:cNvCxnSpPr>
          <p:nvPr/>
        </p:nvCxnSpPr>
        <p:spPr>
          <a:xfrm>
            <a:off x="2329783" y="5395972"/>
            <a:ext cx="1558001" cy="2416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Box 68">
            <a:extLst>
              <a:ext uri="{FF2B5EF4-FFF2-40B4-BE49-F238E27FC236}">
                <a16:creationId xmlns:a16="http://schemas.microsoft.com/office/drawing/2014/main" id="{73FEF221-EEF3-435C-A71A-294D4A9DC3BE}"/>
              </a:ext>
            </a:extLst>
          </p:cNvPr>
          <p:cNvSpPr txBox="1"/>
          <p:nvPr/>
        </p:nvSpPr>
        <p:spPr>
          <a:xfrm>
            <a:off x="5808245" y="5026419"/>
            <a:ext cx="213195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IRR: 31.62%</a:t>
            </a:r>
          </a:p>
          <a:p>
            <a:pPr algn="r"/>
            <a:endParaRPr lang="en-US" sz="2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en-US" sz="2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MOIC: 2.18x</a:t>
            </a:r>
          </a:p>
        </p:txBody>
      </p: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7435375C-DC55-4426-9767-0823DE39A423}"/>
              </a:ext>
            </a:extLst>
          </p:cNvPr>
          <p:cNvCxnSpPr>
            <a:cxnSpLocks/>
          </p:cNvCxnSpPr>
          <p:nvPr/>
        </p:nvCxnSpPr>
        <p:spPr>
          <a:xfrm>
            <a:off x="6291278" y="5395751"/>
            <a:ext cx="1558001" cy="2416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TextBox 73">
            <a:extLst>
              <a:ext uri="{FF2B5EF4-FFF2-40B4-BE49-F238E27FC236}">
                <a16:creationId xmlns:a16="http://schemas.microsoft.com/office/drawing/2014/main" id="{5A9B3D3A-3653-4458-9632-0374CA0803AF}"/>
              </a:ext>
            </a:extLst>
          </p:cNvPr>
          <p:cNvSpPr txBox="1"/>
          <p:nvPr/>
        </p:nvSpPr>
        <p:spPr>
          <a:xfrm>
            <a:off x="9740165" y="5026419"/>
            <a:ext cx="213195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IRR: 56.49%</a:t>
            </a:r>
          </a:p>
          <a:p>
            <a:pPr algn="r"/>
            <a:endParaRPr lang="en-US" sz="2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en-US" sz="2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MOIC: 5.96x</a:t>
            </a:r>
          </a:p>
        </p:txBody>
      </p: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48BF42CD-A64A-48B3-B933-BDBB9B87C053}"/>
              </a:ext>
            </a:extLst>
          </p:cNvPr>
          <p:cNvCxnSpPr>
            <a:cxnSpLocks/>
          </p:cNvCxnSpPr>
          <p:nvPr/>
        </p:nvCxnSpPr>
        <p:spPr>
          <a:xfrm>
            <a:off x="10223198" y="5395751"/>
            <a:ext cx="1558001" cy="2416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786A3B14-F1A5-02D7-1B32-6C0B9E9E1E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77522" y="-30625"/>
            <a:ext cx="1455303" cy="1158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59042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map of a park&#10;&#10;Description automatically generated">
            <a:extLst>
              <a:ext uri="{FF2B5EF4-FFF2-40B4-BE49-F238E27FC236}">
                <a16:creationId xmlns:a16="http://schemas.microsoft.com/office/drawing/2014/main" id="{FE5383D1-4BC0-4456-66E7-F2630992CE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0"/>
            <a:ext cx="12087228" cy="7286507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E8B18802-05D3-DAAB-80FB-8738B988FD74}"/>
              </a:ext>
            </a:extLst>
          </p:cNvPr>
          <p:cNvSpPr/>
          <p:nvPr/>
        </p:nvSpPr>
        <p:spPr>
          <a:xfrm rot="5400000">
            <a:off x="1948400" y="-3407428"/>
            <a:ext cx="8659091" cy="13557815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rgbClr val="002060">
                  <a:alpha val="95000"/>
                </a:srgbClr>
              </a:gs>
              <a:gs pos="53000">
                <a:srgbClr val="002060">
                  <a:alpha val="50000"/>
                </a:srgbClr>
              </a:gs>
              <a:gs pos="100000">
                <a:srgbClr val="002060">
                  <a:alpha val="50000"/>
                </a:srgbClr>
              </a:gs>
            </a:gsLst>
            <a:lin ang="108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0" i="0">
                <a:solidFill>
                  <a:srgbClr val="000000"/>
                </a:solidFill>
                <a:effectLst/>
                <a:latin typeface="Times"/>
              </a:rPr>
              <a:t> </a:t>
            </a:r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40DC986-788F-C59C-7778-5348A14595C0}"/>
              </a:ext>
            </a:extLst>
          </p:cNvPr>
          <p:cNvSpPr/>
          <p:nvPr/>
        </p:nvSpPr>
        <p:spPr>
          <a:xfrm>
            <a:off x="-1" y="1"/>
            <a:ext cx="12192001" cy="115824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323D436-D3C5-1394-EA4F-E0B193710374}"/>
              </a:ext>
            </a:extLst>
          </p:cNvPr>
          <p:cNvSpPr txBox="1"/>
          <p:nvPr/>
        </p:nvSpPr>
        <p:spPr>
          <a:xfrm>
            <a:off x="228873" y="137650"/>
            <a:ext cx="73616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Risks &amp; Mitigations</a:t>
            </a:r>
            <a:endParaRPr lang="en-US" sz="2400" i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068F8B5-7227-FAC5-4E74-170928A4C214}"/>
              </a:ext>
            </a:extLst>
          </p:cNvPr>
          <p:cNvCxnSpPr>
            <a:cxnSpLocks/>
          </p:cNvCxnSpPr>
          <p:nvPr/>
        </p:nvCxnSpPr>
        <p:spPr>
          <a:xfrm>
            <a:off x="238705" y="988314"/>
            <a:ext cx="5020757" cy="0"/>
          </a:xfrm>
          <a:prstGeom prst="line">
            <a:avLst/>
          </a:prstGeom>
          <a:ln w="508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AE3B776-6B9F-B741-FFCB-43CF0ACDBB29}"/>
              </a:ext>
            </a:extLst>
          </p:cNvPr>
          <p:cNvGrpSpPr/>
          <p:nvPr/>
        </p:nvGrpSpPr>
        <p:grpSpPr>
          <a:xfrm>
            <a:off x="-451414" y="5960962"/>
            <a:ext cx="13114118" cy="922057"/>
            <a:chOff x="-451414" y="5960962"/>
            <a:chExt cx="13114118" cy="922057"/>
          </a:xfrm>
          <a:solidFill>
            <a:srgbClr val="002060"/>
          </a:solidFill>
        </p:grpSpPr>
        <p:sp>
          <p:nvSpPr>
            <p:cNvPr id="20" name="Arrow: Chevron 19">
              <a:extLst>
                <a:ext uri="{FF2B5EF4-FFF2-40B4-BE49-F238E27FC236}">
                  <a16:creationId xmlns:a16="http://schemas.microsoft.com/office/drawing/2014/main" id="{3A32438A-84BA-4663-33AD-AA32A30DD59C}"/>
                </a:ext>
              </a:extLst>
            </p:cNvPr>
            <p:cNvSpPr/>
            <p:nvPr/>
          </p:nvSpPr>
          <p:spPr>
            <a:xfrm>
              <a:off x="9653449" y="5960962"/>
              <a:ext cx="3009255" cy="922057"/>
            </a:xfrm>
            <a:prstGeom prst="chevron">
              <a:avLst/>
            </a:prstGeom>
            <a:grp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i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Final Recommendation</a:t>
              </a:r>
            </a:p>
          </p:txBody>
        </p:sp>
        <p:sp>
          <p:nvSpPr>
            <p:cNvPr id="21" name="Arrow: Pentagon 20">
              <a:extLst>
                <a:ext uri="{FF2B5EF4-FFF2-40B4-BE49-F238E27FC236}">
                  <a16:creationId xmlns:a16="http://schemas.microsoft.com/office/drawing/2014/main" id="{76D7B740-D17E-567D-EE1B-E76AC5CD338B}"/>
                </a:ext>
              </a:extLst>
            </p:cNvPr>
            <p:cNvSpPr/>
            <p:nvPr/>
          </p:nvSpPr>
          <p:spPr>
            <a:xfrm>
              <a:off x="-451414" y="5960962"/>
              <a:ext cx="3102145" cy="922057"/>
            </a:xfrm>
            <a:prstGeom prst="homePlate">
              <a:avLst/>
            </a:prstGeom>
            <a:grpFill/>
            <a:ln w="38100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i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Market Overview</a:t>
              </a:r>
            </a:p>
          </p:txBody>
        </p:sp>
        <p:sp>
          <p:nvSpPr>
            <p:cNvPr id="22" name="Arrow: Chevron 21">
              <a:extLst>
                <a:ext uri="{FF2B5EF4-FFF2-40B4-BE49-F238E27FC236}">
                  <a16:creationId xmlns:a16="http://schemas.microsoft.com/office/drawing/2014/main" id="{776B1ADB-50C7-DB9D-E225-CE826A0428B3}"/>
                </a:ext>
              </a:extLst>
            </p:cNvPr>
            <p:cNvSpPr/>
            <p:nvPr/>
          </p:nvSpPr>
          <p:spPr>
            <a:xfrm>
              <a:off x="2200655" y="5960962"/>
              <a:ext cx="3058807" cy="922057"/>
            </a:xfrm>
            <a:prstGeom prst="chevron">
              <a:avLst/>
            </a:prstGeom>
            <a:solidFill>
              <a:schemeClr val="tx2">
                <a:lumMod val="90000"/>
                <a:lumOff val="10000"/>
              </a:schemeClr>
            </a:solidFill>
            <a:ln w="38100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i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Development Plan</a:t>
              </a:r>
            </a:p>
          </p:txBody>
        </p:sp>
        <p:sp>
          <p:nvSpPr>
            <p:cNvPr id="23" name="Arrow: Chevron 22">
              <a:extLst>
                <a:ext uri="{FF2B5EF4-FFF2-40B4-BE49-F238E27FC236}">
                  <a16:creationId xmlns:a16="http://schemas.microsoft.com/office/drawing/2014/main" id="{45D7E8FF-719E-222D-DE12-A12AF369AF8A}"/>
                </a:ext>
              </a:extLst>
            </p:cNvPr>
            <p:cNvSpPr/>
            <p:nvPr/>
          </p:nvSpPr>
          <p:spPr>
            <a:xfrm>
              <a:off x="4809386" y="5960962"/>
              <a:ext cx="2916348" cy="922057"/>
            </a:xfrm>
            <a:prstGeom prst="chevron">
              <a:avLst/>
            </a:prstGeom>
            <a:solidFill>
              <a:srgbClr val="0070C0"/>
            </a:solidFill>
            <a:ln w="38100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i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Financials</a:t>
              </a:r>
            </a:p>
          </p:txBody>
        </p:sp>
        <p:sp>
          <p:nvSpPr>
            <p:cNvPr id="24" name="Arrow: Chevron 23">
              <a:extLst>
                <a:ext uri="{FF2B5EF4-FFF2-40B4-BE49-F238E27FC236}">
                  <a16:creationId xmlns:a16="http://schemas.microsoft.com/office/drawing/2014/main" id="{FD77CD6D-1FA3-7BEF-2C62-1C72970D567F}"/>
                </a:ext>
              </a:extLst>
            </p:cNvPr>
            <p:cNvSpPr/>
            <p:nvPr/>
          </p:nvSpPr>
          <p:spPr>
            <a:xfrm>
              <a:off x="7275658" y="5960962"/>
              <a:ext cx="2827866" cy="922057"/>
            </a:xfrm>
            <a:prstGeom prst="chevron">
              <a:avLst/>
            </a:prstGeom>
            <a:solidFill>
              <a:srgbClr val="002060"/>
            </a:solidFill>
            <a:ln w="38100">
              <a:solidFill>
                <a:schemeClr val="bg1"/>
              </a:solidFill>
            </a:ln>
            <a:effectLst>
              <a:glow rad="1905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i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Risk Analysis</a:t>
              </a:r>
            </a:p>
          </p:txBody>
        </p:sp>
      </p:grpSp>
      <p:sp>
        <p:nvSpPr>
          <p:cNvPr id="30" name="Parallelogram 29">
            <a:extLst>
              <a:ext uri="{FF2B5EF4-FFF2-40B4-BE49-F238E27FC236}">
                <a16:creationId xmlns:a16="http://schemas.microsoft.com/office/drawing/2014/main" id="{934EACC1-A23A-8FFD-52D9-D37796880548}"/>
              </a:ext>
            </a:extLst>
          </p:cNvPr>
          <p:cNvSpPr/>
          <p:nvPr/>
        </p:nvSpPr>
        <p:spPr>
          <a:xfrm>
            <a:off x="3957060" y="-3391889"/>
            <a:ext cx="7759519" cy="733254"/>
          </a:xfrm>
          <a:prstGeom prst="parallelogram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gradFill>
                <a:gsLst>
                  <a:gs pos="0">
                    <a:schemeClr val="accent2"/>
                  </a:gs>
                  <a:gs pos="100000">
                    <a:srgbClr val="002060">
                      <a:alpha val="95000"/>
                    </a:srgbClr>
                  </a:gs>
                  <a:gs pos="53000">
                    <a:srgbClr val="002060">
                      <a:alpha val="50000"/>
                    </a:srgbClr>
                  </a:gs>
                  <a:gs pos="100000">
                    <a:srgbClr val="002060">
                      <a:alpha val="50000"/>
                    </a:srgbClr>
                  </a:gs>
                </a:gsLst>
                <a:lin ang="10800000" scaled="1"/>
              </a:gradFill>
            </a:endParaRPr>
          </a:p>
        </p:txBody>
      </p:sp>
      <p:sp>
        <p:nvSpPr>
          <p:cNvPr id="32" name="Parallelogram 31">
            <a:extLst>
              <a:ext uri="{FF2B5EF4-FFF2-40B4-BE49-F238E27FC236}">
                <a16:creationId xmlns:a16="http://schemas.microsoft.com/office/drawing/2014/main" id="{24EF86DD-6CE4-A2D2-C61D-24255EFBE38F}"/>
              </a:ext>
            </a:extLst>
          </p:cNvPr>
          <p:cNvSpPr/>
          <p:nvPr/>
        </p:nvSpPr>
        <p:spPr>
          <a:xfrm>
            <a:off x="238922" y="-3387560"/>
            <a:ext cx="3892589" cy="1158241"/>
          </a:xfrm>
          <a:prstGeom prst="parallelogram">
            <a:avLst/>
          </a:prstGeom>
          <a:solidFill>
            <a:srgbClr val="00206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Retail Tenant </a:t>
            </a:r>
          </a:p>
          <a:p>
            <a:pPr algn="ctr"/>
            <a:r>
              <a:rPr lang="en-US" sz="2800" b="1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Risks</a:t>
            </a:r>
          </a:p>
        </p:txBody>
      </p:sp>
      <p:sp>
        <p:nvSpPr>
          <p:cNvPr id="31" name="Parallelogram 30">
            <a:extLst>
              <a:ext uri="{FF2B5EF4-FFF2-40B4-BE49-F238E27FC236}">
                <a16:creationId xmlns:a16="http://schemas.microsoft.com/office/drawing/2014/main" id="{C4A4864C-C6A6-874E-3337-05A72DB0C010}"/>
              </a:ext>
            </a:extLst>
          </p:cNvPr>
          <p:cNvSpPr/>
          <p:nvPr/>
        </p:nvSpPr>
        <p:spPr>
          <a:xfrm>
            <a:off x="4117853" y="-3166838"/>
            <a:ext cx="7759519" cy="733254"/>
          </a:xfrm>
          <a:prstGeom prst="parallelogram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Struggle to sign leases </a:t>
            </a:r>
          </a:p>
        </p:txBody>
      </p:sp>
      <p:sp>
        <p:nvSpPr>
          <p:cNvPr id="42" name="Parallelogram 41">
            <a:extLst>
              <a:ext uri="{FF2B5EF4-FFF2-40B4-BE49-F238E27FC236}">
                <a16:creationId xmlns:a16="http://schemas.microsoft.com/office/drawing/2014/main" id="{B0952BB3-18FC-9F94-274A-1764DD6C1FBC}"/>
              </a:ext>
            </a:extLst>
          </p:cNvPr>
          <p:cNvSpPr/>
          <p:nvPr/>
        </p:nvSpPr>
        <p:spPr>
          <a:xfrm>
            <a:off x="4718842" y="-2122903"/>
            <a:ext cx="6557540" cy="1007093"/>
          </a:xfrm>
          <a:prstGeom prst="parallelogram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0" bIns="45720" rtlCol="0" anchor="t"/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>
                <a:solidFill>
                  <a:schemeClr val="bg1"/>
                </a:solidFill>
                <a:latin typeface="Times New Roman"/>
                <a:cs typeface="Times New Roman"/>
              </a:rPr>
              <a:t>Low population (-1.37% growth rate of population since 2020)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>
                <a:solidFill>
                  <a:schemeClr val="bg1"/>
                </a:solidFill>
                <a:latin typeface="Times New Roman"/>
                <a:cs typeface="Times New Roman"/>
              </a:rPr>
              <a:t>Location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>
                <a:solidFill>
                  <a:schemeClr val="bg1"/>
                </a:solidFill>
                <a:latin typeface="Times New Roman"/>
                <a:cs typeface="Times New Roman"/>
              </a:rPr>
              <a:t>Expand customer reach past the local population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>
                <a:solidFill>
                  <a:schemeClr val="bg1"/>
                </a:solidFill>
                <a:latin typeface="Times New Roman"/>
                <a:cs typeface="Times New Roman"/>
              </a:rPr>
              <a:t>Experiential dining / cooking classes when restaurants closed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sz="1400">
              <a:solidFill>
                <a:schemeClr val="bg1"/>
              </a:solidFill>
              <a:latin typeface="Times New Roman"/>
              <a:cs typeface="Times New Roman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sz="140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4" name="Arrow: Chevron 3">
            <a:extLst>
              <a:ext uri="{FF2B5EF4-FFF2-40B4-BE49-F238E27FC236}">
                <a16:creationId xmlns:a16="http://schemas.microsoft.com/office/drawing/2014/main" id="{E1773C9B-39AB-B412-54C7-388D507C8383}"/>
              </a:ext>
            </a:extLst>
          </p:cNvPr>
          <p:cNvSpPr/>
          <p:nvPr/>
        </p:nvSpPr>
        <p:spPr>
          <a:xfrm>
            <a:off x="7293020" y="5968678"/>
            <a:ext cx="2827866" cy="922057"/>
          </a:xfrm>
          <a:prstGeom prst="chevron">
            <a:avLst/>
          </a:prstGeom>
          <a:solidFill>
            <a:schemeClr val="tx2">
              <a:lumMod val="90000"/>
              <a:lumOff val="10000"/>
            </a:schemeClr>
          </a:solidFill>
          <a:ln w="38100"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Risk Analysis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2FF9BC1-B8D6-D9D3-2634-9BBA358968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77522" y="-30625"/>
            <a:ext cx="1455303" cy="1158421"/>
          </a:xfrm>
          <a:prstGeom prst="rect">
            <a:avLst/>
          </a:prstGeom>
        </p:spPr>
      </p:pic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C7522C7E-6DA8-2D47-ED6D-3B70D232621D}"/>
              </a:ext>
            </a:extLst>
          </p:cNvPr>
          <p:cNvCxnSpPr>
            <a:cxnSpLocks/>
          </p:cNvCxnSpPr>
          <p:nvPr/>
        </p:nvCxnSpPr>
        <p:spPr>
          <a:xfrm>
            <a:off x="5283262" y="2046325"/>
            <a:ext cx="6318298" cy="2253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00BF6CAE-1555-3B00-E371-56E1310B2136}"/>
              </a:ext>
            </a:extLst>
          </p:cNvPr>
          <p:cNvSpPr txBox="1"/>
          <p:nvPr/>
        </p:nvSpPr>
        <p:spPr>
          <a:xfrm>
            <a:off x="2928025" y="1965146"/>
            <a:ext cx="67899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i="0">
                <a:solidFill>
                  <a:srgbClr val="000000"/>
                </a:solidFill>
                <a:effectLst/>
                <a:latin typeface="Times"/>
              </a:rPr>
              <a:t> </a:t>
            </a:r>
            <a:endParaRPr lang="en-US"/>
          </a:p>
        </p:txBody>
      </p:sp>
      <p:sp>
        <p:nvSpPr>
          <p:cNvPr id="7169" name="Data 7168">
            <a:extLst>
              <a:ext uri="{FF2B5EF4-FFF2-40B4-BE49-F238E27FC236}">
                <a16:creationId xmlns:a16="http://schemas.microsoft.com/office/drawing/2014/main" id="{8CE1663A-6013-CC4F-1FA7-D4E5FC3FEFCA}"/>
              </a:ext>
            </a:extLst>
          </p:cNvPr>
          <p:cNvSpPr/>
          <p:nvPr/>
        </p:nvSpPr>
        <p:spPr>
          <a:xfrm>
            <a:off x="1559280" y="4102156"/>
            <a:ext cx="3250106" cy="1077856"/>
          </a:xfrm>
          <a:prstGeom prst="flowChartInputOutput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Mitigations</a:t>
            </a:r>
          </a:p>
        </p:txBody>
      </p:sp>
      <p:sp>
        <p:nvSpPr>
          <p:cNvPr id="7170" name="Parallelogram 7169">
            <a:extLst>
              <a:ext uri="{FF2B5EF4-FFF2-40B4-BE49-F238E27FC236}">
                <a16:creationId xmlns:a16="http://schemas.microsoft.com/office/drawing/2014/main" id="{50C217AA-168B-AD5C-3420-6729685DB511}"/>
              </a:ext>
            </a:extLst>
          </p:cNvPr>
          <p:cNvSpPr/>
          <p:nvPr/>
        </p:nvSpPr>
        <p:spPr>
          <a:xfrm>
            <a:off x="3909688" y="3985943"/>
            <a:ext cx="7144235" cy="1375141"/>
          </a:xfrm>
          <a:prstGeom prst="parallelogram">
            <a:avLst>
              <a:gd name="adj" fmla="val 71239"/>
            </a:avLst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0" bIns="45720" rtlCol="0" anchor="t"/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>
                <a:solidFill>
                  <a:schemeClr val="bg1"/>
                </a:solidFill>
                <a:latin typeface="Times New Roman"/>
                <a:cs typeface="Times New Roman"/>
              </a:rPr>
              <a:t>Expand customer reach past the local population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>
                <a:solidFill>
                  <a:schemeClr val="bg1"/>
                </a:solidFill>
                <a:latin typeface="Times New Roman"/>
                <a:cs typeface="Times New Roman"/>
              </a:rPr>
              <a:t>Experiential dining/cooking classes when restaurants closed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>
                <a:solidFill>
                  <a:schemeClr val="bg1"/>
                </a:solidFill>
                <a:latin typeface="Times New Roman"/>
                <a:cs typeface="Times New Roman"/>
              </a:rPr>
              <a:t>Built on an elevated surface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>
                <a:solidFill>
                  <a:schemeClr val="bg1"/>
                </a:solidFill>
                <a:latin typeface="Times New Roman"/>
                <a:cs typeface="Times New Roman"/>
              </a:rPr>
              <a:t>Construction insurance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>
                <a:solidFill>
                  <a:schemeClr val="bg1"/>
                </a:solidFill>
                <a:latin typeface="Times New Roman"/>
                <a:cs typeface="Times New Roman"/>
              </a:rPr>
              <a:t>Account for half award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sz="1400">
              <a:solidFill>
                <a:schemeClr val="bg1"/>
              </a:solidFill>
              <a:latin typeface="Times New Roman"/>
              <a:cs typeface="Times New Roman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sz="140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27" name="Data 7168">
            <a:extLst>
              <a:ext uri="{FF2B5EF4-FFF2-40B4-BE49-F238E27FC236}">
                <a16:creationId xmlns:a16="http://schemas.microsoft.com/office/drawing/2014/main" id="{4FC289C4-E5EA-4434-AE1B-6E038CDA8C21}"/>
              </a:ext>
            </a:extLst>
          </p:cNvPr>
          <p:cNvSpPr/>
          <p:nvPr/>
        </p:nvSpPr>
        <p:spPr>
          <a:xfrm>
            <a:off x="1707342" y="1962073"/>
            <a:ext cx="3250106" cy="1077856"/>
          </a:xfrm>
          <a:prstGeom prst="flowChartInputOutput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Key Risk </a:t>
            </a:r>
          </a:p>
        </p:txBody>
      </p:sp>
      <p:sp>
        <p:nvSpPr>
          <p:cNvPr id="26" name="Parallelogram 25">
            <a:extLst>
              <a:ext uri="{FF2B5EF4-FFF2-40B4-BE49-F238E27FC236}">
                <a16:creationId xmlns:a16="http://schemas.microsoft.com/office/drawing/2014/main" id="{2D80E296-E26D-4E81-88E0-FA8F7F19B5A9}"/>
              </a:ext>
            </a:extLst>
          </p:cNvPr>
          <p:cNvSpPr/>
          <p:nvPr/>
        </p:nvSpPr>
        <p:spPr>
          <a:xfrm>
            <a:off x="3946823" y="1829852"/>
            <a:ext cx="7144235" cy="1375141"/>
          </a:xfrm>
          <a:prstGeom prst="parallelogram">
            <a:avLst>
              <a:gd name="adj" fmla="val 71239"/>
            </a:avLst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0" bIns="45720" rtlCol="0" anchor="t"/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>
                <a:solidFill>
                  <a:schemeClr val="bg1"/>
                </a:solidFill>
                <a:latin typeface="Times New Roman"/>
                <a:cs typeface="Times New Roman"/>
              </a:rPr>
              <a:t>Low Population (-1.37% growth rate of population since 2020)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>
                <a:solidFill>
                  <a:schemeClr val="bg1"/>
                </a:solidFill>
                <a:latin typeface="Times New Roman"/>
                <a:cs typeface="Times New Roman"/>
              </a:rPr>
              <a:t>Flood Risk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>
                <a:solidFill>
                  <a:schemeClr val="bg1"/>
                </a:solidFill>
                <a:latin typeface="Times New Roman"/>
                <a:cs typeface="Times New Roman"/>
              </a:rPr>
              <a:t>Construction Delays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>
                <a:solidFill>
                  <a:schemeClr val="bg1"/>
                </a:solidFill>
                <a:latin typeface="Times New Roman"/>
                <a:cs typeface="Times New Roman"/>
              </a:rPr>
              <a:t>Limited Grant Money Awarded </a:t>
            </a:r>
          </a:p>
          <a:p>
            <a:endParaRPr lang="en-US" sz="140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9615805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4AB94C-9612-E6BB-766E-72F6DF3E34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farm with a white building and a garden&#10;&#10;Description automatically generated">
            <a:extLst>
              <a:ext uri="{FF2B5EF4-FFF2-40B4-BE49-F238E27FC236}">
                <a16:creationId xmlns:a16="http://schemas.microsoft.com/office/drawing/2014/main" id="{926F8F3D-CC51-14EC-3A29-4254C43183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134282"/>
            <a:ext cx="12191999" cy="6869576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B7525A66-03DA-A645-F19D-D81A501DCCCF}"/>
              </a:ext>
            </a:extLst>
          </p:cNvPr>
          <p:cNvSpPr/>
          <p:nvPr/>
        </p:nvSpPr>
        <p:spPr>
          <a:xfrm rot="5400000">
            <a:off x="2101000" y="-2100997"/>
            <a:ext cx="7990001" cy="12192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rgbClr val="002060">
                  <a:alpha val="95000"/>
                </a:srgbClr>
              </a:gs>
              <a:gs pos="53000">
                <a:srgbClr val="002060">
                  <a:alpha val="50000"/>
                </a:srgbClr>
              </a:gs>
              <a:gs pos="100000">
                <a:srgbClr val="002060">
                  <a:alpha val="50000"/>
                </a:srgbClr>
              </a:gs>
            </a:gsLst>
            <a:lin ang="108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1238837-8C58-DDC8-0A60-6D403CB91514}"/>
              </a:ext>
            </a:extLst>
          </p:cNvPr>
          <p:cNvSpPr/>
          <p:nvPr/>
        </p:nvSpPr>
        <p:spPr>
          <a:xfrm>
            <a:off x="-1" y="1"/>
            <a:ext cx="12192001" cy="115824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79F2B39-AABC-36C8-6A49-84B847EDBFB0}"/>
              </a:ext>
            </a:extLst>
          </p:cNvPr>
          <p:cNvSpPr txBox="1"/>
          <p:nvPr/>
        </p:nvSpPr>
        <p:spPr>
          <a:xfrm>
            <a:off x="228873" y="137650"/>
            <a:ext cx="7361630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4800" i="1">
                <a:solidFill>
                  <a:schemeClr val="bg1"/>
                </a:solidFill>
                <a:latin typeface="Times New Roman"/>
                <a:cs typeface="Times New Roman"/>
              </a:rPr>
              <a:t>Sensitivity Analysis</a:t>
            </a:r>
            <a:endParaRPr lang="en-US" sz="2400" i="1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E6B3CDD-E1C9-2811-92A7-0010DA9B01ED}"/>
              </a:ext>
            </a:extLst>
          </p:cNvPr>
          <p:cNvCxnSpPr>
            <a:cxnSpLocks/>
          </p:cNvCxnSpPr>
          <p:nvPr/>
        </p:nvCxnSpPr>
        <p:spPr>
          <a:xfrm>
            <a:off x="238705" y="988314"/>
            <a:ext cx="5020757" cy="0"/>
          </a:xfrm>
          <a:prstGeom prst="line">
            <a:avLst/>
          </a:prstGeom>
          <a:ln w="508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9" name="Group 18">
            <a:extLst>
              <a:ext uri="{FF2B5EF4-FFF2-40B4-BE49-F238E27FC236}">
                <a16:creationId xmlns:a16="http://schemas.microsoft.com/office/drawing/2014/main" id="{586C15F8-F68F-874A-EDAC-6CFA41516A1E}"/>
              </a:ext>
            </a:extLst>
          </p:cNvPr>
          <p:cNvGrpSpPr/>
          <p:nvPr/>
        </p:nvGrpSpPr>
        <p:grpSpPr>
          <a:xfrm>
            <a:off x="-451414" y="5960962"/>
            <a:ext cx="13114118" cy="922057"/>
            <a:chOff x="-451414" y="5960962"/>
            <a:chExt cx="13114118" cy="922057"/>
          </a:xfrm>
          <a:solidFill>
            <a:srgbClr val="002060"/>
          </a:solidFill>
        </p:grpSpPr>
        <p:sp>
          <p:nvSpPr>
            <p:cNvPr id="20" name="Arrow: Chevron 19">
              <a:extLst>
                <a:ext uri="{FF2B5EF4-FFF2-40B4-BE49-F238E27FC236}">
                  <a16:creationId xmlns:a16="http://schemas.microsoft.com/office/drawing/2014/main" id="{08ACEBEE-360E-85B0-A94B-BEA0016C3396}"/>
                </a:ext>
              </a:extLst>
            </p:cNvPr>
            <p:cNvSpPr/>
            <p:nvPr/>
          </p:nvSpPr>
          <p:spPr>
            <a:xfrm>
              <a:off x="9653449" y="5960962"/>
              <a:ext cx="3009255" cy="922057"/>
            </a:xfrm>
            <a:prstGeom prst="chevron">
              <a:avLst/>
            </a:prstGeom>
            <a:grp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i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Final Recommendation</a:t>
              </a:r>
            </a:p>
          </p:txBody>
        </p:sp>
        <p:sp>
          <p:nvSpPr>
            <p:cNvPr id="21" name="Arrow: Pentagon 20">
              <a:extLst>
                <a:ext uri="{FF2B5EF4-FFF2-40B4-BE49-F238E27FC236}">
                  <a16:creationId xmlns:a16="http://schemas.microsoft.com/office/drawing/2014/main" id="{7E4B2B19-F0D4-F24A-3B68-F977295F0061}"/>
                </a:ext>
              </a:extLst>
            </p:cNvPr>
            <p:cNvSpPr/>
            <p:nvPr/>
          </p:nvSpPr>
          <p:spPr>
            <a:xfrm>
              <a:off x="-451414" y="5960962"/>
              <a:ext cx="3102145" cy="922057"/>
            </a:xfrm>
            <a:prstGeom prst="homePlate">
              <a:avLst/>
            </a:prstGeom>
            <a:grpFill/>
            <a:ln w="38100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i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Market Overview</a:t>
              </a:r>
            </a:p>
          </p:txBody>
        </p:sp>
        <p:sp>
          <p:nvSpPr>
            <p:cNvPr id="22" name="Arrow: Chevron 21">
              <a:extLst>
                <a:ext uri="{FF2B5EF4-FFF2-40B4-BE49-F238E27FC236}">
                  <a16:creationId xmlns:a16="http://schemas.microsoft.com/office/drawing/2014/main" id="{52AF1054-BEEE-31D0-3F51-643211F60170}"/>
                </a:ext>
              </a:extLst>
            </p:cNvPr>
            <p:cNvSpPr/>
            <p:nvPr/>
          </p:nvSpPr>
          <p:spPr>
            <a:xfrm>
              <a:off x="2200655" y="5960962"/>
              <a:ext cx="3058807" cy="922057"/>
            </a:xfrm>
            <a:prstGeom prst="chevron">
              <a:avLst/>
            </a:prstGeom>
            <a:solidFill>
              <a:schemeClr val="tx2">
                <a:lumMod val="90000"/>
                <a:lumOff val="10000"/>
              </a:schemeClr>
            </a:solidFill>
            <a:ln w="38100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i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Development Plan</a:t>
              </a:r>
            </a:p>
          </p:txBody>
        </p:sp>
        <p:sp>
          <p:nvSpPr>
            <p:cNvPr id="23" name="Arrow: Chevron 22">
              <a:extLst>
                <a:ext uri="{FF2B5EF4-FFF2-40B4-BE49-F238E27FC236}">
                  <a16:creationId xmlns:a16="http://schemas.microsoft.com/office/drawing/2014/main" id="{EBB50663-C52F-D81E-D11B-C9894CE1C455}"/>
                </a:ext>
              </a:extLst>
            </p:cNvPr>
            <p:cNvSpPr/>
            <p:nvPr/>
          </p:nvSpPr>
          <p:spPr>
            <a:xfrm>
              <a:off x="4809386" y="5960962"/>
              <a:ext cx="2916348" cy="922057"/>
            </a:xfrm>
            <a:prstGeom prst="chevron">
              <a:avLst/>
            </a:prstGeom>
            <a:solidFill>
              <a:srgbClr val="0070C0"/>
            </a:solidFill>
            <a:ln w="38100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i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Financials</a:t>
              </a:r>
            </a:p>
          </p:txBody>
        </p:sp>
        <p:sp>
          <p:nvSpPr>
            <p:cNvPr id="24" name="Arrow: Chevron 23">
              <a:extLst>
                <a:ext uri="{FF2B5EF4-FFF2-40B4-BE49-F238E27FC236}">
                  <a16:creationId xmlns:a16="http://schemas.microsoft.com/office/drawing/2014/main" id="{AC11C5FF-62CD-B81B-AD43-B82BF497634A}"/>
                </a:ext>
              </a:extLst>
            </p:cNvPr>
            <p:cNvSpPr/>
            <p:nvPr/>
          </p:nvSpPr>
          <p:spPr>
            <a:xfrm>
              <a:off x="7275658" y="5960962"/>
              <a:ext cx="2827866" cy="922057"/>
            </a:xfrm>
            <a:prstGeom prst="chevron">
              <a:avLst/>
            </a:prstGeom>
            <a:solidFill>
              <a:srgbClr val="002060"/>
            </a:solidFill>
            <a:ln w="38100">
              <a:solidFill>
                <a:schemeClr val="bg1"/>
              </a:solidFill>
            </a:ln>
            <a:effectLst>
              <a:glow rad="1905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i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Risk Analysis</a:t>
              </a:r>
            </a:p>
          </p:txBody>
        </p:sp>
      </p:grpSp>
      <p:sp>
        <p:nvSpPr>
          <p:cNvPr id="30" name="Parallelogram 29">
            <a:extLst>
              <a:ext uri="{FF2B5EF4-FFF2-40B4-BE49-F238E27FC236}">
                <a16:creationId xmlns:a16="http://schemas.microsoft.com/office/drawing/2014/main" id="{24BA9D75-6FEB-A217-57EE-D6D22C874FD4}"/>
              </a:ext>
            </a:extLst>
          </p:cNvPr>
          <p:cNvSpPr/>
          <p:nvPr/>
        </p:nvSpPr>
        <p:spPr>
          <a:xfrm>
            <a:off x="3957060" y="-3391889"/>
            <a:ext cx="7759519" cy="733254"/>
          </a:xfrm>
          <a:prstGeom prst="parallelogram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gradFill>
                <a:gsLst>
                  <a:gs pos="0">
                    <a:schemeClr val="accent2"/>
                  </a:gs>
                  <a:gs pos="100000">
                    <a:srgbClr val="002060">
                      <a:alpha val="95000"/>
                    </a:srgbClr>
                  </a:gs>
                  <a:gs pos="53000">
                    <a:srgbClr val="002060">
                      <a:alpha val="50000"/>
                    </a:srgbClr>
                  </a:gs>
                  <a:gs pos="100000">
                    <a:srgbClr val="002060">
                      <a:alpha val="50000"/>
                    </a:srgbClr>
                  </a:gs>
                </a:gsLst>
                <a:lin ang="10800000" scaled="1"/>
              </a:gradFill>
            </a:endParaRPr>
          </a:p>
        </p:txBody>
      </p:sp>
      <p:sp>
        <p:nvSpPr>
          <p:cNvPr id="4" name="Arrow: Chevron 3">
            <a:extLst>
              <a:ext uri="{FF2B5EF4-FFF2-40B4-BE49-F238E27FC236}">
                <a16:creationId xmlns:a16="http://schemas.microsoft.com/office/drawing/2014/main" id="{B989E1C2-8A01-261B-9F77-29D72290C207}"/>
              </a:ext>
            </a:extLst>
          </p:cNvPr>
          <p:cNvSpPr/>
          <p:nvPr/>
        </p:nvSpPr>
        <p:spPr>
          <a:xfrm>
            <a:off x="7293020" y="5968678"/>
            <a:ext cx="2827866" cy="922057"/>
          </a:xfrm>
          <a:prstGeom prst="chevron">
            <a:avLst/>
          </a:prstGeom>
          <a:solidFill>
            <a:schemeClr val="tx2">
              <a:lumMod val="90000"/>
              <a:lumOff val="10000"/>
            </a:schemeClr>
          </a:solidFill>
          <a:ln w="38100"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Risk Analysis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44C28AF-7910-B708-2ADC-8FD3F112FF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77522" y="-30625"/>
            <a:ext cx="1455303" cy="1158421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CDCC848D-059B-41B1-8171-50A2706D8A1D}"/>
              </a:ext>
            </a:extLst>
          </p:cNvPr>
          <p:cNvGrpSpPr/>
          <p:nvPr/>
        </p:nvGrpSpPr>
        <p:grpSpPr>
          <a:xfrm>
            <a:off x="-461061" y="5967448"/>
            <a:ext cx="13114118" cy="922057"/>
            <a:chOff x="-451414" y="5960962"/>
            <a:chExt cx="13114118" cy="922057"/>
          </a:xfrm>
          <a:solidFill>
            <a:srgbClr val="002060"/>
          </a:solidFill>
        </p:grpSpPr>
        <p:sp>
          <p:nvSpPr>
            <p:cNvPr id="26" name="Arrow: Chevron 25">
              <a:extLst>
                <a:ext uri="{FF2B5EF4-FFF2-40B4-BE49-F238E27FC236}">
                  <a16:creationId xmlns:a16="http://schemas.microsoft.com/office/drawing/2014/main" id="{7823C021-DF7A-4391-AFD6-50BBBB21CCAE}"/>
                </a:ext>
              </a:extLst>
            </p:cNvPr>
            <p:cNvSpPr/>
            <p:nvPr/>
          </p:nvSpPr>
          <p:spPr>
            <a:xfrm>
              <a:off x="9653449" y="5960962"/>
              <a:ext cx="3009255" cy="922057"/>
            </a:xfrm>
            <a:prstGeom prst="chevron">
              <a:avLst/>
            </a:prstGeom>
            <a:grp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i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Final Recommendation</a:t>
              </a:r>
            </a:p>
          </p:txBody>
        </p:sp>
        <p:sp>
          <p:nvSpPr>
            <p:cNvPr id="27" name="Arrow: Pentagon 26">
              <a:extLst>
                <a:ext uri="{FF2B5EF4-FFF2-40B4-BE49-F238E27FC236}">
                  <a16:creationId xmlns:a16="http://schemas.microsoft.com/office/drawing/2014/main" id="{F4F65917-11BE-4341-9AFF-D0C0731C5BE9}"/>
                </a:ext>
              </a:extLst>
            </p:cNvPr>
            <p:cNvSpPr/>
            <p:nvPr/>
          </p:nvSpPr>
          <p:spPr>
            <a:xfrm>
              <a:off x="-451414" y="5960962"/>
              <a:ext cx="3102145" cy="922057"/>
            </a:xfrm>
            <a:prstGeom prst="homePlate">
              <a:avLst/>
            </a:prstGeom>
            <a:grpFill/>
            <a:ln w="38100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i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Market Overview</a:t>
              </a:r>
            </a:p>
          </p:txBody>
        </p:sp>
        <p:sp>
          <p:nvSpPr>
            <p:cNvPr id="28" name="Arrow: Chevron 27">
              <a:extLst>
                <a:ext uri="{FF2B5EF4-FFF2-40B4-BE49-F238E27FC236}">
                  <a16:creationId xmlns:a16="http://schemas.microsoft.com/office/drawing/2014/main" id="{8641BDC8-B796-4FFA-B3F7-14BA45762121}"/>
                </a:ext>
              </a:extLst>
            </p:cNvPr>
            <p:cNvSpPr/>
            <p:nvPr/>
          </p:nvSpPr>
          <p:spPr>
            <a:xfrm>
              <a:off x="2200655" y="5960962"/>
              <a:ext cx="3058807" cy="922057"/>
            </a:xfrm>
            <a:prstGeom prst="chevron">
              <a:avLst/>
            </a:prstGeom>
            <a:solidFill>
              <a:schemeClr val="tx2">
                <a:lumMod val="90000"/>
                <a:lumOff val="10000"/>
              </a:schemeClr>
            </a:solidFill>
            <a:ln w="38100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i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Development Plan</a:t>
              </a:r>
            </a:p>
          </p:txBody>
        </p:sp>
        <p:sp>
          <p:nvSpPr>
            <p:cNvPr id="29" name="Arrow: Chevron 28">
              <a:extLst>
                <a:ext uri="{FF2B5EF4-FFF2-40B4-BE49-F238E27FC236}">
                  <a16:creationId xmlns:a16="http://schemas.microsoft.com/office/drawing/2014/main" id="{3D092D84-2180-47C4-B81E-F9761AA67401}"/>
                </a:ext>
              </a:extLst>
            </p:cNvPr>
            <p:cNvSpPr/>
            <p:nvPr/>
          </p:nvSpPr>
          <p:spPr>
            <a:xfrm>
              <a:off x="4809386" y="5960962"/>
              <a:ext cx="2916348" cy="922057"/>
            </a:xfrm>
            <a:prstGeom prst="chevron">
              <a:avLst/>
            </a:prstGeom>
            <a:solidFill>
              <a:srgbClr val="0070C0"/>
            </a:solidFill>
            <a:ln w="38100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i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Financials</a:t>
              </a:r>
            </a:p>
          </p:txBody>
        </p:sp>
        <p:sp>
          <p:nvSpPr>
            <p:cNvPr id="33" name="Arrow: Chevron 32">
              <a:extLst>
                <a:ext uri="{FF2B5EF4-FFF2-40B4-BE49-F238E27FC236}">
                  <a16:creationId xmlns:a16="http://schemas.microsoft.com/office/drawing/2014/main" id="{F394A037-08D1-405A-B515-55A57508A0EC}"/>
                </a:ext>
              </a:extLst>
            </p:cNvPr>
            <p:cNvSpPr/>
            <p:nvPr/>
          </p:nvSpPr>
          <p:spPr>
            <a:xfrm>
              <a:off x="7275658" y="5960962"/>
              <a:ext cx="2827866" cy="922057"/>
            </a:xfrm>
            <a:prstGeom prst="chevron">
              <a:avLst/>
            </a:prstGeom>
            <a:solidFill>
              <a:srgbClr val="002060"/>
            </a:solidFill>
            <a:ln w="38100">
              <a:solidFill>
                <a:schemeClr val="bg1"/>
              </a:solidFill>
            </a:ln>
            <a:effectLst>
              <a:glow rad="1905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i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Risk Analysis</a:t>
              </a: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30012C7E-89BE-4D2A-A1E6-4C84948C503B}"/>
              </a:ext>
            </a:extLst>
          </p:cNvPr>
          <p:cNvGrpSpPr/>
          <p:nvPr/>
        </p:nvGrpSpPr>
        <p:grpSpPr>
          <a:xfrm>
            <a:off x="-470708" y="5967447"/>
            <a:ext cx="13114118" cy="922057"/>
            <a:chOff x="-451414" y="5960962"/>
            <a:chExt cx="13114118" cy="922057"/>
          </a:xfrm>
          <a:solidFill>
            <a:srgbClr val="002060"/>
          </a:solidFill>
        </p:grpSpPr>
        <p:sp>
          <p:nvSpPr>
            <p:cNvPr id="35" name="Arrow: Chevron 34">
              <a:extLst>
                <a:ext uri="{FF2B5EF4-FFF2-40B4-BE49-F238E27FC236}">
                  <a16:creationId xmlns:a16="http://schemas.microsoft.com/office/drawing/2014/main" id="{0C0D88C1-1682-4536-B5F1-F84B4C199E27}"/>
                </a:ext>
              </a:extLst>
            </p:cNvPr>
            <p:cNvSpPr/>
            <p:nvPr/>
          </p:nvSpPr>
          <p:spPr>
            <a:xfrm>
              <a:off x="9653449" y="5960962"/>
              <a:ext cx="3009255" cy="922057"/>
            </a:xfrm>
            <a:prstGeom prst="chevron">
              <a:avLst/>
            </a:prstGeom>
            <a:grp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i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Final Recommendation</a:t>
              </a:r>
            </a:p>
          </p:txBody>
        </p:sp>
        <p:sp>
          <p:nvSpPr>
            <p:cNvPr id="36" name="Arrow: Pentagon 35">
              <a:extLst>
                <a:ext uri="{FF2B5EF4-FFF2-40B4-BE49-F238E27FC236}">
                  <a16:creationId xmlns:a16="http://schemas.microsoft.com/office/drawing/2014/main" id="{D3533D7E-E2B6-4837-AB4B-C6C4827E296C}"/>
                </a:ext>
              </a:extLst>
            </p:cNvPr>
            <p:cNvSpPr/>
            <p:nvPr/>
          </p:nvSpPr>
          <p:spPr>
            <a:xfrm>
              <a:off x="-451414" y="5960962"/>
              <a:ext cx="3102145" cy="922057"/>
            </a:xfrm>
            <a:prstGeom prst="homePlate">
              <a:avLst/>
            </a:prstGeom>
            <a:grpFill/>
            <a:ln w="38100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i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Market Overview</a:t>
              </a:r>
            </a:p>
          </p:txBody>
        </p:sp>
        <p:sp>
          <p:nvSpPr>
            <p:cNvPr id="37" name="Arrow: Chevron 36">
              <a:extLst>
                <a:ext uri="{FF2B5EF4-FFF2-40B4-BE49-F238E27FC236}">
                  <a16:creationId xmlns:a16="http://schemas.microsoft.com/office/drawing/2014/main" id="{3490BA44-4236-4F64-9267-61D7EF8526CF}"/>
                </a:ext>
              </a:extLst>
            </p:cNvPr>
            <p:cNvSpPr/>
            <p:nvPr/>
          </p:nvSpPr>
          <p:spPr>
            <a:xfrm>
              <a:off x="2200655" y="5960962"/>
              <a:ext cx="3058807" cy="922057"/>
            </a:xfrm>
            <a:prstGeom prst="chevron">
              <a:avLst/>
            </a:prstGeom>
            <a:solidFill>
              <a:schemeClr val="tx2">
                <a:lumMod val="90000"/>
                <a:lumOff val="10000"/>
              </a:schemeClr>
            </a:solidFill>
            <a:ln w="38100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i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Development Plan</a:t>
              </a:r>
            </a:p>
          </p:txBody>
        </p:sp>
        <p:sp>
          <p:nvSpPr>
            <p:cNvPr id="38" name="Arrow: Chevron 37">
              <a:extLst>
                <a:ext uri="{FF2B5EF4-FFF2-40B4-BE49-F238E27FC236}">
                  <a16:creationId xmlns:a16="http://schemas.microsoft.com/office/drawing/2014/main" id="{05E61F6B-B5E4-4008-AD70-CB84AF7A1DA0}"/>
                </a:ext>
              </a:extLst>
            </p:cNvPr>
            <p:cNvSpPr/>
            <p:nvPr/>
          </p:nvSpPr>
          <p:spPr>
            <a:xfrm>
              <a:off x="4809386" y="5960962"/>
              <a:ext cx="2916348" cy="922057"/>
            </a:xfrm>
            <a:prstGeom prst="chevron">
              <a:avLst/>
            </a:prstGeom>
            <a:solidFill>
              <a:srgbClr val="0070C0"/>
            </a:solidFill>
            <a:ln w="38100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i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Financials</a:t>
              </a:r>
            </a:p>
          </p:txBody>
        </p:sp>
        <p:sp>
          <p:nvSpPr>
            <p:cNvPr id="39" name="Arrow: Chevron 38">
              <a:extLst>
                <a:ext uri="{FF2B5EF4-FFF2-40B4-BE49-F238E27FC236}">
                  <a16:creationId xmlns:a16="http://schemas.microsoft.com/office/drawing/2014/main" id="{2B633054-2662-4790-9E4F-38B531ECC9C4}"/>
                </a:ext>
              </a:extLst>
            </p:cNvPr>
            <p:cNvSpPr/>
            <p:nvPr/>
          </p:nvSpPr>
          <p:spPr>
            <a:xfrm>
              <a:off x="7275658" y="5960962"/>
              <a:ext cx="2827866" cy="922057"/>
            </a:xfrm>
            <a:prstGeom prst="chevron">
              <a:avLst/>
            </a:prstGeom>
            <a:solidFill>
              <a:srgbClr val="002060"/>
            </a:solidFill>
            <a:ln w="38100">
              <a:solidFill>
                <a:schemeClr val="bg1"/>
              </a:solidFill>
            </a:ln>
            <a:effectLst>
              <a:glow rad="1905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i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Risk Analysis</a:t>
              </a: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C20A19F2-BE6C-494E-AF14-F253074D9423}"/>
              </a:ext>
            </a:extLst>
          </p:cNvPr>
          <p:cNvGrpSpPr/>
          <p:nvPr/>
        </p:nvGrpSpPr>
        <p:grpSpPr>
          <a:xfrm>
            <a:off x="-470708" y="5935943"/>
            <a:ext cx="13114118" cy="922057"/>
            <a:chOff x="-451414" y="5960962"/>
            <a:chExt cx="13114118" cy="922057"/>
          </a:xfrm>
          <a:solidFill>
            <a:srgbClr val="002060"/>
          </a:solidFill>
        </p:grpSpPr>
        <p:sp>
          <p:nvSpPr>
            <p:cNvPr id="41" name="Arrow: Chevron 40">
              <a:extLst>
                <a:ext uri="{FF2B5EF4-FFF2-40B4-BE49-F238E27FC236}">
                  <a16:creationId xmlns:a16="http://schemas.microsoft.com/office/drawing/2014/main" id="{62C733BE-F971-4187-940E-D3962B2F0729}"/>
                </a:ext>
              </a:extLst>
            </p:cNvPr>
            <p:cNvSpPr/>
            <p:nvPr/>
          </p:nvSpPr>
          <p:spPr>
            <a:xfrm>
              <a:off x="9653449" y="5960962"/>
              <a:ext cx="3009255" cy="922057"/>
            </a:xfrm>
            <a:prstGeom prst="chevron">
              <a:avLst/>
            </a:prstGeom>
            <a:grp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i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Final Recommendation</a:t>
              </a:r>
            </a:p>
          </p:txBody>
        </p:sp>
        <p:sp>
          <p:nvSpPr>
            <p:cNvPr id="42" name="Arrow: Pentagon 41">
              <a:extLst>
                <a:ext uri="{FF2B5EF4-FFF2-40B4-BE49-F238E27FC236}">
                  <a16:creationId xmlns:a16="http://schemas.microsoft.com/office/drawing/2014/main" id="{A0CCEF18-B07A-40F1-82F4-1FADD892AFF9}"/>
                </a:ext>
              </a:extLst>
            </p:cNvPr>
            <p:cNvSpPr/>
            <p:nvPr/>
          </p:nvSpPr>
          <p:spPr>
            <a:xfrm>
              <a:off x="-451414" y="5960962"/>
              <a:ext cx="3102145" cy="922057"/>
            </a:xfrm>
            <a:prstGeom prst="homePlate">
              <a:avLst/>
            </a:prstGeom>
            <a:grpFill/>
            <a:ln w="38100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i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Market Overview</a:t>
              </a:r>
            </a:p>
          </p:txBody>
        </p:sp>
        <p:sp>
          <p:nvSpPr>
            <p:cNvPr id="43" name="Arrow: Chevron 42">
              <a:extLst>
                <a:ext uri="{FF2B5EF4-FFF2-40B4-BE49-F238E27FC236}">
                  <a16:creationId xmlns:a16="http://schemas.microsoft.com/office/drawing/2014/main" id="{B667B13B-C6CD-4AF6-AD5D-D0CA0C3C452F}"/>
                </a:ext>
              </a:extLst>
            </p:cNvPr>
            <p:cNvSpPr/>
            <p:nvPr/>
          </p:nvSpPr>
          <p:spPr>
            <a:xfrm>
              <a:off x="2200655" y="5960962"/>
              <a:ext cx="3058807" cy="922057"/>
            </a:xfrm>
            <a:prstGeom prst="chevron">
              <a:avLst/>
            </a:prstGeom>
            <a:solidFill>
              <a:schemeClr val="tx2">
                <a:lumMod val="90000"/>
                <a:lumOff val="10000"/>
              </a:schemeClr>
            </a:solidFill>
            <a:ln w="38100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i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Development Plan</a:t>
              </a:r>
            </a:p>
          </p:txBody>
        </p:sp>
        <p:sp>
          <p:nvSpPr>
            <p:cNvPr id="44" name="Arrow: Chevron 43">
              <a:extLst>
                <a:ext uri="{FF2B5EF4-FFF2-40B4-BE49-F238E27FC236}">
                  <a16:creationId xmlns:a16="http://schemas.microsoft.com/office/drawing/2014/main" id="{229B3301-A90E-421B-AA91-27A27A7F93A2}"/>
                </a:ext>
              </a:extLst>
            </p:cNvPr>
            <p:cNvSpPr/>
            <p:nvPr/>
          </p:nvSpPr>
          <p:spPr>
            <a:xfrm>
              <a:off x="4809386" y="5960962"/>
              <a:ext cx="2916348" cy="922057"/>
            </a:xfrm>
            <a:prstGeom prst="chevron">
              <a:avLst/>
            </a:prstGeom>
            <a:solidFill>
              <a:srgbClr val="0070C0"/>
            </a:solidFill>
            <a:ln w="38100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i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Financials</a:t>
              </a:r>
            </a:p>
          </p:txBody>
        </p:sp>
        <p:sp>
          <p:nvSpPr>
            <p:cNvPr id="45" name="Arrow: Chevron 44">
              <a:extLst>
                <a:ext uri="{FF2B5EF4-FFF2-40B4-BE49-F238E27FC236}">
                  <a16:creationId xmlns:a16="http://schemas.microsoft.com/office/drawing/2014/main" id="{DFE0981B-BC35-44A4-8CFD-FF9CDD6D4A59}"/>
                </a:ext>
              </a:extLst>
            </p:cNvPr>
            <p:cNvSpPr/>
            <p:nvPr/>
          </p:nvSpPr>
          <p:spPr>
            <a:xfrm>
              <a:off x="7275658" y="5960962"/>
              <a:ext cx="2827866" cy="922057"/>
            </a:xfrm>
            <a:prstGeom prst="chevron">
              <a:avLst/>
            </a:prstGeom>
            <a:solidFill>
              <a:srgbClr val="002060"/>
            </a:solidFill>
            <a:ln w="38100">
              <a:solidFill>
                <a:schemeClr val="bg1"/>
              </a:solidFill>
            </a:ln>
            <a:effectLst>
              <a:glow rad="1905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i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Risk Analysis</a:t>
              </a:r>
            </a:p>
          </p:txBody>
        </p:sp>
      </p:grpSp>
      <p:sp>
        <p:nvSpPr>
          <p:cNvPr id="46" name="Arrow: Chevron 45">
            <a:extLst>
              <a:ext uri="{FF2B5EF4-FFF2-40B4-BE49-F238E27FC236}">
                <a16:creationId xmlns:a16="http://schemas.microsoft.com/office/drawing/2014/main" id="{16376DA4-3903-4EAF-AD77-8CAB394BC3CA}"/>
              </a:ext>
            </a:extLst>
          </p:cNvPr>
          <p:cNvSpPr/>
          <p:nvPr/>
        </p:nvSpPr>
        <p:spPr>
          <a:xfrm>
            <a:off x="7273726" y="5943659"/>
            <a:ext cx="2827866" cy="922057"/>
          </a:xfrm>
          <a:prstGeom prst="chevron">
            <a:avLst/>
          </a:prstGeom>
          <a:solidFill>
            <a:schemeClr val="tx2">
              <a:lumMod val="90000"/>
              <a:lumOff val="10000"/>
            </a:schemeClr>
          </a:solidFill>
          <a:ln w="38100"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Risk Analysis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CDA7DA7B-E210-EF56-0CF1-2779D3D64D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0123435"/>
              </p:ext>
            </p:extLst>
          </p:nvPr>
        </p:nvGraphicFramePr>
        <p:xfrm>
          <a:off x="1931851" y="2311690"/>
          <a:ext cx="8168640" cy="2494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61440">
                  <a:extLst>
                    <a:ext uri="{9D8B030D-6E8A-4147-A177-3AD203B41FA5}">
                      <a16:colId xmlns:a16="http://schemas.microsoft.com/office/drawing/2014/main" val="1918373832"/>
                    </a:ext>
                  </a:extLst>
                </a:gridCol>
                <a:gridCol w="1361440">
                  <a:extLst>
                    <a:ext uri="{9D8B030D-6E8A-4147-A177-3AD203B41FA5}">
                      <a16:colId xmlns:a16="http://schemas.microsoft.com/office/drawing/2014/main" val="2943725613"/>
                    </a:ext>
                  </a:extLst>
                </a:gridCol>
                <a:gridCol w="1361440">
                  <a:extLst>
                    <a:ext uri="{9D8B030D-6E8A-4147-A177-3AD203B41FA5}">
                      <a16:colId xmlns:a16="http://schemas.microsoft.com/office/drawing/2014/main" val="3117354753"/>
                    </a:ext>
                  </a:extLst>
                </a:gridCol>
                <a:gridCol w="1361374">
                  <a:extLst>
                    <a:ext uri="{9D8B030D-6E8A-4147-A177-3AD203B41FA5}">
                      <a16:colId xmlns:a16="http://schemas.microsoft.com/office/drawing/2014/main" val="421764686"/>
                    </a:ext>
                  </a:extLst>
                </a:gridCol>
                <a:gridCol w="1361506">
                  <a:extLst>
                    <a:ext uri="{9D8B030D-6E8A-4147-A177-3AD203B41FA5}">
                      <a16:colId xmlns:a16="http://schemas.microsoft.com/office/drawing/2014/main" val="667439085"/>
                    </a:ext>
                  </a:extLst>
                </a:gridCol>
                <a:gridCol w="1361440">
                  <a:extLst>
                    <a:ext uri="{9D8B030D-6E8A-4147-A177-3AD203B41FA5}">
                      <a16:colId xmlns:a16="http://schemas.microsoft.com/office/drawing/2014/main" val="383287763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latin typeface="Times New Roman"/>
                        </a:rPr>
                        <a:t>Levered IRR</a:t>
                      </a: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latin typeface="Times New Roman"/>
                        </a:rPr>
                        <a:t>3</a:t>
                      </a: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latin typeface="Times New Roman"/>
                        </a:rPr>
                        <a:t>4</a:t>
                      </a: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latin typeface="Times New Roman"/>
                        </a:rPr>
                        <a:t>5</a:t>
                      </a: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latin typeface="Times New Roman"/>
                        </a:rPr>
                        <a:t>6</a:t>
                      </a: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latin typeface="Times New Roman"/>
                        </a:rPr>
                        <a:t>7</a:t>
                      </a:r>
                    </a:p>
                  </a:txBody>
                  <a:tcP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06569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solidFill>
                            <a:schemeClr val="bg1"/>
                          </a:solidFill>
                          <a:latin typeface="Times New Roman"/>
                        </a:rPr>
                        <a:t>7.70%</a:t>
                      </a: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latin typeface="Times New Roman"/>
                        </a:rPr>
                        <a:t>54.20%</a:t>
                      </a:r>
                    </a:p>
                  </a:txBody>
                  <a:tcPr>
                    <a:solidFill>
                      <a:srgbClr val="CCD2D8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latin typeface="Times New Roman"/>
                        </a:rPr>
                        <a:t>45.10%</a:t>
                      </a:r>
                    </a:p>
                  </a:txBody>
                  <a:tcPr>
                    <a:solidFill>
                      <a:srgbClr val="CCD2D8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latin typeface="Times New Roman"/>
                        </a:rPr>
                        <a:t>39.71%</a:t>
                      </a:r>
                    </a:p>
                  </a:txBody>
                  <a:tcPr>
                    <a:solidFill>
                      <a:srgbClr val="CCD2D8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latin typeface="Times New Roman"/>
                        </a:rPr>
                        <a:t>36.13%</a:t>
                      </a:r>
                    </a:p>
                  </a:txBody>
                  <a:tcPr>
                    <a:solidFill>
                      <a:srgbClr val="CCD2D8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latin typeface="Times New Roman"/>
                        </a:rPr>
                        <a:t>33.60%</a:t>
                      </a:r>
                    </a:p>
                  </a:txBody>
                  <a:tcPr>
                    <a:solidFill>
                      <a:srgbClr val="CCD2D8">
                        <a:alpha val="9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62817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solidFill>
                            <a:schemeClr val="bg1"/>
                          </a:solidFill>
                          <a:latin typeface="Times New Roman"/>
                        </a:rPr>
                        <a:t>8.00</a:t>
                      </a:r>
                      <a:r>
                        <a:rPr lang="en-US" sz="1800" b="1" i="0" u="none" strike="noStrike" noProof="0">
                          <a:solidFill>
                            <a:schemeClr val="bg1"/>
                          </a:solidFill>
                          <a:latin typeface="Times New Roman"/>
                        </a:rPr>
                        <a:t>%</a:t>
                      </a:r>
                      <a:endParaRPr lang="en-US" b="1">
                        <a:solidFill>
                          <a:schemeClr val="bg1"/>
                        </a:solidFill>
                        <a:latin typeface="Times New Roman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latin typeface="Times New Roman"/>
                        </a:rPr>
                        <a:t>46.85%</a:t>
                      </a:r>
                    </a:p>
                  </a:txBody>
                  <a:tcPr>
                    <a:solidFill>
                      <a:srgbClr val="CCD2D8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latin typeface="Times New Roman"/>
                        </a:rPr>
                        <a:t>39.32%</a:t>
                      </a:r>
                    </a:p>
                  </a:txBody>
                  <a:tcPr>
                    <a:solidFill>
                      <a:srgbClr val="CCD2D8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latin typeface="Times New Roman"/>
                        </a:rPr>
                        <a:t>35.32%</a:t>
                      </a:r>
                    </a:p>
                  </a:txBody>
                  <a:tcPr>
                    <a:solidFill>
                      <a:srgbClr val="CCD2D8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latin typeface="Times New Roman"/>
                        </a:rPr>
                        <a:t>32.44%</a:t>
                      </a:r>
                    </a:p>
                  </a:txBody>
                  <a:tcPr>
                    <a:solidFill>
                      <a:srgbClr val="CCD2D8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latin typeface="Times New Roman"/>
                        </a:rPr>
                        <a:t>30.41%</a:t>
                      </a:r>
                    </a:p>
                  </a:txBody>
                  <a:tcPr>
                    <a:solidFill>
                      <a:srgbClr val="CCD2D8">
                        <a:alpha val="9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56572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solidFill>
                            <a:schemeClr val="bg1"/>
                          </a:solidFill>
                          <a:latin typeface="Times New Roman"/>
                        </a:rPr>
                        <a:t>8.30</a:t>
                      </a:r>
                      <a:r>
                        <a:rPr lang="en-US" sz="1800" b="1" i="0" u="none" strike="noStrike" noProof="0">
                          <a:solidFill>
                            <a:schemeClr val="bg1"/>
                          </a:solidFill>
                          <a:latin typeface="Times New Roman"/>
                        </a:rPr>
                        <a:t>%</a:t>
                      </a:r>
                      <a:endParaRPr lang="en-US" b="1">
                        <a:solidFill>
                          <a:schemeClr val="bg1"/>
                        </a:solidFill>
                        <a:latin typeface="Times New Roman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latin typeface="Times New Roman"/>
                        </a:rPr>
                        <a:t>40.55%</a:t>
                      </a:r>
                    </a:p>
                  </a:txBody>
                  <a:tcPr>
                    <a:solidFill>
                      <a:srgbClr val="CCD2D8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latin typeface="Times New Roman"/>
                        </a:rPr>
                        <a:t>34.96%</a:t>
                      </a:r>
                    </a:p>
                  </a:txBody>
                  <a:tcPr>
                    <a:solidFill>
                      <a:srgbClr val="CCD2D8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latin typeface="Times New Roman"/>
                        </a:rPr>
                        <a:t>31.76%</a:t>
                      </a:r>
                    </a:p>
                  </a:txBody>
                  <a:tcPr>
                    <a:solidFill>
                      <a:srgbClr val="CCD2D8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latin typeface="Times New Roman"/>
                        </a:rPr>
                        <a:t>29.36%</a:t>
                      </a:r>
                    </a:p>
                  </a:txBody>
                  <a:tcPr>
                    <a:solidFill>
                      <a:srgbClr val="CCD2D8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latin typeface="Times New Roman"/>
                        </a:rPr>
                        <a:t>27.76%</a:t>
                      </a:r>
                    </a:p>
                  </a:txBody>
                  <a:tcPr>
                    <a:solidFill>
                      <a:srgbClr val="CCD2D8">
                        <a:alpha val="9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16534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solidFill>
                            <a:schemeClr val="bg1"/>
                          </a:solidFill>
                          <a:latin typeface="Times New Roman"/>
                        </a:rPr>
                        <a:t>8.60</a:t>
                      </a:r>
                      <a:r>
                        <a:rPr lang="en-US" sz="1800" b="1" i="0" u="none" strike="noStrike" noProof="0">
                          <a:solidFill>
                            <a:schemeClr val="bg1"/>
                          </a:solidFill>
                          <a:latin typeface="Times New Roman"/>
                        </a:rPr>
                        <a:t>%</a:t>
                      </a:r>
                      <a:endParaRPr lang="en-US" b="1">
                        <a:solidFill>
                          <a:schemeClr val="bg1"/>
                        </a:solidFill>
                        <a:latin typeface="Times New Roman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>
                          <a:latin typeface="Times New Roman"/>
                        </a:rPr>
                        <a:t>35.10%</a:t>
                      </a:r>
                    </a:p>
                  </a:txBody>
                  <a:tcPr>
                    <a:solidFill>
                      <a:srgbClr val="CCD2D8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latin typeface="Times New Roman"/>
                        </a:rPr>
                        <a:t>30.95%</a:t>
                      </a:r>
                    </a:p>
                  </a:txBody>
                  <a:tcPr>
                    <a:solidFill>
                      <a:srgbClr val="CCD2D8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latin typeface="Times New Roman"/>
                        </a:rPr>
                        <a:t>28.45%</a:t>
                      </a:r>
                    </a:p>
                  </a:txBody>
                  <a:tcPr>
                    <a:solidFill>
                      <a:srgbClr val="CCD2D8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latin typeface="Times New Roman"/>
                        </a:rPr>
                        <a:t>26.74%</a:t>
                      </a:r>
                    </a:p>
                  </a:txBody>
                  <a:tcPr>
                    <a:solidFill>
                      <a:srgbClr val="CCD2D8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latin typeface="Times New Roman"/>
                        </a:rPr>
                        <a:t>25.51%</a:t>
                      </a:r>
                    </a:p>
                  </a:txBody>
                  <a:tcPr>
                    <a:solidFill>
                      <a:srgbClr val="CCD2D8">
                        <a:alpha val="9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8066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solidFill>
                            <a:schemeClr val="bg1"/>
                          </a:solidFill>
                          <a:latin typeface="Times New Roman"/>
                        </a:rPr>
                        <a:t>9.00</a:t>
                      </a:r>
                      <a:r>
                        <a:rPr lang="en-US" sz="1800" b="1" i="0" u="none" strike="noStrike" noProof="0">
                          <a:solidFill>
                            <a:schemeClr val="bg1"/>
                          </a:solidFill>
                          <a:latin typeface="Times New Roman"/>
                        </a:rPr>
                        <a:t>%</a:t>
                      </a:r>
                      <a:endParaRPr lang="en-US" b="1">
                        <a:solidFill>
                          <a:schemeClr val="bg1"/>
                        </a:solidFill>
                        <a:latin typeface="Times New Roman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latin typeface="Times New Roman"/>
                        </a:rPr>
                        <a:t>28.86%</a:t>
                      </a:r>
                    </a:p>
                  </a:txBody>
                  <a:tcPr>
                    <a:solidFill>
                      <a:srgbClr val="CCD2D8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latin typeface="Times New Roman"/>
                        </a:rPr>
                        <a:t>26.39%</a:t>
                      </a:r>
                    </a:p>
                  </a:txBody>
                  <a:tcPr>
                    <a:solidFill>
                      <a:srgbClr val="CCD2D8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latin typeface="Times New Roman"/>
                        </a:rPr>
                        <a:t>23.78%</a:t>
                      </a:r>
                    </a:p>
                  </a:txBody>
                  <a:tcPr>
                    <a:solidFill>
                      <a:srgbClr val="CCD2D8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latin typeface="Times New Roman"/>
                        </a:rPr>
                        <a:t>23.78%</a:t>
                      </a:r>
                    </a:p>
                  </a:txBody>
                  <a:tcPr>
                    <a:solidFill>
                      <a:srgbClr val="CCD2D8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latin typeface="Times New Roman"/>
                        </a:rPr>
                        <a:t>22.99%</a:t>
                      </a:r>
                    </a:p>
                  </a:txBody>
                  <a:tcPr>
                    <a:solidFill>
                      <a:srgbClr val="CCD2D8">
                        <a:alpha val="9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300931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329B9B2F-0E78-6378-672A-1AC5D795C606}"/>
              </a:ext>
            </a:extLst>
          </p:cNvPr>
          <p:cNvSpPr txBox="1"/>
          <p:nvPr/>
        </p:nvSpPr>
        <p:spPr>
          <a:xfrm>
            <a:off x="396639" y="3553875"/>
            <a:ext cx="1765945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b="1">
                <a:solidFill>
                  <a:schemeClr val="bg1"/>
                </a:solidFill>
                <a:latin typeface="Times New Roman"/>
              </a:rPr>
              <a:t>Exit Cap</a:t>
            </a:r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026BD61-F6D4-ACC7-8073-990F4A9567F1}"/>
              </a:ext>
            </a:extLst>
          </p:cNvPr>
          <p:cNvSpPr txBox="1"/>
          <p:nvPr/>
        </p:nvSpPr>
        <p:spPr>
          <a:xfrm>
            <a:off x="5135552" y="1812160"/>
            <a:ext cx="1765945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b="1">
                <a:solidFill>
                  <a:schemeClr val="bg1"/>
                </a:solidFill>
                <a:latin typeface="Times New Roman"/>
                <a:cs typeface="Times New Roman"/>
              </a:rPr>
              <a:t>Hold Period</a:t>
            </a:r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97D40B0-25DA-38CE-3CE0-3F86C5C2597B}"/>
              </a:ext>
            </a:extLst>
          </p:cNvPr>
          <p:cNvSpPr/>
          <p:nvPr/>
        </p:nvSpPr>
        <p:spPr>
          <a:xfrm>
            <a:off x="6016171" y="3690011"/>
            <a:ext cx="1381991" cy="36933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31.62%</a:t>
            </a:r>
          </a:p>
        </p:txBody>
      </p:sp>
    </p:spTree>
    <p:extLst>
      <p:ext uri="{BB962C8B-B14F-4D97-AF65-F5344CB8AC3E}">
        <p14:creationId xmlns:p14="http://schemas.microsoft.com/office/powerpoint/2010/main" val="118236707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room with tables and chairs&#10;&#10;Description automatically generated">
            <a:extLst>
              <a:ext uri="{FF2B5EF4-FFF2-40B4-BE49-F238E27FC236}">
                <a16:creationId xmlns:a16="http://schemas.microsoft.com/office/drawing/2014/main" id="{48E3631B-6902-2332-2488-3E579BF76B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7152" y="-1"/>
            <a:ext cx="12306299" cy="703217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84595E3-D747-B6DF-1B37-64464A698F2D}"/>
              </a:ext>
            </a:extLst>
          </p:cNvPr>
          <p:cNvSpPr/>
          <p:nvPr/>
        </p:nvSpPr>
        <p:spPr>
          <a:xfrm rot="5400000">
            <a:off x="2579912" y="-2637064"/>
            <a:ext cx="7032169" cy="12306298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rgbClr val="002060">
                  <a:alpha val="95000"/>
                </a:srgbClr>
              </a:gs>
              <a:gs pos="53000">
                <a:srgbClr val="002060">
                  <a:alpha val="50000"/>
                </a:srgbClr>
              </a:gs>
              <a:gs pos="100000">
                <a:srgbClr val="002060">
                  <a:alpha val="50000"/>
                </a:srgbClr>
              </a:gs>
            </a:gsLst>
            <a:lin ang="108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2981312-1323-3FC2-67AD-49D6421C209D}"/>
              </a:ext>
            </a:extLst>
          </p:cNvPr>
          <p:cNvSpPr txBox="1">
            <a:spLocks/>
          </p:cNvSpPr>
          <p:nvPr/>
        </p:nvSpPr>
        <p:spPr>
          <a:xfrm>
            <a:off x="-2" y="1153423"/>
            <a:ext cx="1219200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Final Recommendation</a:t>
            </a:r>
            <a:endParaRPr lang="en-US" i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781404A-A1B7-59C3-1A9E-1212B16AD108}"/>
              </a:ext>
            </a:extLst>
          </p:cNvPr>
          <p:cNvCxnSpPr>
            <a:cxnSpLocks/>
          </p:cNvCxnSpPr>
          <p:nvPr/>
        </p:nvCxnSpPr>
        <p:spPr>
          <a:xfrm>
            <a:off x="1020738" y="2377275"/>
            <a:ext cx="10150523" cy="0"/>
          </a:xfrm>
          <a:prstGeom prst="line">
            <a:avLst/>
          </a:prstGeom>
          <a:ln w="508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678518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farm with a white building and a garden&#10;&#10;Description automatically generated">
            <a:extLst>
              <a:ext uri="{FF2B5EF4-FFF2-40B4-BE49-F238E27FC236}">
                <a16:creationId xmlns:a16="http://schemas.microsoft.com/office/drawing/2014/main" id="{90F3D7EC-C1EC-4F93-7CF3-4FE6525570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89000"/>
            <a:ext cx="12192000" cy="5080000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A5BC99A2-16C7-53FD-B4F9-993406759B6F}"/>
              </a:ext>
            </a:extLst>
          </p:cNvPr>
          <p:cNvSpPr/>
          <p:nvPr/>
        </p:nvSpPr>
        <p:spPr>
          <a:xfrm rot="5400000">
            <a:off x="2661213" y="-2672788"/>
            <a:ext cx="6869575" cy="12192002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rgbClr val="002060">
                  <a:alpha val="95000"/>
                </a:srgbClr>
              </a:gs>
              <a:gs pos="53000">
                <a:srgbClr val="002060">
                  <a:alpha val="50000"/>
                </a:srgbClr>
              </a:gs>
              <a:gs pos="100000">
                <a:srgbClr val="002060">
                  <a:alpha val="50000"/>
                </a:srgbClr>
              </a:gs>
            </a:gsLst>
            <a:lin ang="108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40DC986-788F-C59C-7778-5348A14595C0}"/>
              </a:ext>
            </a:extLst>
          </p:cNvPr>
          <p:cNvSpPr/>
          <p:nvPr/>
        </p:nvSpPr>
        <p:spPr>
          <a:xfrm>
            <a:off x="-1" y="1"/>
            <a:ext cx="12192001" cy="115824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323D436-D3C5-1394-EA4F-E0B193710374}"/>
              </a:ext>
            </a:extLst>
          </p:cNvPr>
          <p:cNvSpPr txBox="1"/>
          <p:nvPr/>
        </p:nvSpPr>
        <p:spPr>
          <a:xfrm>
            <a:off x="228873" y="137650"/>
            <a:ext cx="73616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Project Returns</a:t>
            </a:r>
            <a:endParaRPr lang="en-US" sz="2400" i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068F8B5-7227-FAC5-4E74-170928A4C214}"/>
              </a:ext>
            </a:extLst>
          </p:cNvPr>
          <p:cNvCxnSpPr>
            <a:cxnSpLocks/>
          </p:cNvCxnSpPr>
          <p:nvPr/>
        </p:nvCxnSpPr>
        <p:spPr>
          <a:xfrm>
            <a:off x="238704" y="994936"/>
            <a:ext cx="5857295" cy="0"/>
          </a:xfrm>
          <a:prstGeom prst="line">
            <a:avLst/>
          </a:prstGeom>
          <a:ln w="508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Arrow: Pentagon 18">
            <a:extLst>
              <a:ext uri="{FF2B5EF4-FFF2-40B4-BE49-F238E27FC236}">
                <a16:creationId xmlns:a16="http://schemas.microsoft.com/office/drawing/2014/main" id="{71CC0B91-0D7D-39E6-05EB-8240ECFBC01C}"/>
              </a:ext>
            </a:extLst>
          </p:cNvPr>
          <p:cNvSpPr/>
          <p:nvPr/>
        </p:nvSpPr>
        <p:spPr>
          <a:xfrm>
            <a:off x="-451414" y="5960962"/>
            <a:ext cx="3102145" cy="922057"/>
          </a:xfrm>
          <a:prstGeom prst="homePlate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Market Overview</a:t>
            </a:r>
          </a:p>
        </p:txBody>
      </p:sp>
      <p:sp>
        <p:nvSpPr>
          <p:cNvPr id="20" name="Arrow: Chevron 19">
            <a:extLst>
              <a:ext uri="{FF2B5EF4-FFF2-40B4-BE49-F238E27FC236}">
                <a16:creationId xmlns:a16="http://schemas.microsoft.com/office/drawing/2014/main" id="{3578B0E9-EC1E-8596-B392-96AED7A7C1BE}"/>
              </a:ext>
            </a:extLst>
          </p:cNvPr>
          <p:cNvSpPr/>
          <p:nvPr/>
        </p:nvSpPr>
        <p:spPr>
          <a:xfrm>
            <a:off x="2200655" y="5960962"/>
            <a:ext cx="3058807" cy="922057"/>
          </a:xfrm>
          <a:prstGeom prst="chevron">
            <a:avLst/>
          </a:prstGeom>
          <a:solidFill>
            <a:schemeClr val="tx2">
              <a:lumMod val="90000"/>
              <a:lumOff val="10000"/>
            </a:schemeClr>
          </a:solidFill>
          <a:ln w="38100"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Development Plan</a:t>
            </a:r>
          </a:p>
        </p:txBody>
      </p:sp>
      <p:sp>
        <p:nvSpPr>
          <p:cNvPr id="21" name="Arrow: Chevron 20">
            <a:extLst>
              <a:ext uri="{FF2B5EF4-FFF2-40B4-BE49-F238E27FC236}">
                <a16:creationId xmlns:a16="http://schemas.microsoft.com/office/drawing/2014/main" id="{9955F7A5-2FB6-671B-A923-F7C732BECC0D}"/>
              </a:ext>
            </a:extLst>
          </p:cNvPr>
          <p:cNvSpPr/>
          <p:nvPr/>
        </p:nvSpPr>
        <p:spPr>
          <a:xfrm>
            <a:off x="4809386" y="5960962"/>
            <a:ext cx="2916348" cy="922057"/>
          </a:xfrm>
          <a:prstGeom prst="chevron">
            <a:avLst/>
          </a:prstGeom>
          <a:solidFill>
            <a:srgbClr val="0070C0"/>
          </a:solidFill>
          <a:ln w="38100"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Financials</a:t>
            </a:r>
          </a:p>
        </p:txBody>
      </p:sp>
      <p:sp>
        <p:nvSpPr>
          <p:cNvPr id="22" name="Arrow: Chevron 21">
            <a:extLst>
              <a:ext uri="{FF2B5EF4-FFF2-40B4-BE49-F238E27FC236}">
                <a16:creationId xmlns:a16="http://schemas.microsoft.com/office/drawing/2014/main" id="{FFE05427-E2A7-D106-DACE-D40ED61F4D50}"/>
              </a:ext>
            </a:extLst>
          </p:cNvPr>
          <p:cNvSpPr/>
          <p:nvPr/>
        </p:nvSpPr>
        <p:spPr>
          <a:xfrm>
            <a:off x="7275658" y="5960962"/>
            <a:ext cx="2827866" cy="922057"/>
          </a:xfrm>
          <a:prstGeom prst="chevron">
            <a:avLst/>
          </a:prstGeom>
          <a:solidFill>
            <a:schemeClr val="tx2">
              <a:lumMod val="90000"/>
              <a:lumOff val="10000"/>
            </a:schemeClr>
          </a:solidFill>
          <a:ln w="38100"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Risk Analysis</a:t>
            </a:r>
          </a:p>
        </p:txBody>
      </p:sp>
      <p:sp>
        <p:nvSpPr>
          <p:cNvPr id="23" name="Arrow: Chevron 22">
            <a:extLst>
              <a:ext uri="{FF2B5EF4-FFF2-40B4-BE49-F238E27FC236}">
                <a16:creationId xmlns:a16="http://schemas.microsoft.com/office/drawing/2014/main" id="{316E2487-3BA9-CD1B-C7F4-8507AED4418E}"/>
              </a:ext>
            </a:extLst>
          </p:cNvPr>
          <p:cNvSpPr/>
          <p:nvPr/>
        </p:nvSpPr>
        <p:spPr>
          <a:xfrm>
            <a:off x="9653449" y="5960962"/>
            <a:ext cx="3009255" cy="922057"/>
          </a:xfrm>
          <a:prstGeom prst="chevron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  <a:effectLst>
            <a:glow rad="1905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Final Recommendation</a:t>
            </a: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44166C01-6316-451C-81B3-C1758C20074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5988"/>
          <a:stretch/>
        </p:blipFill>
        <p:spPr>
          <a:xfrm>
            <a:off x="5318366" y="1339957"/>
            <a:ext cx="6458053" cy="3632654"/>
          </a:xfrm>
          <a:prstGeom prst="rect">
            <a:avLst/>
          </a:prstGeom>
          <a:ln w="63500">
            <a:solidFill>
              <a:srgbClr val="002060"/>
            </a:solidFill>
          </a:ln>
          <a:effectLst>
            <a:glow rad="127000">
              <a:schemeClr val="bg1"/>
            </a:glow>
          </a:effectLst>
        </p:spPr>
      </p:pic>
      <p:sp>
        <p:nvSpPr>
          <p:cNvPr id="41" name="Rectangle: Diagonal Corners Rounded 40">
            <a:extLst>
              <a:ext uri="{FF2B5EF4-FFF2-40B4-BE49-F238E27FC236}">
                <a16:creationId xmlns:a16="http://schemas.microsoft.com/office/drawing/2014/main" id="{9BA700C8-663E-8BB9-B613-3F8306FFEF1D}"/>
              </a:ext>
            </a:extLst>
          </p:cNvPr>
          <p:cNvSpPr/>
          <p:nvPr/>
        </p:nvSpPr>
        <p:spPr>
          <a:xfrm flipH="1">
            <a:off x="453797" y="3207940"/>
            <a:ext cx="3875182" cy="2423939"/>
          </a:xfrm>
          <a:prstGeom prst="round2DiagRect">
            <a:avLst/>
          </a:prstGeom>
          <a:solidFill>
            <a:schemeClr val="bg1"/>
          </a:solidFill>
          <a:ln w="38100">
            <a:noFill/>
          </a:ln>
          <a:effectLst>
            <a:glow rad="635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: Diagonal Corners Rounded 41">
            <a:extLst>
              <a:ext uri="{FF2B5EF4-FFF2-40B4-BE49-F238E27FC236}">
                <a16:creationId xmlns:a16="http://schemas.microsoft.com/office/drawing/2014/main" id="{35EDB8F7-1CAE-BC10-E34E-20A8DEFCB44E}"/>
              </a:ext>
            </a:extLst>
          </p:cNvPr>
          <p:cNvSpPr/>
          <p:nvPr/>
        </p:nvSpPr>
        <p:spPr>
          <a:xfrm flipH="1">
            <a:off x="330150" y="3058161"/>
            <a:ext cx="3875182" cy="2423939"/>
          </a:xfrm>
          <a:prstGeom prst="round2DiagRect">
            <a:avLst/>
          </a:prstGeom>
          <a:solidFill>
            <a:srgbClr val="002060">
              <a:alpha val="90000"/>
            </a:srgbClr>
          </a:solidFill>
          <a:ln w="38100">
            <a:noFill/>
          </a:ln>
          <a:effectLst>
            <a:glow rad="635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buFont typeface="Wingdings" panose="05000000000000000000" pitchFamily="2" charset="2"/>
              <a:buChar char="q"/>
            </a:pPr>
            <a:endParaRPr lang="en-US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Rectangle: Diagonal Corners Rounded 47">
            <a:extLst>
              <a:ext uri="{FF2B5EF4-FFF2-40B4-BE49-F238E27FC236}">
                <a16:creationId xmlns:a16="http://schemas.microsoft.com/office/drawing/2014/main" id="{05DEE872-1FC3-CAA5-4B17-1419503E6FD0}"/>
              </a:ext>
            </a:extLst>
          </p:cNvPr>
          <p:cNvSpPr/>
          <p:nvPr/>
        </p:nvSpPr>
        <p:spPr>
          <a:xfrm>
            <a:off x="648568" y="1496264"/>
            <a:ext cx="3377861" cy="1372303"/>
          </a:xfrm>
          <a:prstGeom prst="round2DiagRect">
            <a:avLst/>
          </a:prstGeom>
          <a:solidFill>
            <a:schemeClr val="bg1"/>
          </a:solidFill>
          <a:ln w="38100">
            <a:noFill/>
          </a:ln>
          <a:effectLst>
            <a:glow rad="635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: Diagonal Corners Rounded 48">
            <a:extLst>
              <a:ext uri="{FF2B5EF4-FFF2-40B4-BE49-F238E27FC236}">
                <a16:creationId xmlns:a16="http://schemas.microsoft.com/office/drawing/2014/main" id="{D7C5C8D0-526C-A183-08BA-883B508676E4}"/>
              </a:ext>
            </a:extLst>
          </p:cNvPr>
          <p:cNvSpPr/>
          <p:nvPr/>
        </p:nvSpPr>
        <p:spPr>
          <a:xfrm>
            <a:off x="756347" y="1411467"/>
            <a:ext cx="3448985" cy="1372303"/>
          </a:xfrm>
          <a:prstGeom prst="round2DiagRect">
            <a:avLst/>
          </a:prstGeom>
          <a:solidFill>
            <a:srgbClr val="002060">
              <a:alpha val="90000"/>
            </a:srgbClr>
          </a:solidFill>
          <a:ln w="38100">
            <a:noFill/>
          </a:ln>
          <a:effectLst>
            <a:glow rad="635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b="1" u="sng">
                <a:latin typeface="Times New Roman" panose="02020603050405020304" pitchFamily="18" charset="0"/>
                <a:cs typeface="Times New Roman" panose="02020603050405020304" pitchFamily="18" charset="0"/>
              </a:rPr>
              <a:t>Investment Overview:</a:t>
            </a:r>
          </a:p>
          <a:p>
            <a:pPr algn="ctr"/>
            <a:endParaRPr lang="en-US" sz="500" b="1" u="sng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1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Opportunity to develop a historical tavern right off of Pennsylvania’s Susquehanna River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sz="5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1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 recommend a 5-year hold and disposition</a:t>
            </a:r>
            <a:endParaRPr lang="en-US" sz="14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1FFFF590-E5B5-90CA-D070-83CFAAE39F35}"/>
              </a:ext>
            </a:extLst>
          </p:cNvPr>
          <p:cNvCxnSpPr>
            <a:cxnSpLocks/>
            <a:stCxn id="42" idx="0"/>
            <a:endCxn id="42" idx="2"/>
          </p:cNvCxnSpPr>
          <p:nvPr/>
        </p:nvCxnSpPr>
        <p:spPr>
          <a:xfrm>
            <a:off x="330150" y="4270131"/>
            <a:ext cx="3875182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3C912E31-6C3A-5D40-B2E4-BA9C2B4B53DD}"/>
              </a:ext>
            </a:extLst>
          </p:cNvPr>
          <p:cNvCxnSpPr>
            <a:cxnSpLocks/>
            <a:stCxn id="42" idx="3"/>
          </p:cNvCxnSpPr>
          <p:nvPr/>
        </p:nvCxnSpPr>
        <p:spPr>
          <a:xfrm>
            <a:off x="2267741" y="3058161"/>
            <a:ext cx="0" cy="121196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TextBox 56">
            <a:extLst>
              <a:ext uri="{FF2B5EF4-FFF2-40B4-BE49-F238E27FC236}">
                <a16:creationId xmlns:a16="http://schemas.microsoft.com/office/drawing/2014/main" id="{0675DF60-56E6-439E-D415-C65EB4266114}"/>
              </a:ext>
            </a:extLst>
          </p:cNvPr>
          <p:cNvSpPr txBox="1"/>
          <p:nvPr/>
        </p:nvSpPr>
        <p:spPr>
          <a:xfrm>
            <a:off x="439866" y="3228328"/>
            <a:ext cx="17424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31.62%</a:t>
            </a:r>
          </a:p>
          <a:p>
            <a:pPr algn="ctr"/>
            <a:r>
              <a:rPr lang="en-US"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Project IRR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3B021FE-58BE-4747-A328-69EA6A6FF5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8236" y="1341522"/>
            <a:ext cx="6458050" cy="3683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8" name="TextBox 57">
            <a:extLst>
              <a:ext uri="{FF2B5EF4-FFF2-40B4-BE49-F238E27FC236}">
                <a16:creationId xmlns:a16="http://schemas.microsoft.com/office/drawing/2014/main" id="{64EDE412-1CD9-0F57-4B07-3197380A174E}"/>
              </a:ext>
            </a:extLst>
          </p:cNvPr>
          <p:cNvSpPr txBox="1"/>
          <p:nvPr/>
        </p:nvSpPr>
        <p:spPr>
          <a:xfrm>
            <a:off x="86701" y="4417970"/>
            <a:ext cx="17424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2.18x</a:t>
            </a:r>
          </a:p>
          <a:p>
            <a:pPr algn="ctr"/>
            <a:r>
              <a:rPr lang="en-US"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MOIC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191E87C8-D76C-671A-3B3A-2B5846DCFA2F}"/>
              </a:ext>
            </a:extLst>
          </p:cNvPr>
          <p:cNvSpPr txBox="1"/>
          <p:nvPr/>
        </p:nvSpPr>
        <p:spPr>
          <a:xfrm>
            <a:off x="2125770" y="3285744"/>
            <a:ext cx="2299445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000">
                <a:solidFill>
                  <a:schemeClr val="bg1"/>
                </a:solidFill>
                <a:latin typeface="Times New Roman"/>
                <a:cs typeface="Times New Roman"/>
              </a:rPr>
              <a:t>10.80%</a:t>
            </a:r>
          </a:p>
          <a:p>
            <a:pPr algn="ctr"/>
            <a:r>
              <a:rPr lang="en-US" sz="2000">
                <a:solidFill>
                  <a:schemeClr val="bg1"/>
                </a:solidFill>
                <a:latin typeface="Times New Roman"/>
                <a:cs typeface="Times New Roman"/>
              </a:rPr>
              <a:t>Yield on Cost</a:t>
            </a: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AB962DB4-DFEB-EB6C-03D0-B2D26079BB94}"/>
              </a:ext>
            </a:extLst>
          </p:cNvPr>
          <p:cNvCxnSpPr>
            <a:cxnSpLocks/>
          </p:cNvCxnSpPr>
          <p:nvPr/>
        </p:nvCxnSpPr>
        <p:spPr>
          <a:xfrm>
            <a:off x="1566701" y="4267201"/>
            <a:ext cx="0" cy="121196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2" name="TextBox 61">
            <a:extLst>
              <a:ext uri="{FF2B5EF4-FFF2-40B4-BE49-F238E27FC236}">
                <a16:creationId xmlns:a16="http://schemas.microsoft.com/office/drawing/2014/main" id="{E135C05A-05D9-1CF8-0BC2-3A595A4120BD}"/>
              </a:ext>
            </a:extLst>
          </p:cNvPr>
          <p:cNvSpPr txBox="1"/>
          <p:nvPr/>
        </p:nvSpPr>
        <p:spPr>
          <a:xfrm>
            <a:off x="1549734" y="4446693"/>
            <a:ext cx="2740852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Value at Disposition</a:t>
            </a:r>
          </a:p>
          <a:p>
            <a:pPr algn="ctr"/>
            <a:endParaRPr lang="en-US" sz="11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$1,543,920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1BD92A0-126E-5AC2-1FF3-C5887B554C6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77522" y="-30625"/>
            <a:ext cx="1455303" cy="1158421"/>
          </a:xfrm>
          <a:prstGeom prst="rect">
            <a:avLst/>
          </a:prstGeom>
        </p:spPr>
      </p:pic>
      <p:sp>
        <p:nvSpPr>
          <p:cNvPr id="39" name="Parallelogram 38">
            <a:extLst>
              <a:ext uri="{FF2B5EF4-FFF2-40B4-BE49-F238E27FC236}">
                <a16:creationId xmlns:a16="http://schemas.microsoft.com/office/drawing/2014/main" id="{69AF5F16-6F3D-93AA-6787-BE8AFC00EC1B}"/>
              </a:ext>
            </a:extLst>
          </p:cNvPr>
          <p:cNvSpPr/>
          <p:nvPr/>
        </p:nvSpPr>
        <p:spPr>
          <a:xfrm flipH="1">
            <a:off x="8284775" y="4658475"/>
            <a:ext cx="3820524" cy="593780"/>
          </a:xfrm>
          <a:prstGeom prst="parallelogram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gradFill>
                <a:gsLst>
                  <a:gs pos="0">
                    <a:schemeClr val="accent2"/>
                  </a:gs>
                  <a:gs pos="100000">
                    <a:srgbClr val="002060">
                      <a:alpha val="95000"/>
                    </a:srgbClr>
                  </a:gs>
                  <a:gs pos="53000">
                    <a:srgbClr val="002060">
                      <a:alpha val="50000"/>
                    </a:srgbClr>
                  </a:gs>
                  <a:gs pos="100000">
                    <a:srgbClr val="002060">
                      <a:alpha val="50000"/>
                    </a:srgbClr>
                  </a:gs>
                </a:gsLst>
                <a:lin ang="10800000" scaled="1"/>
              </a:gradFill>
            </a:endParaRPr>
          </a:p>
        </p:txBody>
      </p:sp>
      <p:sp>
        <p:nvSpPr>
          <p:cNvPr id="40" name="Parallelogram 39">
            <a:extLst>
              <a:ext uri="{FF2B5EF4-FFF2-40B4-BE49-F238E27FC236}">
                <a16:creationId xmlns:a16="http://schemas.microsoft.com/office/drawing/2014/main" id="{4CE14A3F-4A3E-E34D-1B2B-7BDA56914CF4}"/>
              </a:ext>
            </a:extLst>
          </p:cNvPr>
          <p:cNvSpPr/>
          <p:nvPr/>
        </p:nvSpPr>
        <p:spPr>
          <a:xfrm flipH="1">
            <a:off x="8371476" y="4715938"/>
            <a:ext cx="3820524" cy="593780"/>
          </a:xfrm>
          <a:prstGeom prst="parallelogram">
            <a:avLst/>
          </a:prstGeom>
          <a:solidFill>
            <a:srgbClr val="002060"/>
          </a:solidFill>
          <a:ln>
            <a:noFill/>
          </a:ln>
          <a:effectLst>
            <a:glow rad="635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Fort Halifax Tavern</a:t>
            </a:r>
            <a:endParaRPr lang="en-US" sz="2000" i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1364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  <p:bldP spid="58" grpId="0"/>
      <p:bldP spid="59" grpId="0"/>
      <p:bldP spid="6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Beaver Stadium: A Visual History Through The Years">
            <a:extLst>
              <a:ext uri="{FF2B5EF4-FFF2-40B4-BE49-F238E27FC236}">
                <a16:creationId xmlns:a16="http://schemas.microsoft.com/office/drawing/2014/main" id="{CEC6EB07-C1FD-4376-A6DE-95877615278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505"/>
          <a:stretch/>
        </p:blipFill>
        <p:spPr bwMode="auto">
          <a:xfrm>
            <a:off x="7343" y="-53784"/>
            <a:ext cx="12349914" cy="6911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641CF32-1881-683A-4B66-EC73CD48F528}"/>
              </a:ext>
            </a:extLst>
          </p:cNvPr>
          <p:cNvSpPr/>
          <p:nvPr/>
        </p:nvSpPr>
        <p:spPr>
          <a:xfrm rot="5400000">
            <a:off x="2751183" y="-2776522"/>
            <a:ext cx="6869579" cy="12357256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rgbClr val="002060">
                  <a:alpha val="95000"/>
                </a:srgbClr>
              </a:gs>
              <a:gs pos="53000">
                <a:srgbClr val="002060">
                  <a:alpha val="50000"/>
                </a:srgbClr>
              </a:gs>
              <a:gs pos="100000">
                <a:srgbClr val="002060">
                  <a:alpha val="50000"/>
                </a:srgbClr>
              </a:gs>
            </a:gsLst>
            <a:lin ang="108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90B30E1-B402-E5AB-E158-6BFCA04F6957}"/>
              </a:ext>
            </a:extLst>
          </p:cNvPr>
          <p:cNvSpPr/>
          <p:nvPr/>
        </p:nvSpPr>
        <p:spPr>
          <a:xfrm>
            <a:off x="-1" y="1"/>
            <a:ext cx="12192001" cy="115824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36D8C5D-DEF4-708E-550F-5A219EC6909B}"/>
              </a:ext>
            </a:extLst>
          </p:cNvPr>
          <p:cNvSpPr txBox="1"/>
          <p:nvPr/>
        </p:nvSpPr>
        <p:spPr>
          <a:xfrm>
            <a:off x="228873" y="137650"/>
            <a:ext cx="8570998" cy="830997"/>
          </a:xfrm>
          <a:prstGeom prst="rect">
            <a:avLst/>
          </a:prstGeom>
          <a:noFill/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en-US" sz="4800" i="1">
                <a:solidFill>
                  <a:schemeClr val="bg1"/>
                </a:solidFill>
                <a:effectLst>
                  <a:glow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Meet the Team</a:t>
            </a:r>
            <a:endParaRPr lang="en-US" sz="2400" i="1">
              <a:solidFill>
                <a:schemeClr val="bg1"/>
              </a:solidFill>
              <a:effectLst>
                <a:glow>
                  <a:schemeClr val="accent2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8BEDE92-130B-E28C-7981-7FA6A857FF81}"/>
              </a:ext>
            </a:extLst>
          </p:cNvPr>
          <p:cNvCxnSpPr>
            <a:cxnSpLocks/>
          </p:cNvCxnSpPr>
          <p:nvPr/>
        </p:nvCxnSpPr>
        <p:spPr>
          <a:xfrm>
            <a:off x="238705" y="988314"/>
            <a:ext cx="3777710" cy="0"/>
          </a:xfrm>
          <a:prstGeom prst="line">
            <a:avLst/>
          </a:prstGeom>
          <a:ln w="508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9" name="Group 48">
            <a:extLst>
              <a:ext uri="{FF2B5EF4-FFF2-40B4-BE49-F238E27FC236}">
                <a16:creationId xmlns:a16="http://schemas.microsoft.com/office/drawing/2014/main" id="{9EBC45C4-0AD6-4CB8-8A06-0351D086DC0F}"/>
              </a:ext>
            </a:extLst>
          </p:cNvPr>
          <p:cNvGrpSpPr/>
          <p:nvPr/>
        </p:nvGrpSpPr>
        <p:grpSpPr>
          <a:xfrm>
            <a:off x="420960" y="4819878"/>
            <a:ext cx="2759370" cy="1288151"/>
            <a:chOff x="481320" y="4607577"/>
            <a:chExt cx="3459904" cy="1492280"/>
          </a:xfrm>
        </p:grpSpPr>
        <p:sp>
          <p:nvSpPr>
            <p:cNvPr id="50" name="Parallelogram 49">
              <a:extLst>
                <a:ext uri="{FF2B5EF4-FFF2-40B4-BE49-F238E27FC236}">
                  <a16:creationId xmlns:a16="http://schemas.microsoft.com/office/drawing/2014/main" id="{8D1B85C9-0320-49F7-AB4F-F94E011FA879}"/>
                </a:ext>
              </a:extLst>
            </p:cNvPr>
            <p:cNvSpPr/>
            <p:nvPr/>
          </p:nvSpPr>
          <p:spPr>
            <a:xfrm flipH="1">
              <a:off x="481320" y="4724739"/>
              <a:ext cx="3357992" cy="1375118"/>
            </a:xfrm>
            <a:prstGeom prst="parallelogram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gradFill>
                  <a:gsLst>
                    <a:gs pos="0">
                      <a:schemeClr val="accent2"/>
                    </a:gs>
                    <a:gs pos="100000">
                      <a:srgbClr val="002060">
                        <a:alpha val="95000"/>
                      </a:srgbClr>
                    </a:gs>
                    <a:gs pos="53000">
                      <a:srgbClr val="002060">
                        <a:alpha val="50000"/>
                      </a:srgbClr>
                    </a:gs>
                    <a:gs pos="100000">
                      <a:srgbClr val="002060">
                        <a:alpha val="50000"/>
                      </a:srgbClr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51" name="Parallelogram 50">
              <a:extLst>
                <a:ext uri="{FF2B5EF4-FFF2-40B4-BE49-F238E27FC236}">
                  <a16:creationId xmlns:a16="http://schemas.microsoft.com/office/drawing/2014/main" id="{029DCFB3-C63C-44D0-8802-872E703E58F2}"/>
                </a:ext>
              </a:extLst>
            </p:cNvPr>
            <p:cNvSpPr/>
            <p:nvPr/>
          </p:nvSpPr>
          <p:spPr>
            <a:xfrm flipH="1">
              <a:off x="583232" y="4607577"/>
              <a:ext cx="3357992" cy="1375118"/>
            </a:xfrm>
            <a:prstGeom prst="parallelogram">
              <a:avLst/>
            </a:prstGeom>
            <a:solidFill>
              <a:srgbClr val="002060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 b="1" i="1">
                  <a:solidFill>
                    <a:schemeClr val="bg1"/>
                  </a:solidFill>
                  <a:latin typeface="Times New Roman"/>
                  <a:cs typeface="Times New Roman"/>
                </a:rPr>
                <a:t>Noam </a:t>
              </a:r>
              <a:r>
                <a:rPr lang="en-US" b="1" i="1" err="1">
                  <a:solidFill>
                    <a:schemeClr val="bg1"/>
                  </a:solidFill>
                  <a:latin typeface="Times New Roman"/>
                  <a:cs typeface="Times New Roman"/>
                </a:rPr>
                <a:t>Pishoto</a:t>
              </a:r>
            </a:p>
            <a:p>
              <a:pPr algn="ctr"/>
              <a:r>
                <a:rPr lang="en-US" i="1">
                  <a:solidFill>
                    <a:schemeClr val="bg1"/>
                  </a:solidFill>
                  <a:latin typeface="Times New Roman"/>
                  <a:cs typeface="Times New Roman"/>
                </a:rPr>
                <a:t>Associate</a:t>
              </a:r>
            </a:p>
            <a:p>
              <a:pPr algn="ctr"/>
              <a:r>
                <a:rPr lang="en-US" i="1">
                  <a:solidFill>
                    <a:schemeClr val="bg1"/>
                  </a:solidFill>
                  <a:latin typeface="Times New Roman"/>
                  <a:cs typeface="Times New Roman"/>
                </a:rPr>
                <a:t>Class of 2028</a:t>
              </a:r>
            </a:p>
          </p:txBody>
        </p:sp>
      </p:grpSp>
      <p:pic>
        <p:nvPicPr>
          <p:cNvPr id="9" name="Content Placeholder 4" descr="A person in a suit and tie&#10;&#10;Description automatically generated">
            <a:extLst>
              <a:ext uri="{FF2B5EF4-FFF2-40B4-BE49-F238E27FC236}">
                <a16:creationId xmlns:a16="http://schemas.microsoft.com/office/drawing/2014/main" id="{5B861FF9-61C4-D4EF-B9B8-8D22DA5BCD1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954" b="13830"/>
          <a:stretch/>
        </p:blipFill>
        <p:spPr>
          <a:xfrm>
            <a:off x="9540658" y="2030829"/>
            <a:ext cx="2064515" cy="2143463"/>
          </a:xfrm>
          <a:prstGeom prst="rect">
            <a:avLst/>
          </a:prstGeom>
          <a:ln w="127000">
            <a:solidFill>
              <a:schemeClr val="bg1"/>
            </a:solidFill>
            <a:miter lim="800000"/>
          </a:ln>
          <a:effectLst/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55253A9-C54A-EBAF-C31D-4408732B7E7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17" t="14279" r="24898" b="14279"/>
          <a:stretch/>
        </p:blipFill>
        <p:spPr>
          <a:xfrm>
            <a:off x="9467877" y="1964367"/>
            <a:ext cx="2065169" cy="2155786"/>
          </a:xfrm>
          <a:prstGeom prst="rect">
            <a:avLst/>
          </a:prstGeom>
          <a:ln w="127000">
            <a:solidFill>
              <a:srgbClr val="002060"/>
            </a:solidFill>
            <a:miter lim="800000"/>
          </a:ln>
          <a:effectLst/>
        </p:spPr>
      </p:pic>
      <p:pic>
        <p:nvPicPr>
          <p:cNvPr id="6" name="Content Placeholder 4" descr="A person in a suit and tie&#10;&#10;Description automatically generated">
            <a:extLst>
              <a:ext uri="{FF2B5EF4-FFF2-40B4-BE49-F238E27FC236}">
                <a16:creationId xmlns:a16="http://schemas.microsoft.com/office/drawing/2014/main" id="{CAD77D54-05EB-6928-8649-0343B08AD37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954" b="13830"/>
          <a:stretch/>
        </p:blipFill>
        <p:spPr>
          <a:xfrm>
            <a:off x="6588886" y="2035611"/>
            <a:ext cx="2064515" cy="2143463"/>
          </a:xfrm>
          <a:prstGeom prst="rect">
            <a:avLst/>
          </a:prstGeom>
          <a:ln w="127000">
            <a:solidFill>
              <a:schemeClr val="bg1"/>
            </a:solidFill>
            <a:miter lim="800000"/>
          </a:ln>
          <a:effectLst/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C883B79-82EB-7E4A-7D82-E3B7A7CE4B2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" t="6164" r="539" b="13520"/>
          <a:stretch/>
        </p:blipFill>
        <p:spPr>
          <a:xfrm>
            <a:off x="6518282" y="1964367"/>
            <a:ext cx="2065169" cy="2155786"/>
          </a:xfrm>
          <a:prstGeom prst="rect">
            <a:avLst/>
          </a:prstGeom>
          <a:ln w="127000">
            <a:solidFill>
              <a:srgbClr val="002060"/>
            </a:solidFill>
            <a:miter lim="800000"/>
          </a:ln>
          <a:effectLst/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BB36FE75-B0A1-9E88-1289-483C6DEDE98B}"/>
              </a:ext>
            </a:extLst>
          </p:cNvPr>
          <p:cNvGrpSpPr/>
          <p:nvPr/>
        </p:nvGrpSpPr>
        <p:grpSpPr>
          <a:xfrm>
            <a:off x="9163796" y="4769309"/>
            <a:ext cx="2759370" cy="1288153"/>
            <a:chOff x="481320" y="4607575"/>
            <a:chExt cx="3459904" cy="1492282"/>
          </a:xfrm>
        </p:grpSpPr>
        <p:sp>
          <p:nvSpPr>
            <p:cNvPr id="23" name="Parallelogram 22">
              <a:extLst>
                <a:ext uri="{FF2B5EF4-FFF2-40B4-BE49-F238E27FC236}">
                  <a16:creationId xmlns:a16="http://schemas.microsoft.com/office/drawing/2014/main" id="{A840097B-B465-3E17-1CA0-564E41E578D4}"/>
                </a:ext>
              </a:extLst>
            </p:cNvPr>
            <p:cNvSpPr/>
            <p:nvPr/>
          </p:nvSpPr>
          <p:spPr>
            <a:xfrm flipH="1">
              <a:off x="481320" y="4724739"/>
              <a:ext cx="3357992" cy="1375118"/>
            </a:xfrm>
            <a:prstGeom prst="parallelogram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gradFill>
                  <a:gsLst>
                    <a:gs pos="0">
                      <a:schemeClr val="accent2"/>
                    </a:gs>
                    <a:gs pos="100000">
                      <a:srgbClr val="002060">
                        <a:alpha val="95000"/>
                      </a:srgbClr>
                    </a:gs>
                    <a:gs pos="53000">
                      <a:srgbClr val="002060">
                        <a:alpha val="50000"/>
                      </a:srgbClr>
                    </a:gs>
                    <a:gs pos="100000">
                      <a:srgbClr val="002060">
                        <a:alpha val="50000"/>
                      </a:srgbClr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24" name="Parallelogram 23">
              <a:extLst>
                <a:ext uri="{FF2B5EF4-FFF2-40B4-BE49-F238E27FC236}">
                  <a16:creationId xmlns:a16="http://schemas.microsoft.com/office/drawing/2014/main" id="{80CEDB0B-E919-2A48-8C61-47E87574A3A9}"/>
                </a:ext>
              </a:extLst>
            </p:cNvPr>
            <p:cNvSpPr/>
            <p:nvPr/>
          </p:nvSpPr>
          <p:spPr>
            <a:xfrm flipH="1">
              <a:off x="583232" y="4607575"/>
              <a:ext cx="3357992" cy="1375118"/>
            </a:xfrm>
            <a:prstGeom prst="parallelogram">
              <a:avLst/>
            </a:prstGeom>
            <a:solidFill>
              <a:srgbClr val="002060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i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Dicky Lu</a:t>
              </a:r>
            </a:p>
            <a:p>
              <a:pPr algn="ctr"/>
              <a:r>
                <a:rPr lang="en-US" i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Senior Advisor</a:t>
              </a:r>
            </a:p>
            <a:p>
              <a:pPr algn="ctr"/>
              <a:r>
                <a:rPr lang="en-US" i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Class of 2025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F3ED0C72-6341-7B1F-867C-1AB980CA48C7}"/>
              </a:ext>
            </a:extLst>
          </p:cNvPr>
          <p:cNvGrpSpPr/>
          <p:nvPr/>
        </p:nvGrpSpPr>
        <p:grpSpPr>
          <a:xfrm>
            <a:off x="6203001" y="4769309"/>
            <a:ext cx="2739508" cy="1288154"/>
            <a:chOff x="811466" y="4596033"/>
            <a:chExt cx="3435000" cy="1492283"/>
          </a:xfrm>
        </p:grpSpPr>
        <p:sp>
          <p:nvSpPr>
            <p:cNvPr id="26" name="Parallelogram 25">
              <a:extLst>
                <a:ext uri="{FF2B5EF4-FFF2-40B4-BE49-F238E27FC236}">
                  <a16:creationId xmlns:a16="http://schemas.microsoft.com/office/drawing/2014/main" id="{9211AA9A-6D07-EA36-235A-DEC0742F15BD}"/>
                </a:ext>
              </a:extLst>
            </p:cNvPr>
            <p:cNvSpPr/>
            <p:nvPr/>
          </p:nvSpPr>
          <p:spPr>
            <a:xfrm flipH="1">
              <a:off x="811466" y="4713198"/>
              <a:ext cx="3357992" cy="1375118"/>
            </a:xfrm>
            <a:prstGeom prst="parallelogram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gradFill>
                  <a:gsLst>
                    <a:gs pos="0">
                      <a:schemeClr val="accent2"/>
                    </a:gs>
                    <a:gs pos="100000">
                      <a:srgbClr val="002060">
                        <a:alpha val="95000"/>
                      </a:srgbClr>
                    </a:gs>
                    <a:gs pos="53000">
                      <a:srgbClr val="002060">
                        <a:alpha val="50000"/>
                      </a:srgbClr>
                    </a:gs>
                    <a:gs pos="100000">
                      <a:srgbClr val="002060">
                        <a:alpha val="50000"/>
                      </a:srgbClr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27" name="Parallelogram 26">
              <a:extLst>
                <a:ext uri="{FF2B5EF4-FFF2-40B4-BE49-F238E27FC236}">
                  <a16:creationId xmlns:a16="http://schemas.microsoft.com/office/drawing/2014/main" id="{E81B72F0-78C4-BEBE-3A47-2109C5902633}"/>
                </a:ext>
              </a:extLst>
            </p:cNvPr>
            <p:cNvSpPr/>
            <p:nvPr/>
          </p:nvSpPr>
          <p:spPr>
            <a:xfrm flipH="1">
              <a:off x="888474" y="4596033"/>
              <a:ext cx="3357992" cy="1375118"/>
            </a:xfrm>
            <a:prstGeom prst="parallelogram">
              <a:avLst/>
            </a:prstGeom>
            <a:solidFill>
              <a:srgbClr val="002060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i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Liam Buckley</a:t>
              </a:r>
            </a:p>
            <a:p>
              <a:pPr algn="ctr"/>
              <a:r>
                <a:rPr lang="en-US" i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Captain</a:t>
              </a:r>
            </a:p>
            <a:p>
              <a:pPr algn="ctr"/>
              <a:r>
                <a:rPr lang="en-US" i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Class of 2026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40716333-5F3C-F5C1-7B5F-A8FB0397AFB9}"/>
              </a:ext>
            </a:extLst>
          </p:cNvPr>
          <p:cNvGrpSpPr/>
          <p:nvPr/>
        </p:nvGrpSpPr>
        <p:grpSpPr>
          <a:xfrm>
            <a:off x="3257673" y="4790080"/>
            <a:ext cx="2759370" cy="1288154"/>
            <a:chOff x="481320" y="4607574"/>
            <a:chExt cx="3459904" cy="1492283"/>
          </a:xfrm>
        </p:grpSpPr>
        <p:sp>
          <p:nvSpPr>
            <p:cNvPr id="29" name="Parallelogram 28">
              <a:extLst>
                <a:ext uri="{FF2B5EF4-FFF2-40B4-BE49-F238E27FC236}">
                  <a16:creationId xmlns:a16="http://schemas.microsoft.com/office/drawing/2014/main" id="{A6D575E1-BDDA-5EE6-BA7A-BC66AF74547C}"/>
                </a:ext>
              </a:extLst>
            </p:cNvPr>
            <p:cNvSpPr/>
            <p:nvPr/>
          </p:nvSpPr>
          <p:spPr>
            <a:xfrm flipH="1">
              <a:off x="481320" y="4724739"/>
              <a:ext cx="3357991" cy="1375118"/>
            </a:xfrm>
            <a:prstGeom prst="parallelogram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gradFill>
                  <a:gsLst>
                    <a:gs pos="0">
                      <a:schemeClr val="accent2"/>
                    </a:gs>
                    <a:gs pos="100000">
                      <a:srgbClr val="002060">
                        <a:alpha val="95000"/>
                      </a:srgbClr>
                    </a:gs>
                    <a:gs pos="53000">
                      <a:srgbClr val="002060">
                        <a:alpha val="50000"/>
                      </a:srgbClr>
                    </a:gs>
                    <a:gs pos="100000">
                      <a:srgbClr val="002060">
                        <a:alpha val="50000"/>
                      </a:srgbClr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30" name="Parallelogram 29">
              <a:extLst>
                <a:ext uri="{FF2B5EF4-FFF2-40B4-BE49-F238E27FC236}">
                  <a16:creationId xmlns:a16="http://schemas.microsoft.com/office/drawing/2014/main" id="{10F88D1D-2691-B283-B134-6F9E14420FC6}"/>
                </a:ext>
              </a:extLst>
            </p:cNvPr>
            <p:cNvSpPr/>
            <p:nvPr/>
          </p:nvSpPr>
          <p:spPr>
            <a:xfrm flipH="1">
              <a:off x="583232" y="4607574"/>
              <a:ext cx="3357992" cy="1375118"/>
            </a:xfrm>
            <a:prstGeom prst="parallelogram">
              <a:avLst/>
            </a:prstGeom>
            <a:solidFill>
              <a:srgbClr val="002060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i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Jake Goldstein</a:t>
              </a:r>
            </a:p>
            <a:p>
              <a:pPr algn="ctr"/>
              <a:r>
                <a:rPr lang="en-US" i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Associate</a:t>
              </a:r>
            </a:p>
            <a:p>
              <a:pPr algn="ctr"/>
              <a:r>
                <a:rPr lang="en-US" i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Class of 2027</a:t>
              </a:r>
            </a:p>
          </p:txBody>
        </p:sp>
      </p:grpSp>
      <p:pic>
        <p:nvPicPr>
          <p:cNvPr id="31" name="Content Placeholder 4" descr="A person in a suit and tie&#10;&#10;Description automatically generated">
            <a:extLst>
              <a:ext uri="{FF2B5EF4-FFF2-40B4-BE49-F238E27FC236}">
                <a16:creationId xmlns:a16="http://schemas.microsoft.com/office/drawing/2014/main" id="{9C02F700-A7FB-D746-E2AE-EF3A0C72D59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954" b="13830"/>
          <a:stretch/>
        </p:blipFill>
        <p:spPr>
          <a:xfrm>
            <a:off x="3640354" y="2024849"/>
            <a:ext cx="2064515" cy="2143463"/>
          </a:xfrm>
          <a:prstGeom prst="rect">
            <a:avLst/>
          </a:prstGeom>
          <a:ln w="127000">
            <a:solidFill>
              <a:schemeClr val="bg1"/>
            </a:solidFill>
            <a:miter lim="800000"/>
          </a:ln>
          <a:effectLst/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C2B17513-ED57-32E3-34EF-30B3EB4ED97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" t="6164" r="539" b="13520"/>
          <a:stretch/>
        </p:blipFill>
        <p:spPr>
          <a:xfrm>
            <a:off x="3553738" y="1948816"/>
            <a:ext cx="2065169" cy="2155786"/>
          </a:xfrm>
          <a:prstGeom prst="rect">
            <a:avLst/>
          </a:prstGeom>
          <a:ln w="127000">
            <a:solidFill>
              <a:srgbClr val="002060"/>
            </a:solidFill>
            <a:miter lim="800000"/>
          </a:ln>
          <a:effectLst/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FB4C31A8-7659-1B08-5787-11666E7C356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77522" y="-30625"/>
            <a:ext cx="1455303" cy="1158421"/>
          </a:xfrm>
          <a:prstGeom prst="rect">
            <a:avLst/>
          </a:prstGeom>
        </p:spPr>
      </p:pic>
      <p:pic>
        <p:nvPicPr>
          <p:cNvPr id="38" name="Picture 37" descr="A person in a suit and tie&#10;&#10;Description automatically generated">
            <a:extLst>
              <a:ext uri="{FF2B5EF4-FFF2-40B4-BE49-F238E27FC236}">
                <a16:creationId xmlns:a16="http://schemas.microsoft.com/office/drawing/2014/main" id="{0C4CE1F8-EC7D-854E-75E3-E5727597310A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14" t="1478" r="18273" b="9633"/>
          <a:stretch/>
        </p:blipFill>
        <p:spPr>
          <a:xfrm>
            <a:off x="6503333" y="1948816"/>
            <a:ext cx="2150755" cy="2206904"/>
          </a:xfrm>
          <a:prstGeom prst="rect">
            <a:avLst/>
          </a:prstGeom>
        </p:spPr>
      </p:pic>
      <p:pic>
        <p:nvPicPr>
          <p:cNvPr id="36" name="Picture 35" descr="A person in a suit and tie&#10;&#10;Description automatically generated">
            <a:extLst>
              <a:ext uri="{FF2B5EF4-FFF2-40B4-BE49-F238E27FC236}">
                <a16:creationId xmlns:a16="http://schemas.microsoft.com/office/drawing/2014/main" id="{3FAB8B9B-F816-01FE-70F4-D5570E2CEEED}"/>
              </a:ext>
            </a:extLst>
          </p:cNvPr>
          <p:cNvPicPr>
            <a:picLocks noChangeAspect="1"/>
          </p:cNvPicPr>
          <p:nvPr/>
        </p:nvPicPr>
        <p:blipFill>
          <a:blip r:embed="rId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77" t="817" r="8715" b="1121"/>
          <a:stretch/>
        </p:blipFill>
        <p:spPr>
          <a:xfrm>
            <a:off x="3569341" y="1927930"/>
            <a:ext cx="2064515" cy="2176672"/>
          </a:xfrm>
          <a:prstGeom prst="rect">
            <a:avLst/>
          </a:prstGeom>
        </p:spPr>
      </p:pic>
      <p:pic>
        <p:nvPicPr>
          <p:cNvPr id="40" name="Picture 39" descr="A person in a suit&#10;&#10;Description automatically generated">
            <a:extLst>
              <a:ext uri="{FF2B5EF4-FFF2-40B4-BE49-F238E27FC236}">
                <a16:creationId xmlns:a16="http://schemas.microsoft.com/office/drawing/2014/main" id="{110FA78E-18C0-30C8-126E-D98F06BF6985}"/>
              </a:ext>
            </a:extLst>
          </p:cNvPr>
          <p:cNvPicPr>
            <a:picLocks noChangeAspect="1"/>
          </p:cNvPicPr>
          <p:nvPr/>
        </p:nvPicPr>
        <p:blipFill>
          <a:blip r:embed="rId10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94" t="32713" r="18770" b="19933"/>
          <a:stretch/>
        </p:blipFill>
        <p:spPr>
          <a:xfrm>
            <a:off x="9467468" y="1941029"/>
            <a:ext cx="2064515" cy="2207918"/>
          </a:xfrm>
          <a:prstGeom prst="rect">
            <a:avLst/>
          </a:prstGeom>
        </p:spPr>
      </p:pic>
      <p:pic>
        <p:nvPicPr>
          <p:cNvPr id="37" name="Content Placeholder 4" descr="A person in a suit and tie&#10;&#10;Description automatically generated">
            <a:extLst>
              <a:ext uri="{FF2B5EF4-FFF2-40B4-BE49-F238E27FC236}">
                <a16:creationId xmlns:a16="http://schemas.microsoft.com/office/drawing/2014/main" id="{76877B48-E9FA-4B7F-A62E-46A7BB1E538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954" b="13830"/>
          <a:stretch/>
        </p:blipFill>
        <p:spPr>
          <a:xfrm>
            <a:off x="777375" y="2013270"/>
            <a:ext cx="2064515" cy="2143463"/>
          </a:xfrm>
          <a:prstGeom prst="rect">
            <a:avLst/>
          </a:prstGeom>
          <a:ln w="127000">
            <a:solidFill>
              <a:schemeClr val="bg1"/>
            </a:solidFill>
            <a:miter lim="800000"/>
          </a:ln>
          <a:effectLst/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2C8BB82D-0BCA-4EA0-A902-144C7723F11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" t="6164" r="539" b="13520"/>
          <a:stretch/>
        </p:blipFill>
        <p:spPr>
          <a:xfrm>
            <a:off x="706196" y="1912135"/>
            <a:ext cx="2065169" cy="2155786"/>
          </a:xfrm>
          <a:prstGeom prst="rect">
            <a:avLst/>
          </a:prstGeom>
          <a:ln w="127000">
            <a:solidFill>
              <a:srgbClr val="002060"/>
            </a:solidFill>
            <a:miter lim="800000"/>
          </a:ln>
          <a:effectLst/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5991EA30-2434-40E7-B5BB-D7A501C830DC}"/>
              </a:ext>
            </a:extLst>
          </p:cNvPr>
          <p:cNvSpPr/>
          <p:nvPr/>
        </p:nvSpPr>
        <p:spPr>
          <a:xfrm>
            <a:off x="670646" y="1915111"/>
            <a:ext cx="2135694" cy="2174831"/>
          </a:xfrm>
          <a:prstGeom prst="rect">
            <a:avLst/>
          </a:prstGeom>
          <a:gradFill flip="none" rotWithShape="1">
            <a:gsLst>
              <a:gs pos="0">
                <a:srgbClr val="4F5054">
                  <a:shade val="30000"/>
                  <a:satMod val="115000"/>
                </a:srgbClr>
              </a:gs>
              <a:gs pos="30000">
                <a:srgbClr val="4F5054">
                  <a:shade val="67500"/>
                  <a:satMod val="115000"/>
                </a:srgbClr>
              </a:gs>
              <a:gs pos="50000">
                <a:srgbClr val="4F5054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solidFill>
              <a:srgbClr val="4E4F5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DE2B74A4-B9BD-4CD1-9C8E-8DA5CD60E87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599" y="2013270"/>
            <a:ext cx="2176294" cy="2095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95188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D32E48D4-9B26-635D-8097-ED67090F54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7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F86460F-C21D-9DBD-F72D-95A6685FF996}"/>
              </a:ext>
            </a:extLst>
          </p:cNvPr>
          <p:cNvSpPr/>
          <p:nvPr/>
        </p:nvSpPr>
        <p:spPr>
          <a:xfrm rot="5400000">
            <a:off x="2661213" y="-2672792"/>
            <a:ext cx="6869575" cy="12192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rgbClr val="002060">
                  <a:alpha val="95000"/>
                </a:srgbClr>
              </a:gs>
              <a:gs pos="53000">
                <a:srgbClr val="002060">
                  <a:alpha val="50000"/>
                </a:srgbClr>
              </a:gs>
              <a:gs pos="100000">
                <a:srgbClr val="002060">
                  <a:alpha val="50000"/>
                </a:srgbClr>
              </a:gs>
            </a:gsLst>
            <a:lin ang="108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24EC98D-B109-B5F3-198B-FECB71DFAA06}"/>
              </a:ext>
            </a:extLst>
          </p:cNvPr>
          <p:cNvSpPr txBox="1">
            <a:spLocks/>
          </p:cNvSpPr>
          <p:nvPr/>
        </p:nvSpPr>
        <p:spPr>
          <a:xfrm>
            <a:off x="1213466" y="115342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72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Thank You!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4B63FB1-E4E1-113F-87D4-BD723C32F7CA}"/>
              </a:ext>
            </a:extLst>
          </p:cNvPr>
          <p:cNvCxnSpPr>
            <a:cxnSpLocks/>
          </p:cNvCxnSpPr>
          <p:nvPr/>
        </p:nvCxnSpPr>
        <p:spPr>
          <a:xfrm>
            <a:off x="1210978" y="2377275"/>
            <a:ext cx="4298571" cy="0"/>
          </a:xfrm>
          <a:prstGeom prst="line">
            <a:avLst/>
          </a:prstGeom>
          <a:ln w="508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1">
            <a:extLst>
              <a:ext uri="{FF2B5EF4-FFF2-40B4-BE49-F238E27FC236}">
                <a16:creationId xmlns:a16="http://schemas.microsoft.com/office/drawing/2014/main" id="{8679663E-CA94-8D3A-E57B-4004C6851BC4}"/>
              </a:ext>
            </a:extLst>
          </p:cNvPr>
          <p:cNvSpPr txBox="1">
            <a:spLocks/>
          </p:cNvSpPr>
          <p:nvPr/>
        </p:nvSpPr>
        <p:spPr>
          <a:xfrm>
            <a:off x="1160821" y="231842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72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 &amp; A</a:t>
            </a:r>
          </a:p>
        </p:txBody>
      </p:sp>
    </p:spTree>
    <p:extLst>
      <p:ext uri="{BB962C8B-B14F-4D97-AF65-F5344CB8AC3E}">
        <p14:creationId xmlns:p14="http://schemas.microsoft.com/office/powerpoint/2010/main" val="1117544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4233EBA-D7B1-4919-926B-37E24042D62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781" r="161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F86460F-C21D-9DBD-F72D-95A6685FF996}"/>
              </a:ext>
            </a:extLst>
          </p:cNvPr>
          <p:cNvSpPr/>
          <p:nvPr/>
        </p:nvSpPr>
        <p:spPr>
          <a:xfrm rot="5400000">
            <a:off x="2661213" y="-2658888"/>
            <a:ext cx="6869575" cy="12192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rgbClr val="002060">
                  <a:alpha val="95000"/>
                </a:srgbClr>
              </a:gs>
              <a:gs pos="53000">
                <a:srgbClr val="002060">
                  <a:alpha val="50000"/>
                </a:srgbClr>
              </a:gs>
              <a:gs pos="100000">
                <a:srgbClr val="002060">
                  <a:alpha val="50000"/>
                </a:srgbClr>
              </a:gs>
            </a:gsLst>
            <a:lin ang="108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24EC98D-B109-B5F3-198B-FECB71DFAA06}"/>
              </a:ext>
            </a:extLst>
          </p:cNvPr>
          <p:cNvSpPr txBox="1">
            <a:spLocks/>
          </p:cNvSpPr>
          <p:nvPr/>
        </p:nvSpPr>
        <p:spPr>
          <a:xfrm>
            <a:off x="1213466" y="115342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72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Appendix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4B63FB1-E4E1-113F-87D4-BD723C32F7CA}"/>
              </a:ext>
            </a:extLst>
          </p:cNvPr>
          <p:cNvCxnSpPr>
            <a:cxnSpLocks/>
          </p:cNvCxnSpPr>
          <p:nvPr/>
        </p:nvCxnSpPr>
        <p:spPr>
          <a:xfrm>
            <a:off x="1210978" y="2377275"/>
            <a:ext cx="4298571" cy="0"/>
          </a:xfrm>
          <a:prstGeom prst="line">
            <a:avLst/>
          </a:prstGeom>
          <a:ln w="508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3706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B13893-6445-0061-53B3-F1D2A875CC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8C88CC62-B8BB-4659-E65C-95B217D6D282}"/>
              </a:ext>
            </a:extLst>
          </p:cNvPr>
          <p:cNvSpPr/>
          <p:nvPr/>
        </p:nvSpPr>
        <p:spPr>
          <a:xfrm rot="5400000">
            <a:off x="2661214" y="-2661212"/>
            <a:ext cx="6869575" cy="12192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rgbClr val="002060">
                  <a:alpha val="95000"/>
                </a:srgbClr>
              </a:gs>
              <a:gs pos="53000">
                <a:srgbClr val="002060">
                  <a:alpha val="50000"/>
                </a:srgbClr>
              </a:gs>
              <a:gs pos="100000">
                <a:srgbClr val="002060">
                  <a:alpha val="50000"/>
                </a:srgbClr>
              </a:gs>
            </a:gsLst>
            <a:lin ang="108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DE4E154-3D4C-03F9-4D53-006DC1ABAD08}"/>
              </a:ext>
            </a:extLst>
          </p:cNvPr>
          <p:cNvSpPr/>
          <p:nvPr/>
        </p:nvSpPr>
        <p:spPr>
          <a:xfrm>
            <a:off x="-1" y="1"/>
            <a:ext cx="12192001" cy="115824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F6E95A3-929C-EA8B-43EF-CD4048437F82}"/>
              </a:ext>
            </a:extLst>
          </p:cNvPr>
          <p:cNvSpPr txBox="1"/>
          <p:nvPr/>
        </p:nvSpPr>
        <p:spPr>
          <a:xfrm>
            <a:off x="228873" y="137650"/>
            <a:ext cx="73616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Draw Schedule</a:t>
            </a:r>
            <a:endParaRPr lang="en-US" sz="2400" i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AF19408-B175-826E-B933-8C75DFEAF464}"/>
              </a:ext>
            </a:extLst>
          </p:cNvPr>
          <p:cNvCxnSpPr>
            <a:cxnSpLocks/>
          </p:cNvCxnSpPr>
          <p:nvPr/>
        </p:nvCxnSpPr>
        <p:spPr>
          <a:xfrm>
            <a:off x="238704" y="994936"/>
            <a:ext cx="5857295" cy="0"/>
          </a:xfrm>
          <a:prstGeom prst="line">
            <a:avLst/>
          </a:prstGeom>
          <a:ln w="508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55ABAC7E-F01F-7F6A-061D-7DF257861B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77522" y="-30625"/>
            <a:ext cx="1455303" cy="1158421"/>
          </a:xfrm>
          <a:prstGeom prst="rect">
            <a:avLst/>
          </a:prstGeom>
        </p:spPr>
      </p:pic>
      <p:pic>
        <p:nvPicPr>
          <p:cNvPr id="4" name="Picture 3" descr="A screenshot of a computer&#10;&#10;AI-generated content may be incorrect.">
            <a:extLst>
              <a:ext uri="{FF2B5EF4-FFF2-40B4-BE49-F238E27FC236}">
                <a16:creationId xmlns:a16="http://schemas.microsoft.com/office/drawing/2014/main" id="{2FE3C70F-EC0D-59A6-4AAD-92CBE6628F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9909" y="1795321"/>
            <a:ext cx="9354856" cy="4067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48703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90BEBA-A741-7F52-EB3A-D299FABC7F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4017C363-5F5E-1222-06E6-2F12F962A9CF}"/>
              </a:ext>
            </a:extLst>
          </p:cNvPr>
          <p:cNvSpPr/>
          <p:nvPr/>
        </p:nvSpPr>
        <p:spPr>
          <a:xfrm rot="5400000">
            <a:off x="2661214" y="-2661212"/>
            <a:ext cx="6869575" cy="12192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rgbClr val="002060">
                  <a:alpha val="95000"/>
                </a:srgbClr>
              </a:gs>
              <a:gs pos="53000">
                <a:srgbClr val="002060">
                  <a:alpha val="50000"/>
                </a:srgbClr>
              </a:gs>
              <a:gs pos="100000">
                <a:srgbClr val="002060">
                  <a:alpha val="50000"/>
                </a:srgbClr>
              </a:gs>
            </a:gsLst>
            <a:lin ang="108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B11F073-0440-A7E9-B915-C3BA832631F3}"/>
              </a:ext>
            </a:extLst>
          </p:cNvPr>
          <p:cNvSpPr/>
          <p:nvPr/>
        </p:nvSpPr>
        <p:spPr>
          <a:xfrm>
            <a:off x="-1" y="1"/>
            <a:ext cx="12192001" cy="115824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C343978-50A0-39EA-16F0-9D132DA82F16}"/>
              </a:ext>
            </a:extLst>
          </p:cNvPr>
          <p:cNvSpPr txBox="1"/>
          <p:nvPr/>
        </p:nvSpPr>
        <p:spPr>
          <a:xfrm>
            <a:off x="228873" y="137650"/>
            <a:ext cx="73616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Partnership Structure</a:t>
            </a:r>
            <a:endParaRPr lang="en-US" sz="2400" i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0213C86-4159-F16F-179A-456326054FB9}"/>
              </a:ext>
            </a:extLst>
          </p:cNvPr>
          <p:cNvCxnSpPr>
            <a:cxnSpLocks/>
          </p:cNvCxnSpPr>
          <p:nvPr/>
        </p:nvCxnSpPr>
        <p:spPr>
          <a:xfrm>
            <a:off x="238704" y="994936"/>
            <a:ext cx="5857295" cy="0"/>
          </a:xfrm>
          <a:prstGeom prst="line">
            <a:avLst/>
          </a:prstGeom>
          <a:ln w="508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Arrow: Pentagon 18">
            <a:extLst>
              <a:ext uri="{FF2B5EF4-FFF2-40B4-BE49-F238E27FC236}">
                <a16:creationId xmlns:a16="http://schemas.microsoft.com/office/drawing/2014/main" id="{C72F40CC-D98E-41B6-15E2-4152DCB1218C}"/>
              </a:ext>
            </a:extLst>
          </p:cNvPr>
          <p:cNvSpPr/>
          <p:nvPr/>
        </p:nvSpPr>
        <p:spPr>
          <a:xfrm>
            <a:off x="-451414" y="5960962"/>
            <a:ext cx="3102145" cy="922057"/>
          </a:xfrm>
          <a:prstGeom prst="homePlate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Market Overview</a:t>
            </a:r>
          </a:p>
        </p:txBody>
      </p:sp>
      <p:sp>
        <p:nvSpPr>
          <p:cNvPr id="20" name="Arrow: Chevron 19">
            <a:extLst>
              <a:ext uri="{FF2B5EF4-FFF2-40B4-BE49-F238E27FC236}">
                <a16:creationId xmlns:a16="http://schemas.microsoft.com/office/drawing/2014/main" id="{E2A35A03-0C7C-AAE3-77FF-FA5A24DE7355}"/>
              </a:ext>
            </a:extLst>
          </p:cNvPr>
          <p:cNvSpPr/>
          <p:nvPr/>
        </p:nvSpPr>
        <p:spPr>
          <a:xfrm>
            <a:off x="2200655" y="5960962"/>
            <a:ext cx="3058807" cy="922057"/>
          </a:xfrm>
          <a:prstGeom prst="chevron">
            <a:avLst/>
          </a:prstGeom>
          <a:solidFill>
            <a:schemeClr val="tx2">
              <a:lumMod val="90000"/>
              <a:lumOff val="10000"/>
            </a:schemeClr>
          </a:solidFill>
          <a:ln w="38100"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Development Plan</a:t>
            </a:r>
          </a:p>
        </p:txBody>
      </p:sp>
      <p:sp>
        <p:nvSpPr>
          <p:cNvPr id="21" name="Arrow: Chevron 20">
            <a:extLst>
              <a:ext uri="{FF2B5EF4-FFF2-40B4-BE49-F238E27FC236}">
                <a16:creationId xmlns:a16="http://schemas.microsoft.com/office/drawing/2014/main" id="{BDCEEF81-942D-531C-FC22-96432056F98F}"/>
              </a:ext>
            </a:extLst>
          </p:cNvPr>
          <p:cNvSpPr/>
          <p:nvPr/>
        </p:nvSpPr>
        <p:spPr>
          <a:xfrm>
            <a:off x="4809386" y="5960962"/>
            <a:ext cx="2916348" cy="922057"/>
          </a:xfrm>
          <a:prstGeom prst="chevron">
            <a:avLst/>
          </a:prstGeom>
          <a:solidFill>
            <a:srgbClr val="0070C0"/>
          </a:solidFill>
          <a:ln w="38100"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Financials</a:t>
            </a:r>
          </a:p>
        </p:txBody>
      </p:sp>
      <p:sp>
        <p:nvSpPr>
          <p:cNvPr id="22" name="Arrow: Chevron 21">
            <a:extLst>
              <a:ext uri="{FF2B5EF4-FFF2-40B4-BE49-F238E27FC236}">
                <a16:creationId xmlns:a16="http://schemas.microsoft.com/office/drawing/2014/main" id="{5350C915-E40D-7D4C-B834-FA1A4E95E67D}"/>
              </a:ext>
            </a:extLst>
          </p:cNvPr>
          <p:cNvSpPr/>
          <p:nvPr/>
        </p:nvSpPr>
        <p:spPr>
          <a:xfrm>
            <a:off x="7275658" y="5960962"/>
            <a:ext cx="2827866" cy="922057"/>
          </a:xfrm>
          <a:prstGeom prst="chevron">
            <a:avLst/>
          </a:prstGeom>
          <a:solidFill>
            <a:schemeClr val="tx2">
              <a:lumMod val="90000"/>
              <a:lumOff val="10000"/>
            </a:schemeClr>
          </a:solidFill>
          <a:ln w="38100"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Risk Analysis</a:t>
            </a:r>
          </a:p>
        </p:txBody>
      </p:sp>
      <p:sp>
        <p:nvSpPr>
          <p:cNvPr id="23" name="Arrow: Chevron 22">
            <a:extLst>
              <a:ext uri="{FF2B5EF4-FFF2-40B4-BE49-F238E27FC236}">
                <a16:creationId xmlns:a16="http://schemas.microsoft.com/office/drawing/2014/main" id="{E8193481-6C47-7AC7-9695-795E947D1672}"/>
              </a:ext>
            </a:extLst>
          </p:cNvPr>
          <p:cNvSpPr/>
          <p:nvPr/>
        </p:nvSpPr>
        <p:spPr>
          <a:xfrm>
            <a:off x="9653449" y="5960962"/>
            <a:ext cx="3009255" cy="922057"/>
          </a:xfrm>
          <a:prstGeom prst="chevron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  <a:effectLst>
            <a:glow rad="1905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Final Recommendation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FAC49FE-CBEC-B4ED-62C8-72D3D7E897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77522" y="-30625"/>
            <a:ext cx="1455303" cy="1158421"/>
          </a:xfrm>
          <a:prstGeom prst="rect">
            <a:avLst/>
          </a:prstGeom>
        </p:spPr>
      </p:pic>
      <p:pic>
        <p:nvPicPr>
          <p:cNvPr id="3" name="Picture 2" descr="A screenshot of a calculator&#10;&#10;AI-generated content may be incorrect.">
            <a:extLst>
              <a:ext uri="{FF2B5EF4-FFF2-40B4-BE49-F238E27FC236}">
                <a16:creationId xmlns:a16="http://schemas.microsoft.com/office/drawing/2014/main" id="{A5DC8297-A557-0B8A-2061-FD7011A52E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4072" y="1200597"/>
            <a:ext cx="4016236" cy="351343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94A5D1C-0F47-8E85-89F9-C4293C32735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122" y="4831773"/>
            <a:ext cx="11481977" cy="996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5949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90+ Penn State Old Main Stock Photos, Pictures &amp; Royalty-Free Images -  iStock">
            <a:extLst>
              <a:ext uri="{FF2B5EF4-FFF2-40B4-BE49-F238E27FC236}">
                <a16:creationId xmlns:a16="http://schemas.microsoft.com/office/drawing/2014/main" id="{9FDE5A95-EB9E-4471-8356-C6E36DFB85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22024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 descr="A sign in a park&#10;&#10;Description automatically generated">
            <a:extLst>
              <a:ext uri="{FF2B5EF4-FFF2-40B4-BE49-F238E27FC236}">
                <a16:creationId xmlns:a16="http://schemas.microsoft.com/office/drawing/2014/main" id="{2A5CC359-2BF7-3E4B-8E00-B0D82FB321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422024"/>
            <a:ext cx="12192001" cy="7474155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BDD4F83E-F850-C27B-2CC6-C5EBB50FCE7D}"/>
              </a:ext>
            </a:extLst>
          </p:cNvPr>
          <p:cNvSpPr/>
          <p:nvPr/>
        </p:nvSpPr>
        <p:spPr>
          <a:xfrm>
            <a:off x="-178130" y="-724395"/>
            <a:ext cx="12540343" cy="7814669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rgbClr val="002060">
                  <a:alpha val="50000"/>
                </a:srgbClr>
              </a:gs>
              <a:gs pos="34000">
                <a:srgbClr val="002060">
                  <a:alpha val="50000"/>
                </a:srgbClr>
              </a:gs>
              <a:gs pos="91000">
                <a:srgbClr val="002060">
                  <a:alpha val="50000"/>
                </a:srgbClr>
              </a:gs>
            </a:gsLst>
            <a:lin ang="108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B74B-8B0A-2DB6-BA74-02E50B02D8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3466" y="1641103"/>
            <a:ext cx="10515600" cy="1325563"/>
          </a:xfrm>
          <a:effectLst/>
        </p:spPr>
        <p:txBody>
          <a:bodyPr/>
          <a:lstStyle/>
          <a:p>
            <a:r>
              <a:rPr lang="en-US" sz="72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Agenda</a:t>
            </a:r>
            <a:endParaRPr lang="en-US" i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F143BB9-E360-925C-66F3-891B636C3BA1}"/>
              </a:ext>
            </a:extLst>
          </p:cNvPr>
          <p:cNvCxnSpPr>
            <a:cxnSpLocks/>
          </p:cNvCxnSpPr>
          <p:nvPr/>
        </p:nvCxnSpPr>
        <p:spPr>
          <a:xfrm>
            <a:off x="1210978" y="2864955"/>
            <a:ext cx="3025356" cy="0"/>
          </a:xfrm>
          <a:prstGeom prst="line">
            <a:avLst/>
          </a:prstGeom>
          <a:ln w="508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" name="Group 4">
            <a:extLst>
              <a:ext uri="{FF2B5EF4-FFF2-40B4-BE49-F238E27FC236}">
                <a16:creationId xmlns:a16="http://schemas.microsoft.com/office/drawing/2014/main" id="{110D9FAB-FDBB-95BB-AC2B-EDA6A825F721}"/>
              </a:ext>
            </a:extLst>
          </p:cNvPr>
          <p:cNvGrpSpPr/>
          <p:nvPr/>
        </p:nvGrpSpPr>
        <p:grpSpPr>
          <a:xfrm>
            <a:off x="6169644" y="2073147"/>
            <a:ext cx="4811378" cy="933829"/>
            <a:chOff x="6169644" y="2073147"/>
            <a:chExt cx="4811378" cy="933829"/>
          </a:xfrm>
          <a:effectLst>
            <a:glow rad="101600">
              <a:schemeClr val="bg1">
                <a:lumMod val="95000"/>
                <a:alpha val="60000"/>
              </a:schemeClr>
            </a:glow>
          </a:effectLst>
        </p:grpSpPr>
        <p:sp>
          <p:nvSpPr>
            <p:cNvPr id="7" name="Parallelogram 6">
              <a:extLst>
                <a:ext uri="{FF2B5EF4-FFF2-40B4-BE49-F238E27FC236}">
                  <a16:creationId xmlns:a16="http://schemas.microsoft.com/office/drawing/2014/main" id="{9276E28F-26DD-1EB0-6443-CE483AC38BEE}"/>
                </a:ext>
              </a:extLst>
            </p:cNvPr>
            <p:cNvSpPr/>
            <p:nvPr/>
          </p:nvSpPr>
          <p:spPr>
            <a:xfrm>
              <a:off x="6246976" y="2176497"/>
              <a:ext cx="4734046" cy="830479"/>
            </a:xfrm>
            <a:prstGeom prst="parallelogram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b="1">
                <a:gradFill>
                  <a:gsLst>
                    <a:gs pos="0">
                      <a:schemeClr val="accent2"/>
                    </a:gs>
                    <a:gs pos="100000">
                      <a:srgbClr val="002060">
                        <a:alpha val="95000"/>
                      </a:srgbClr>
                    </a:gs>
                    <a:gs pos="53000">
                      <a:srgbClr val="002060">
                        <a:alpha val="50000"/>
                      </a:srgbClr>
                    </a:gs>
                    <a:gs pos="100000">
                      <a:srgbClr val="002060">
                        <a:alpha val="50000"/>
                      </a:srgbClr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8" name="Parallelogram 7">
              <a:extLst>
                <a:ext uri="{FF2B5EF4-FFF2-40B4-BE49-F238E27FC236}">
                  <a16:creationId xmlns:a16="http://schemas.microsoft.com/office/drawing/2014/main" id="{C35B83AA-EB1B-C143-6BBC-89AAE0F8769B}"/>
                </a:ext>
              </a:extLst>
            </p:cNvPr>
            <p:cNvSpPr/>
            <p:nvPr/>
          </p:nvSpPr>
          <p:spPr>
            <a:xfrm>
              <a:off x="6169644" y="2073147"/>
              <a:ext cx="4734046" cy="830479"/>
            </a:xfrm>
            <a:prstGeom prst="parallelogram">
              <a:avLst/>
            </a:prstGeom>
            <a:solidFill>
              <a:srgbClr val="002060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i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Development Plan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6AEC242C-8FB8-9D7B-62FE-9C0546FCEDDB}"/>
              </a:ext>
            </a:extLst>
          </p:cNvPr>
          <p:cNvGrpSpPr/>
          <p:nvPr/>
        </p:nvGrpSpPr>
        <p:grpSpPr>
          <a:xfrm>
            <a:off x="6169644" y="3142685"/>
            <a:ext cx="4811378" cy="933829"/>
            <a:chOff x="6169644" y="3142685"/>
            <a:chExt cx="4811378" cy="933829"/>
          </a:xfrm>
          <a:effectLst>
            <a:glow rad="101600">
              <a:schemeClr val="bg1">
                <a:lumMod val="95000"/>
                <a:alpha val="60000"/>
              </a:schemeClr>
            </a:glow>
          </a:effectLst>
        </p:grpSpPr>
        <p:sp>
          <p:nvSpPr>
            <p:cNvPr id="11" name="Parallelogram 10">
              <a:extLst>
                <a:ext uri="{FF2B5EF4-FFF2-40B4-BE49-F238E27FC236}">
                  <a16:creationId xmlns:a16="http://schemas.microsoft.com/office/drawing/2014/main" id="{5AF9CAA8-C6A5-F4C6-BDFB-4696B6A14307}"/>
                </a:ext>
              </a:extLst>
            </p:cNvPr>
            <p:cNvSpPr/>
            <p:nvPr/>
          </p:nvSpPr>
          <p:spPr>
            <a:xfrm>
              <a:off x="6246976" y="3246035"/>
              <a:ext cx="4734046" cy="830479"/>
            </a:xfrm>
            <a:prstGeom prst="parallelogram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b="1">
                <a:gradFill>
                  <a:gsLst>
                    <a:gs pos="0">
                      <a:schemeClr val="accent2"/>
                    </a:gs>
                    <a:gs pos="100000">
                      <a:srgbClr val="002060">
                        <a:alpha val="95000"/>
                      </a:srgbClr>
                    </a:gs>
                    <a:gs pos="53000">
                      <a:srgbClr val="002060">
                        <a:alpha val="50000"/>
                      </a:srgbClr>
                    </a:gs>
                    <a:gs pos="100000">
                      <a:srgbClr val="002060">
                        <a:alpha val="50000"/>
                      </a:srgbClr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12" name="Parallelogram 11">
              <a:extLst>
                <a:ext uri="{FF2B5EF4-FFF2-40B4-BE49-F238E27FC236}">
                  <a16:creationId xmlns:a16="http://schemas.microsoft.com/office/drawing/2014/main" id="{ADB9CD19-9EBA-32AD-0D21-DCE00E7D3494}"/>
                </a:ext>
              </a:extLst>
            </p:cNvPr>
            <p:cNvSpPr/>
            <p:nvPr/>
          </p:nvSpPr>
          <p:spPr>
            <a:xfrm>
              <a:off x="6169644" y="3142685"/>
              <a:ext cx="4734046" cy="830479"/>
            </a:xfrm>
            <a:prstGeom prst="parallelogram">
              <a:avLst/>
            </a:prstGeom>
            <a:solidFill>
              <a:srgbClr val="002060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i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Financials</a:t>
              </a:r>
              <a:endParaRPr lang="en-US" sz="1600" b="1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6D87D8D9-F3B3-8E2F-3A07-43D2B0FBCE59}"/>
              </a:ext>
            </a:extLst>
          </p:cNvPr>
          <p:cNvGrpSpPr/>
          <p:nvPr/>
        </p:nvGrpSpPr>
        <p:grpSpPr>
          <a:xfrm>
            <a:off x="6169644" y="1003609"/>
            <a:ext cx="4811378" cy="933829"/>
            <a:chOff x="6169644" y="1003609"/>
            <a:chExt cx="4811378" cy="933829"/>
          </a:xfrm>
          <a:effectLst>
            <a:glow rad="101600">
              <a:schemeClr val="bg1">
                <a:lumMod val="95000"/>
                <a:alpha val="60000"/>
              </a:schemeClr>
            </a:glow>
          </a:effectLst>
        </p:grpSpPr>
        <p:sp>
          <p:nvSpPr>
            <p:cNvPr id="14" name="Parallelogram 13">
              <a:extLst>
                <a:ext uri="{FF2B5EF4-FFF2-40B4-BE49-F238E27FC236}">
                  <a16:creationId xmlns:a16="http://schemas.microsoft.com/office/drawing/2014/main" id="{FA6BE3B0-2CCE-06A5-139A-D6BB5E1AF8D5}"/>
                </a:ext>
              </a:extLst>
            </p:cNvPr>
            <p:cNvSpPr/>
            <p:nvPr/>
          </p:nvSpPr>
          <p:spPr>
            <a:xfrm>
              <a:off x="6246976" y="1106959"/>
              <a:ext cx="4734046" cy="830479"/>
            </a:xfrm>
            <a:prstGeom prst="parallelogram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b="1">
                <a:gradFill>
                  <a:gsLst>
                    <a:gs pos="0">
                      <a:schemeClr val="accent2"/>
                    </a:gs>
                    <a:gs pos="100000">
                      <a:srgbClr val="002060">
                        <a:alpha val="95000"/>
                      </a:srgbClr>
                    </a:gs>
                    <a:gs pos="53000">
                      <a:srgbClr val="002060">
                        <a:alpha val="50000"/>
                      </a:srgbClr>
                    </a:gs>
                    <a:gs pos="100000">
                      <a:srgbClr val="002060">
                        <a:alpha val="50000"/>
                      </a:srgbClr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4894943E-AD7E-19C8-1145-17CA9DE307F6}"/>
                </a:ext>
              </a:extLst>
            </p:cNvPr>
            <p:cNvSpPr/>
            <p:nvPr/>
          </p:nvSpPr>
          <p:spPr>
            <a:xfrm>
              <a:off x="6169644" y="1003609"/>
              <a:ext cx="4734046" cy="830479"/>
            </a:xfrm>
            <a:prstGeom prst="parallelogram">
              <a:avLst/>
            </a:prstGeom>
            <a:solidFill>
              <a:srgbClr val="002060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i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Market Overview</a:t>
              </a:r>
              <a:endParaRPr lang="en-US" b="1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9616FCA-421C-2FF8-A637-7D8CBD7178D1}"/>
              </a:ext>
            </a:extLst>
          </p:cNvPr>
          <p:cNvGrpSpPr/>
          <p:nvPr/>
        </p:nvGrpSpPr>
        <p:grpSpPr>
          <a:xfrm>
            <a:off x="6169644" y="5281761"/>
            <a:ext cx="4811378" cy="933829"/>
            <a:chOff x="6169644" y="5281761"/>
            <a:chExt cx="4811378" cy="933829"/>
          </a:xfrm>
          <a:effectLst>
            <a:glow rad="101600">
              <a:schemeClr val="bg1">
                <a:lumMod val="95000"/>
                <a:alpha val="60000"/>
              </a:schemeClr>
            </a:glow>
          </a:effectLst>
        </p:grpSpPr>
        <p:sp>
          <p:nvSpPr>
            <p:cNvPr id="17" name="Parallelogram 16">
              <a:extLst>
                <a:ext uri="{FF2B5EF4-FFF2-40B4-BE49-F238E27FC236}">
                  <a16:creationId xmlns:a16="http://schemas.microsoft.com/office/drawing/2014/main" id="{E40995E1-79D3-795A-4D85-2971E75F0090}"/>
                </a:ext>
              </a:extLst>
            </p:cNvPr>
            <p:cNvSpPr/>
            <p:nvPr/>
          </p:nvSpPr>
          <p:spPr>
            <a:xfrm>
              <a:off x="6246976" y="5385111"/>
              <a:ext cx="4734046" cy="830479"/>
            </a:xfrm>
            <a:prstGeom prst="parallelogram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>
                <a:gradFill>
                  <a:gsLst>
                    <a:gs pos="0">
                      <a:schemeClr val="accent2"/>
                    </a:gs>
                    <a:gs pos="100000">
                      <a:srgbClr val="002060">
                        <a:alpha val="95000"/>
                      </a:srgbClr>
                    </a:gs>
                    <a:gs pos="53000">
                      <a:srgbClr val="002060">
                        <a:alpha val="50000"/>
                      </a:srgbClr>
                    </a:gs>
                    <a:gs pos="100000">
                      <a:srgbClr val="002060">
                        <a:alpha val="50000"/>
                      </a:srgbClr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18" name="Parallelogram 17">
              <a:extLst>
                <a:ext uri="{FF2B5EF4-FFF2-40B4-BE49-F238E27FC236}">
                  <a16:creationId xmlns:a16="http://schemas.microsoft.com/office/drawing/2014/main" id="{892BBA61-F8F3-952A-5D76-B6BA648E106A}"/>
                </a:ext>
              </a:extLst>
            </p:cNvPr>
            <p:cNvSpPr/>
            <p:nvPr/>
          </p:nvSpPr>
          <p:spPr>
            <a:xfrm>
              <a:off x="6169644" y="5281761"/>
              <a:ext cx="4734046" cy="830479"/>
            </a:xfrm>
            <a:prstGeom prst="parallelogram">
              <a:avLst/>
            </a:prstGeom>
            <a:solidFill>
              <a:srgbClr val="002060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i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Final Recommendation</a:t>
              </a:r>
              <a:endParaRPr lang="en-US" b="1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5BCD13E8-7CA5-404C-A1AA-F4A52E622D24}"/>
              </a:ext>
            </a:extLst>
          </p:cNvPr>
          <p:cNvGrpSpPr/>
          <p:nvPr/>
        </p:nvGrpSpPr>
        <p:grpSpPr>
          <a:xfrm>
            <a:off x="6169644" y="4212223"/>
            <a:ext cx="4811378" cy="933829"/>
            <a:chOff x="6169644" y="4212223"/>
            <a:chExt cx="4811378" cy="933829"/>
          </a:xfrm>
          <a:effectLst>
            <a:glow rad="101600">
              <a:schemeClr val="bg1">
                <a:lumMod val="95000"/>
                <a:alpha val="60000"/>
              </a:schemeClr>
            </a:glow>
          </a:effectLst>
        </p:grpSpPr>
        <p:sp>
          <p:nvSpPr>
            <p:cNvPr id="20" name="Parallelogram 19">
              <a:extLst>
                <a:ext uri="{FF2B5EF4-FFF2-40B4-BE49-F238E27FC236}">
                  <a16:creationId xmlns:a16="http://schemas.microsoft.com/office/drawing/2014/main" id="{4F64CC47-782C-D15E-1CC2-4E4FAC8A1A71}"/>
                </a:ext>
              </a:extLst>
            </p:cNvPr>
            <p:cNvSpPr/>
            <p:nvPr/>
          </p:nvSpPr>
          <p:spPr>
            <a:xfrm>
              <a:off x="6246976" y="4315573"/>
              <a:ext cx="4734046" cy="830479"/>
            </a:xfrm>
            <a:prstGeom prst="parallelogram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>
                <a:gradFill>
                  <a:gsLst>
                    <a:gs pos="0">
                      <a:schemeClr val="accent2"/>
                    </a:gs>
                    <a:gs pos="100000">
                      <a:srgbClr val="002060">
                        <a:alpha val="95000"/>
                      </a:srgbClr>
                    </a:gs>
                    <a:gs pos="53000">
                      <a:srgbClr val="002060">
                        <a:alpha val="50000"/>
                      </a:srgbClr>
                    </a:gs>
                    <a:gs pos="100000">
                      <a:srgbClr val="002060">
                        <a:alpha val="50000"/>
                      </a:srgbClr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21" name="Parallelogram 20">
              <a:extLst>
                <a:ext uri="{FF2B5EF4-FFF2-40B4-BE49-F238E27FC236}">
                  <a16:creationId xmlns:a16="http://schemas.microsoft.com/office/drawing/2014/main" id="{16E39F6C-0D5A-CD88-3CB4-807CDBE95825}"/>
                </a:ext>
              </a:extLst>
            </p:cNvPr>
            <p:cNvSpPr/>
            <p:nvPr/>
          </p:nvSpPr>
          <p:spPr>
            <a:xfrm>
              <a:off x="6169644" y="4212223"/>
              <a:ext cx="4734046" cy="830479"/>
            </a:xfrm>
            <a:prstGeom prst="parallelogram">
              <a:avLst/>
            </a:prstGeom>
            <a:solidFill>
              <a:srgbClr val="002060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i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Risk Analysis</a:t>
              </a:r>
            </a:p>
          </p:txBody>
        </p:sp>
      </p:grpSp>
      <p:sp>
        <p:nvSpPr>
          <p:cNvPr id="27" name="Parallelogram 26">
            <a:extLst>
              <a:ext uri="{FF2B5EF4-FFF2-40B4-BE49-F238E27FC236}">
                <a16:creationId xmlns:a16="http://schemas.microsoft.com/office/drawing/2014/main" id="{BDD79351-179C-3E25-F1D4-0357938AB264}"/>
              </a:ext>
            </a:extLst>
          </p:cNvPr>
          <p:cNvSpPr/>
          <p:nvPr/>
        </p:nvSpPr>
        <p:spPr>
          <a:xfrm>
            <a:off x="684358" y="1069574"/>
            <a:ext cx="4274310" cy="1493260"/>
          </a:xfrm>
          <a:prstGeom prst="parallelogram">
            <a:avLst/>
          </a:prstGeom>
          <a:noFill/>
          <a:ln>
            <a:noFill/>
          </a:ln>
          <a:effectLst>
            <a:glow rad="635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i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90315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now covered field with trees and a dog&#10;&#10;Description automatically generated">
            <a:extLst>
              <a:ext uri="{FF2B5EF4-FFF2-40B4-BE49-F238E27FC236}">
                <a16:creationId xmlns:a16="http://schemas.microsoft.com/office/drawing/2014/main" id="{11A8B416-F056-4F7F-6E2D-1666FDB878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1212" y="-2661212"/>
            <a:ext cx="6869576" cy="12192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3DD14094-1B3E-C589-C4DB-5FD4470BB542}"/>
              </a:ext>
            </a:extLst>
          </p:cNvPr>
          <p:cNvSpPr/>
          <p:nvPr/>
        </p:nvSpPr>
        <p:spPr>
          <a:xfrm rot="5400000">
            <a:off x="2661213" y="-2661212"/>
            <a:ext cx="6869575" cy="12192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rgbClr val="002060">
                  <a:alpha val="95000"/>
                </a:srgbClr>
              </a:gs>
              <a:gs pos="53000">
                <a:srgbClr val="002060">
                  <a:alpha val="50000"/>
                </a:srgbClr>
              </a:gs>
              <a:gs pos="100000">
                <a:srgbClr val="002060">
                  <a:alpha val="50000"/>
                </a:srgbClr>
              </a:gs>
            </a:gsLst>
            <a:lin ang="108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24B7A8A9-01BA-8792-0D83-0E40FE3F2E33}"/>
              </a:ext>
            </a:extLst>
          </p:cNvPr>
          <p:cNvSpPr txBox="1">
            <a:spLocks/>
          </p:cNvSpPr>
          <p:nvPr/>
        </p:nvSpPr>
        <p:spPr>
          <a:xfrm>
            <a:off x="1213466" y="115342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72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Market Overview</a:t>
            </a:r>
            <a:endParaRPr lang="en-US" i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ACBA798-1B32-F3EC-758C-A6CAC779A6AD}"/>
              </a:ext>
            </a:extLst>
          </p:cNvPr>
          <p:cNvCxnSpPr>
            <a:cxnSpLocks/>
          </p:cNvCxnSpPr>
          <p:nvPr/>
        </p:nvCxnSpPr>
        <p:spPr>
          <a:xfrm>
            <a:off x="1210978" y="2377275"/>
            <a:ext cx="6520911" cy="0"/>
          </a:xfrm>
          <a:prstGeom prst="line">
            <a:avLst/>
          </a:prstGeom>
          <a:ln w="508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41808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n aerial view of a town&#10;&#10;Description automatically generated">
            <a:extLst>
              <a:ext uri="{FF2B5EF4-FFF2-40B4-BE49-F238E27FC236}">
                <a16:creationId xmlns:a16="http://schemas.microsoft.com/office/drawing/2014/main" id="{DE7C5833-F955-AF4D-7B5B-A3A61CD569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1158241"/>
            <a:ext cx="12332828" cy="480807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98DE0E17-172F-1E40-AA26-1253E4130826}"/>
              </a:ext>
            </a:extLst>
          </p:cNvPr>
          <p:cNvSpPr/>
          <p:nvPr/>
        </p:nvSpPr>
        <p:spPr>
          <a:xfrm>
            <a:off x="-3" y="0"/>
            <a:ext cx="12192001" cy="115824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36D8C5D-DEF4-708E-550F-5A219EC6909B}"/>
              </a:ext>
            </a:extLst>
          </p:cNvPr>
          <p:cNvSpPr txBox="1"/>
          <p:nvPr/>
        </p:nvSpPr>
        <p:spPr>
          <a:xfrm>
            <a:off x="228872" y="137650"/>
            <a:ext cx="10484045" cy="830997"/>
          </a:xfrm>
          <a:prstGeom prst="rect">
            <a:avLst/>
          </a:prstGeom>
          <a:noFill/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en-US" sz="4800" i="1">
                <a:solidFill>
                  <a:schemeClr val="bg1"/>
                </a:solidFill>
                <a:effectLst>
                  <a:glow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Points of Interest – </a:t>
            </a:r>
            <a:r>
              <a:rPr lang="en-US" sz="4000" i="1">
                <a:solidFill>
                  <a:schemeClr val="bg1"/>
                </a:solidFill>
                <a:effectLst>
                  <a:glow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Local Attractions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8BEDE92-130B-E28C-7981-7FA6A857FF81}"/>
              </a:ext>
            </a:extLst>
          </p:cNvPr>
          <p:cNvCxnSpPr>
            <a:cxnSpLocks/>
          </p:cNvCxnSpPr>
          <p:nvPr/>
        </p:nvCxnSpPr>
        <p:spPr>
          <a:xfrm>
            <a:off x="238705" y="988314"/>
            <a:ext cx="4380920" cy="0"/>
          </a:xfrm>
          <a:prstGeom prst="line">
            <a:avLst/>
          </a:prstGeom>
          <a:ln w="508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5" name="Graphic 24" descr="Golf Flag In Hole with solid fill">
            <a:extLst>
              <a:ext uri="{FF2B5EF4-FFF2-40B4-BE49-F238E27FC236}">
                <a16:creationId xmlns:a16="http://schemas.microsoft.com/office/drawing/2014/main" id="{DC203CDE-3597-A8D9-78B4-182D431EE5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601560" y="6008425"/>
            <a:ext cx="394442" cy="394442"/>
          </a:xfrm>
          <a:prstGeom prst="rect">
            <a:avLst/>
          </a:prstGeom>
        </p:spPr>
      </p:pic>
      <p:grpSp>
        <p:nvGrpSpPr>
          <p:cNvPr id="5180" name="Group 5179">
            <a:extLst>
              <a:ext uri="{FF2B5EF4-FFF2-40B4-BE49-F238E27FC236}">
                <a16:creationId xmlns:a16="http://schemas.microsoft.com/office/drawing/2014/main" id="{68C66FBB-905F-CF3B-9237-4693DA355B85}"/>
              </a:ext>
            </a:extLst>
          </p:cNvPr>
          <p:cNvGrpSpPr/>
          <p:nvPr/>
        </p:nvGrpSpPr>
        <p:grpSpPr>
          <a:xfrm>
            <a:off x="-451414" y="5960962"/>
            <a:ext cx="13114118" cy="922057"/>
            <a:chOff x="-451414" y="5960962"/>
            <a:chExt cx="13114118" cy="922057"/>
          </a:xfrm>
          <a:solidFill>
            <a:srgbClr val="002060"/>
          </a:solidFill>
        </p:grpSpPr>
        <p:sp>
          <p:nvSpPr>
            <p:cNvPr id="5182" name="Arrow: Chevron 5181">
              <a:extLst>
                <a:ext uri="{FF2B5EF4-FFF2-40B4-BE49-F238E27FC236}">
                  <a16:creationId xmlns:a16="http://schemas.microsoft.com/office/drawing/2014/main" id="{FE3A6B87-9DE9-177E-C584-C21DE34D66B6}"/>
                </a:ext>
              </a:extLst>
            </p:cNvPr>
            <p:cNvSpPr/>
            <p:nvPr/>
          </p:nvSpPr>
          <p:spPr>
            <a:xfrm>
              <a:off x="2200655" y="5960962"/>
              <a:ext cx="3058807" cy="922057"/>
            </a:xfrm>
            <a:prstGeom prst="chevron">
              <a:avLst/>
            </a:prstGeom>
            <a:solidFill>
              <a:schemeClr val="tx2">
                <a:lumMod val="90000"/>
                <a:lumOff val="10000"/>
              </a:schemeClr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i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Development Plan</a:t>
              </a:r>
            </a:p>
          </p:txBody>
        </p:sp>
        <p:sp>
          <p:nvSpPr>
            <p:cNvPr id="5183" name="Arrow: Chevron 5182">
              <a:extLst>
                <a:ext uri="{FF2B5EF4-FFF2-40B4-BE49-F238E27FC236}">
                  <a16:creationId xmlns:a16="http://schemas.microsoft.com/office/drawing/2014/main" id="{41B69766-E286-844B-0C9C-E2099A2D105D}"/>
                </a:ext>
              </a:extLst>
            </p:cNvPr>
            <p:cNvSpPr/>
            <p:nvPr/>
          </p:nvSpPr>
          <p:spPr>
            <a:xfrm>
              <a:off x="4809386" y="5960962"/>
              <a:ext cx="2916348" cy="922057"/>
            </a:xfrm>
            <a:prstGeom prst="chevron">
              <a:avLst/>
            </a:prstGeom>
            <a:solidFill>
              <a:srgbClr val="0070C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i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Financials</a:t>
              </a:r>
            </a:p>
          </p:txBody>
        </p:sp>
        <p:sp>
          <p:nvSpPr>
            <p:cNvPr id="5184" name="Arrow: Chevron 5183">
              <a:extLst>
                <a:ext uri="{FF2B5EF4-FFF2-40B4-BE49-F238E27FC236}">
                  <a16:creationId xmlns:a16="http://schemas.microsoft.com/office/drawing/2014/main" id="{C0FBC3BC-DFEA-0A82-F0AB-592E01BC52CF}"/>
                </a:ext>
              </a:extLst>
            </p:cNvPr>
            <p:cNvSpPr/>
            <p:nvPr/>
          </p:nvSpPr>
          <p:spPr>
            <a:xfrm>
              <a:off x="7275658" y="5960962"/>
              <a:ext cx="2827866" cy="922057"/>
            </a:xfrm>
            <a:prstGeom prst="chevron">
              <a:avLst/>
            </a:prstGeom>
            <a:solidFill>
              <a:schemeClr val="tx2">
                <a:lumMod val="90000"/>
                <a:lumOff val="10000"/>
              </a:schemeClr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i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Risk Analysis</a:t>
              </a:r>
            </a:p>
          </p:txBody>
        </p:sp>
        <p:sp>
          <p:nvSpPr>
            <p:cNvPr id="5185" name="Arrow: Chevron 5184">
              <a:extLst>
                <a:ext uri="{FF2B5EF4-FFF2-40B4-BE49-F238E27FC236}">
                  <a16:creationId xmlns:a16="http://schemas.microsoft.com/office/drawing/2014/main" id="{E1FA154E-BEC0-F5E3-1F02-D377CCB8A2C8}"/>
                </a:ext>
              </a:extLst>
            </p:cNvPr>
            <p:cNvSpPr/>
            <p:nvPr/>
          </p:nvSpPr>
          <p:spPr>
            <a:xfrm>
              <a:off x="9653449" y="5960962"/>
              <a:ext cx="3009255" cy="922057"/>
            </a:xfrm>
            <a:prstGeom prst="chevron">
              <a:avLst/>
            </a:prstGeom>
            <a:grp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i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Final Recommendation</a:t>
              </a:r>
            </a:p>
          </p:txBody>
        </p:sp>
        <p:sp>
          <p:nvSpPr>
            <p:cNvPr id="5186" name="Arrow: Pentagon 5185">
              <a:extLst>
                <a:ext uri="{FF2B5EF4-FFF2-40B4-BE49-F238E27FC236}">
                  <a16:creationId xmlns:a16="http://schemas.microsoft.com/office/drawing/2014/main" id="{091257A1-6506-C6CF-4457-12C62250CEAA}"/>
                </a:ext>
              </a:extLst>
            </p:cNvPr>
            <p:cNvSpPr/>
            <p:nvPr/>
          </p:nvSpPr>
          <p:spPr>
            <a:xfrm>
              <a:off x="-451414" y="5960962"/>
              <a:ext cx="3102145" cy="922057"/>
            </a:xfrm>
            <a:prstGeom prst="homePlate">
              <a:avLst/>
            </a:prstGeom>
            <a:grpFill/>
            <a:ln w="38100">
              <a:solidFill>
                <a:schemeClr val="bg1"/>
              </a:solidFill>
            </a:ln>
            <a:effectLst>
              <a:glow rad="1905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i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Market</a:t>
              </a:r>
              <a:r>
                <a:rPr lang="en-US" b="1" i="1">
                  <a:solidFill>
                    <a:schemeClr val="bg1"/>
                  </a:solidFill>
                  <a:effectLst>
                    <a:glow rad="63500">
                      <a:srgbClr val="FFFF00">
                        <a:alpha val="40000"/>
                      </a:srgbClr>
                    </a:glo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b="1" i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Overview</a:t>
              </a:r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DC71F2EF-243E-415D-B6DB-91704DC9EB1D}"/>
              </a:ext>
            </a:extLst>
          </p:cNvPr>
          <p:cNvSpPr txBox="1"/>
          <p:nvPr/>
        </p:nvSpPr>
        <p:spPr>
          <a:xfrm rot="20705991">
            <a:off x="4157369" y="4005567"/>
            <a:ext cx="13040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A73FEE5-1C8E-DEE1-19E7-C820107CB479}"/>
              </a:ext>
            </a:extLst>
          </p:cNvPr>
          <p:cNvSpPr/>
          <p:nvPr/>
        </p:nvSpPr>
        <p:spPr>
          <a:xfrm>
            <a:off x="151183" y="1366248"/>
            <a:ext cx="2794460" cy="4125504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rgbClr val="002060">
                  <a:alpha val="95000"/>
                </a:srgbClr>
              </a:gs>
              <a:gs pos="0">
                <a:srgbClr val="002060">
                  <a:alpha val="80000"/>
                </a:srgbClr>
              </a:gs>
              <a:gs pos="100000">
                <a:srgbClr val="002060">
                  <a:alpha val="60000"/>
                </a:srgbClr>
              </a:gs>
            </a:gsLst>
            <a:lin ang="16200000" scaled="1"/>
            <a:tileRect/>
          </a:gradFill>
          <a:ln>
            <a:solidFill>
              <a:srgbClr val="00B0F0"/>
            </a:solidFill>
          </a:ln>
          <a:effectLst>
            <a:glow rad="635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/>
          <a:lstStyle/>
          <a:p>
            <a:pPr>
              <a:lnSpc>
                <a:spcPct val="150000"/>
              </a:lnSpc>
              <a:buClr>
                <a:srgbClr val="FF0000"/>
              </a:buClr>
            </a:pPr>
            <a:endParaRPr lang="en-US">
              <a:latin typeface="Times New Roman"/>
              <a:cs typeface="Times New Roman"/>
            </a:endParaRPr>
          </a:p>
          <a:p>
            <a:pPr marL="171450" indent="-171450">
              <a:lnSpc>
                <a:spcPct val="150000"/>
              </a:lnSpc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en-US" sz="1600">
                <a:latin typeface="Times New Roman"/>
                <a:cs typeface="Times New Roman"/>
              </a:rPr>
              <a:t>Halifax Area School District</a:t>
            </a:r>
          </a:p>
          <a:p>
            <a:pPr marL="171450" indent="-171450">
              <a:lnSpc>
                <a:spcPct val="150000"/>
              </a:lnSpc>
              <a:buClr>
                <a:srgbClr val="FFC000"/>
              </a:buClr>
              <a:buFont typeface="Wingdings" panose="05000000000000000000" pitchFamily="2" charset="2"/>
              <a:buChar char="q"/>
            </a:pPr>
            <a:r>
              <a:rPr lang="en-US" sz="1600">
                <a:solidFill>
                  <a:schemeClr val="bg1"/>
                </a:solidFill>
                <a:latin typeface="Times New Roman"/>
                <a:cs typeface="Times New Roman"/>
              </a:rPr>
              <a:t>Sports Fields</a:t>
            </a:r>
          </a:p>
          <a:p>
            <a:pPr marL="171450" indent="-171450">
              <a:lnSpc>
                <a:spcPct val="150000"/>
              </a:lnSpc>
              <a:buClr>
                <a:srgbClr val="CCFF99"/>
              </a:buClr>
              <a:buFont typeface="Wingdings" panose="05000000000000000000" pitchFamily="2" charset="2"/>
              <a:buChar char="q"/>
            </a:pPr>
            <a:r>
              <a:rPr lang="en-US" sz="1600">
                <a:solidFill>
                  <a:schemeClr val="bg1"/>
                </a:solidFill>
                <a:latin typeface="Times New Roman"/>
                <a:cs typeface="Times New Roman"/>
              </a:rPr>
              <a:t>Giant Grocery Store Plaza</a:t>
            </a:r>
          </a:p>
          <a:p>
            <a:pPr marL="171450" indent="-171450">
              <a:lnSpc>
                <a:spcPct val="150000"/>
              </a:lnSpc>
              <a:buClr>
                <a:schemeClr val="accent5">
                  <a:lumMod val="60000"/>
                  <a:lumOff val="40000"/>
                </a:schemeClr>
              </a:buClr>
              <a:buFont typeface="Wingdings" panose="05000000000000000000" pitchFamily="2" charset="2"/>
              <a:buChar char="q"/>
            </a:pPr>
            <a:r>
              <a:rPr lang="en-US" sz="1600">
                <a:solidFill>
                  <a:schemeClr val="bg1"/>
                </a:solidFill>
                <a:latin typeface="Times New Roman"/>
                <a:cs typeface="Times New Roman"/>
              </a:rPr>
              <a:t>Halifax Area Authority- Deppen Park </a:t>
            </a:r>
          </a:p>
          <a:p>
            <a:pPr marL="171450" indent="-171450">
              <a:lnSpc>
                <a:spcPct val="150000"/>
              </a:lnSpc>
              <a:buClr>
                <a:schemeClr val="accent6"/>
              </a:buClr>
              <a:buFont typeface="Wingdings" panose="05000000000000000000" pitchFamily="2" charset="2"/>
              <a:buChar char="q"/>
            </a:pPr>
            <a:r>
              <a:rPr lang="en-US" sz="1600">
                <a:solidFill>
                  <a:schemeClr val="bg1"/>
                </a:solidFill>
                <a:latin typeface="Times New Roman"/>
                <a:cs typeface="Times New Roman"/>
              </a:rPr>
              <a:t>Major Highways</a:t>
            </a:r>
          </a:p>
          <a:p>
            <a:pPr>
              <a:lnSpc>
                <a:spcPct val="150000"/>
              </a:lnSpc>
              <a:buClr>
                <a:srgbClr val="FF476E"/>
              </a:buClr>
            </a:pPr>
            <a:r>
              <a:rPr lang="en-US" sz="1600">
                <a:solidFill>
                  <a:schemeClr val="bg1"/>
                </a:solidFill>
                <a:latin typeface="Times New Roman"/>
                <a:cs typeface="Times New Roman"/>
              </a:rPr>
              <a:t>	Pa </a:t>
            </a:r>
            <a:r>
              <a:rPr lang="en-US" sz="1500">
                <a:solidFill>
                  <a:schemeClr val="bg1"/>
                </a:solidFill>
                <a:latin typeface="Times New Roman"/>
                <a:cs typeface="Times New Roman"/>
              </a:rPr>
              <a:t>Rt 147 </a:t>
            </a:r>
          </a:p>
          <a:p>
            <a:pPr>
              <a:lnSpc>
                <a:spcPct val="150000"/>
              </a:lnSpc>
              <a:buClr>
                <a:srgbClr val="FF476E"/>
              </a:buClr>
            </a:pPr>
            <a:r>
              <a:rPr lang="en-US" sz="1600">
                <a:solidFill>
                  <a:schemeClr val="bg1"/>
                </a:solidFill>
                <a:latin typeface="Times New Roman"/>
                <a:cs typeface="Times New Roman"/>
              </a:rPr>
              <a:t>	</a:t>
            </a:r>
            <a:r>
              <a:rPr lang="en-US" sz="1500">
                <a:solidFill>
                  <a:schemeClr val="bg1"/>
                </a:solidFill>
                <a:latin typeface="Times New Roman"/>
                <a:cs typeface="Times New Roman"/>
              </a:rPr>
              <a:t>Pa 225</a:t>
            </a:r>
          </a:p>
          <a:p>
            <a:pPr marL="285750" indent="-285750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q"/>
            </a:pPr>
            <a:r>
              <a:rPr lang="en-US" sz="1500">
                <a:solidFill>
                  <a:schemeClr val="bg1"/>
                </a:solidFill>
                <a:latin typeface="Times New Roman"/>
                <a:cs typeface="Times New Roman"/>
              </a:rPr>
              <a:t>YMCA Child Development</a:t>
            </a:r>
          </a:p>
          <a:p>
            <a:pPr algn="ctr">
              <a:lnSpc>
                <a:spcPct val="150000"/>
              </a:lnSpc>
              <a:buClr>
                <a:schemeClr val="accent2"/>
              </a:buClr>
            </a:pPr>
            <a:r>
              <a:rPr lang="en-US" sz="1500">
                <a:solidFill>
                  <a:schemeClr val="bg1"/>
                </a:solidFill>
                <a:latin typeface="Times New Roman"/>
                <a:cs typeface="Times New Roman"/>
              </a:rPr>
              <a:t>*NOT PICTURED* Lake Tobias</a:t>
            </a:r>
          </a:p>
          <a:p>
            <a:pPr>
              <a:lnSpc>
                <a:spcPct val="150000"/>
              </a:lnSpc>
              <a:buClr>
                <a:srgbClr val="FFFF00"/>
              </a:buClr>
            </a:pPr>
            <a:endParaRPr lang="en-US"/>
          </a:p>
          <a:p>
            <a:pPr marL="171450" indent="-171450">
              <a:lnSpc>
                <a:spcPct val="150000"/>
              </a:lnSpc>
              <a:buClr>
                <a:srgbClr val="FF0000"/>
              </a:buClr>
              <a:buFont typeface="Wingdings" panose="05000000000000000000" pitchFamily="2" charset="2"/>
              <a:buChar char="q"/>
            </a:pPr>
            <a:endParaRPr lang="en-US" u="sng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B0F6339D-D20C-27E0-6E0E-44158B30F789}"/>
              </a:ext>
            </a:extLst>
          </p:cNvPr>
          <p:cNvGrpSpPr/>
          <p:nvPr/>
        </p:nvGrpSpPr>
        <p:grpSpPr>
          <a:xfrm>
            <a:off x="157332" y="1366249"/>
            <a:ext cx="2251272" cy="501576"/>
            <a:chOff x="8802808" y="1446711"/>
            <a:chExt cx="2251272" cy="501576"/>
          </a:xfrm>
        </p:grpSpPr>
        <p:sp>
          <p:nvSpPr>
            <p:cNvPr id="34" name="Manual Input 2">
              <a:extLst>
                <a:ext uri="{FF2B5EF4-FFF2-40B4-BE49-F238E27FC236}">
                  <a16:creationId xmlns:a16="http://schemas.microsoft.com/office/drawing/2014/main" id="{E5B229FD-CF99-5C36-AB82-2B5DF46438AC}"/>
                </a:ext>
              </a:extLst>
            </p:cNvPr>
            <p:cNvSpPr/>
            <p:nvPr/>
          </p:nvSpPr>
          <p:spPr>
            <a:xfrm rot="16200000" flipV="1">
              <a:off x="9677656" y="571863"/>
              <a:ext cx="501576" cy="2251272"/>
            </a:xfrm>
            <a:prstGeom prst="flowChartManualInput">
              <a:avLst/>
            </a:prstGeom>
            <a:solidFill>
              <a:srgbClr val="002060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D01F906A-DF2A-08C0-47DD-5C33BE8E6AB7}"/>
                </a:ext>
              </a:extLst>
            </p:cNvPr>
            <p:cNvSpPr txBox="1"/>
            <p:nvPr/>
          </p:nvSpPr>
          <p:spPr>
            <a:xfrm>
              <a:off x="8833430" y="1446711"/>
              <a:ext cx="22206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i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Map Legend:</a:t>
              </a:r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4EAD835E-CB5C-0CEE-A16C-D00DABED7DE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77522" y="-30625"/>
            <a:ext cx="1455303" cy="1158421"/>
          </a:xfrm>
          <a:prstGeom prst="rect">
            <a:avLst/>
          </a:prstGeom>
        </p:spPr>
      </p:pic>
      <p:sp>
        <p:nvSpPr>
          <p:cNvPr id="16" name="5-Point Star 15">
            <a:extLst>
              <a:ext uri="{FF2B5EF4-FFF2-40B4-BE49-F238E27FC236}">
                <a16:creationId xmlns:a16="http://schemas.microsoft.com/office/drawing/2014/main" id="{E27ED81B-8E0F-E16F-771E-8555EA184D90}"/>
              </a:ext>
            </a:extLst>
          </p:cNvPr>
          <p:cNvSpPr/>
          <p:nvPr/>
        </p:nvSpPr>
        <p:spPr>
          <a:xfrm>
            <a:off x="3323844" y="1412748"/>
            <a:ext cx="292608" cy="291547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3B3FFCC9-D806-4AD6-963F-38AC15052C05}"/>
              </a:ext>
            </a:extLst>
          </p:cNvPr>
          <p:cNvSpPr/>
          <p:nvPr/>
        </p:nvSpPr>
        <p:spPr>
          <a:xfrm>
            <a:off x="4387272" y="3371273"/>
            <a:ext cx="1097280" cy="2560320"/>
          </a:xfrm>
          <a:custGeom>
            <a:avLst/>
            <a:gdLst>
              <a:gd name="connsiteX0" fmla="*/ 1080654 w 1099127"/>
              <a:gd name="connsiteY0" fmla="*/ 2549236 h 2549236"/>
              <a:gd name="connsiteX1" fmla="*/ 1089891 w 1099127"/>
              <a:gd name="connsiteY1" fmla="*/ 2456872 h 2549236"/>
              <a:gd name="connsiteX2" fmla="*/ 1099127 w 1099127"/>
              <a:gd name="connsiteY2" fmla="*/ 2401454 h 2549236"/>
              <a:gd name="connsiteX3" fmla="*/ 1071418 w 1099127"/>
              <a:gd name="connsiteY3" fmla="*/ 2244436 h 2549236"/>
              <a:gd name="connsiteX4" fmla="*/ 1062182 w 1099127"/>
              <a:gd name="connsiteY4" fmla="*/ 2216727 h 2549236"/>
              <a:gd name="connsiteX5" fmla="*/ 1034472 w 1099127"/>
              <a:gd name="connsiteY5" fmla="*/ 2161309 h 2549236"/>
              <a:gd name="connsiteX6" fmla="*/ 1016000 w 1099127"/>
              <a:gd name="connsiteY6" fmla="*/ 2124363 h 2549236"/>
              <a:gd name="connsiteX7" fmla="*/ 997527 w 1099127"/>
              <a:gd name="connsiteY7" fmla="*/ 2068945 h 2549236"/>
              <a:gd name="connsiteX8" fmla="*/ 979054 w 1099127"/>
              <a:gd name="connsiteY8" fmla="*/ 1930400 h 2549236"/>
              <a:gd name="connsiteX9" fmla="*/ 969818 w 1099127"/>
              <a:gd name="connsiteY9" fmla="*/ 1893454 h 2549236"/>
              <a:gd name="connsiteX10" fmla="*/ 960582 w 1099127"/>
              <a:gd name="connsiteY10" fmla="*/ 1847272 h 2549236"/>
              <a:gd name="connsiteX11" fmla="*/ 932872 w 1099127"/>
              <a:gd name="connsiteY11" fmla="*/ 1782618 h 2549236"/>
              <a:gd name="connsiteX12" fmla="*/ 914400 w 1099127"/>
              <a:gd name="connsiteY12" fmla="*/ 1717963 h 2549236"/>
              <a:gd name="connsiteX13" fmla="*/ 905163 w 1099127"/>
              <a:gd name="connsiteY13" fmla="*/ 1690254 h 2549236"/>
              <a:gd name="connsiteX14" fmla="*/ 886691 w 1099127"/>
              <a:gd name="connsiteY14" fmla="*/ 1662545 h 2549236"/>
              <a:gd name="connsiteX15" fmla="*/ 877454 w 1099127"/>
              <a:gd name="connsiteY15" fmla="*/ 1625600 h 2549236"/>
              <a:gd name="connsiteX16" fmla="*/ 868218 w 1099127"/>
              <a:gd name="connsiteY16" fmla="*/ 1579418 h 2549236"/>
              <a:gd name="connsiteX17" fmla="*/ 840509 w 1099127"/>
              <a:gd name="connsiteY17" fmla="*/ 1505527 h 2549236"/>
              <a:gd name="connsiteX18" fmla="*/ 831272 w 1099127"/>
              <a:gd name="connsiteY18" fmla="*/ 1468582 h 2549236"/>
              <a:gd name="connsiteX19" fmla="*/ 812800 w 1099127"/>
              <a:gd name="connsiteY19" fmla="*/ 1413163 h 2549236"/>
              <a:gd name="connsiteX20" fmla="*/ 803563 w 1099127"/>
              <a:gd name="connsiteY20" fmla="*/ 1348509 h 2549236"/>
              <a:gd name="connsiteX21" fmla="*/ 794327 w 1099127"/>
              <a:gd name="connsiteY21" fmla="*/ 1274618 h 2549236"/>
              <a:gd name="connsiteX22" fmla="*/ 775854 w 1099127"/>
              <a:gd name="connsiteY22" fmla="*/ 1182254 h 2549236"/>
              <a:gd name="connsiteX23" fmla="*/ 766618 w 1099127"/>
              <a:gd name="connsiteY23" fmla="*/ 1136072 h 2549236"/>
              <a:gd name="connsiteX24" fmla="*/ 748145 w 1099127"/>
              <a:gd name="connsiteY24" fmla="*/ 1006763 h 2549236"/>
              <a:gd name="connsiteX25" fmla="*/ 729672 w 1099127"/>
              <a:gd name="connsiteY25" fmla="*/ 942109 h 2549236"/>
              <a:gd name="connsiteX26" fmla="*/ 720436 w 1099127"/>
              <a:gd name="connsiteY26" fmla="*/ 914400 h 2549236"/>
              <a:gd name="connsiteX27" fmla="*/ 683491 w 1099127"/>
              <a:gd name="connsiteY27" fmla="*/ 849745 h 2549236"/>
              <a:gd name="connsiteX28" fmla="*/ 665018 w 1099127"/>
              <a:gd name="connsiteY28" fmla="*/ 794327 h 2549236"/>
              <a:gd name="connsiteX29" fmla="*/ 646545 w 1099127"/>
              <a:gd name="connsiteY29" fmla="*/ 766618 h 2549236"/>
              <a:gd name="connsiteX30" fmla="*/ 554182 w 1099127"/>
              <a:gd name="connsiteY30" fmla="*/ 655782 h 2549236"/>
              <a:gd name="connsiteX31" fmla="*/ 526472 w 1099127"/>
              <a:gd name="connsiteY31" fmla="*/ 646545 h 2549236"/>
              <a:gd name="connsiteX32" fmla="*/ 471054 w 1099127"/>
              <a:gd name="connsiteY32" fmla="*/ 591127 h 2549236"/>
              <a:gd name="connsiteX33" fmla="*/ 443345 w 1099127"/>
              <a:gd name="connsiteY33" fmla="*/ 572654 h 2549236"/>
              <a:gd name="connsiteX34" fmla="*/ 424872 w 1099127"/>
              <a:gd name="connsiteY34" fmla="*/ 544945 h 2549236"/>
              <a:gd name="connsiteX35" fmla="*/ 387927 w 1099127"/>
              <a:gd name="connsiteY35" fmla="*/ 508000 h 2549236"/>
              <a:gd name="connsiteX36" fmla="*/ 323272 w 1099127"/>
              <a:gd name="connsiteY36" fmla="*/ 424872 h 2549236"/>
              <a:gd name="connsiteX37" fmla="*/ 286327 w 1099127"/>
              <a:gd name="connsiteY37" fmla="*/ 397163 h 2549236"/>
              <a:gd name="connsiteX38" fmla="*/ 240145 w 1099127"/>
              <a:gd name="connsiteY38" fmla="*/ 332509 h 2549236"/>
              <a:gd name="connsiteX39" fmla="*/ 212436 w 1099127"/>
              <a:gd name="connsiteY39" fmla="*/ 304800 h 2549236"/>
              <a:gd name="connsiteX40" fmla="*/ 157018 w 1099127"/>
              <a:gd name="connsiteY40" fmla="*/ 230909 h 2549236"/>
              <a:gd name="connsiteX41" fmla="*/ 120072 w 1099127"/>
              <a:gd name="connsiteY41" fmla="*/ 175491 h 2549236"/>
              <a:gd name="connsiteX42" fmla="*/ 101600 w 1099127"/>
              <a:gd name="connsiteY42" fmla="*/ 147782 h 2549236"/>
              <a:gd name="connsiteX43" fmla="*/ 92363 w 1099127"/>
              <a:gd name="connsiteY43" fmla="*/ 120072 h 2549236"/>
              <a:gd name="connsiteX44" fmla="*/ 64654 w 1099127"/>
              <a:gd name="connsiteY44" fmla="*/ 101600 h 2549236"/>
              <a:gd name="connsiteX45" fmla="*/ 46182 w 1099127"/>
              <a:gd name="connsiteY45" fmla="*/ 73891 h 2549236"/>
              <a:gd name="connsiteX46" fmla="*/ 27709 w 1099127"/>
              <a:gd name="connsiteY46" fmla="*/ 36945 h 2549236"/>
              <a:gd name="connsiteX47" fmla="*/ 0 w 1099127"/>
              <a:gd name="connsiteY47" fmla="*/ 0 h 2549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1099127" h="2549236">
                <a:moveTo>
                  <a:pt x="1080654" y="2549236"/>
                </a:moveTo>
                <a:cubicBezTo>
                  <a:pt x="1083733" y="2518448"/>
                  <a:pt x="1086053" y="2487575"/>
                  <a:pt x="1089891" y="2456872"/>
                </a:cubicBezTo>
                <a:cubicBezTo>
                  <a:pt x="1092214" y="2438289"/>
                  <a:pt x="1099127" y="2420181"/>
                  <a:pt x="1099127" y="2401454"/>
                </a:cubicBezTo>
                <a:cubicBezTo>
                  <a:pt x="1099127" y="2313456"/>
                  <a:pt x="1094347" y="2313223"/>
                  <a:pt x="1071418" y="2244436"/>
                </a:cubicBezTo>
                <a:cubicBezTo>
                  <a:pt x="1068339" y="2235200"/>
                  <a:pt x="1067583" y="2224828"/>
                  <a:pt x="1062182" y="2216727"/>
                </a:cubicBezTo>
                <a:cubicBezTo>
                  <a:pt x="1026686" y="2163484"/>
                  <a:pt x="1057413" y="2214839"/>
                  <a:pt x="1034472" y="2161309"/>
                </a:cubicBezTo>
                <a:cubicBezTo>
                  <a:pt x="1029048" y="2148653"/>
                  <a:pt x="1021114" y="2137147"/>
                  <a:pt x="1016000" y="2124363"/>
                </a:cubicBezTo>
                <a:cubicBezTo>
                  <a:pt x="1008768" y="2106284"/>
                  <a:pt x="997527" y="2068945"/>
                  <a:pt x="997527" y="2068945"/>
                </a:cubicBezTo>
                <a:cubicBezTo>
                  <a:pt x="994308" y="2043188"/>
                  <a:pt x="984157" y="1958464"/>
                  <a:pt x="979054" y="1930400"/>
                </a:cubicBezTo>
                <a:cubicBezTo>
                  <a:pt x="976783" y="1917910"/>
                  <a:pt x="972572" y="1905846"/>
                  <a:pt x="969818" y="1893454"/>
                </a:cubicBezTo>
                <a:cubicBezTo>
                  <a:pt x="966413" y="1878129"/>
                  <a:pt x="964390" y="1862502"/>
                  <a:pt x="960582" y="1847272"/>
                </a:cubicBezTo>
                <a:cubicBezTo>
                  <a:pt x="951918" y="1812617"/>
                  <a:pt x="948731" y="1819621"/>
                  <a:pt x="932872" y="1782618"/>
                </a:cubicBezTo>
                <a:cubicBezTo>
                  <a:pt x="923381" y="1760472"/>
                  <a:pt x="921096" y="1741398"/>
                  <a:pt x="914400" y="1717963"/>
                </a:cubicBezTo>
                <a:cubicBezTo>
                  <a:pt x="911725" y="1708602"/>
                  <a:pt x="909517" y="1698962"/>
                  <a:pt x="905163" y="1690254"/>
                </a:cubicBezTo>
                <a:cubicBezTo>
                  <a:pt x="900199" y="1680325"/>
                  <a:pt x="892848" y="1671781"/>
                  <a:pt x="886691" y="1662545"/>
                </a:cubicBezTo>
                <a:cubicBezTo>
                  <a:pt x="883612" y="1650230"/>
                  <a:pt x="880208" y="1637992"/>
                  <a:pt x="877454" y="1625600"/>
                </a:cubicBezTo>
                <a:cubicBezTo>
                  <a:pt x="874048" y="1610275"/>
                  <a:pt x="872025" y="1594648"/>
                  <a:pt x="868218" y="1579418"/>
                </a:cubicBezTo>
                <a:cubicBezTo>
                  <a:pt x="861732" y="1553474"/>
                  <a:pt x="848986" y="1530957"/>
                  <a:pt x="840509" y="1505527"/>
                </a:cubicBezTo>
                <a:cubicBezTo>
                  <a:pt x="836495" y="1493484"/>
                  <a:pt x="834920" y="1480741"/>
                  <a:pt x="831272" y="1468582"/>
                </a:cubicBezTo>
                <a:cubicBezTo>
                  <a:pt x="825677" y="1449931"/>
                  <a:pt x="818957" y="1431636"/>
                  <a:pt x="812800" y="1413163"/>
                </a:cubicBezTo>
                <a:cubicBezTo>
                  <a:pt x="809721" y="1391612"/>
                  <a:pt x="806440" y="1370088"/>
                  <a:pt x="803563" y="1348509"/>
                </a:cubicBezTo>
                <a:cubicBezTo>
                  <a:pt x="800282" y="1323905"/>
                  <a:pt x="798408" y="1299102"/>
                  <a:pt x="794327" y="1274618"/>
                </a:cubicBezTo>
                <a:cubicBezTo>
                  <a:pt x="789165" y="1243647"/>
                  <a:pt x="782012" y="1213042"/>
                  <a:pt x="775854" y="1182254"/>
                </a:cubicBezTo>
                <a:cubicBezTo>
                  <a:pt x="772775" y="1166860"/>
                  <a:pt x="768838" y="1151613"/>
                  <a:pt x="766618" y="1136072"/>
                </a:cubicBezTo>
                <a:cubicBezTo>
                  <a:pt x="760460" y="1092969"/>
                  <a:pt x="761913" y="1048069"/>
                  <a:pt x="748145" y="1006763"/>
                </a:cubicBezTo>
                <a:cubicBezTo>
                  <a:pt x="726000" y="940326"/>
                  <a:pt x="752868" y="1023292"/>
                  <a:pt x="729672" y="942109"/>
                </a:cubicBezTo>
                <a:cubicBezTo>
                  <a:pt x="726997" y="932748"/>
                  <a:pt x="724790" y="923108"/>
                  <a:pt x="720436" y="914400"/>
                </a:cubicBezTo>
                <a:cubicBezTo>
                  <a:pt x="687106" y="847740"/>
                  <a:pt x="715882" y="930723"/>
                  <a:pt x="683491" y="849745"/>
                </a:cubicBezTo>
                <a:cubicBezTo>
                  <a:pt x="676259" y="831666"/>
                  <a:pt x="672926" y="812121"/>
                  <a:pt x="665018" y="794327"/>
                </a:cubicBezTo>
                <a:cubicBezTo>
                  <a:pt x="660509" y="784183"/>
                  <a:pt x="652428" y="776031"/>
                  <a:pt x="646545" y="766618"/>
                </a:cubicBezTo>
                <a:cubicBezTo>
                  <a:pt x="624850" y="731905"/>
                  <a:pt x="594699" y="669288"/>
                  <a:pt x="554182" y="655782"/>
                </a:cubicBezTo>
                <a:lnTo>
                  <a:pt x="526472" y="646545"/>
                </a:lnTo>
                <a:cubicBezTo>
                  <a:pt x="507999" y="628072"/>
                  <a:pt x="490580" y="608483"/>
                  <a:pt x="471054" y="591127"/>
                </a:cubicBezTo>
                <a:cubicBezTo>
                  <a:pt x="462757" y="583752"/>
                  <a:pt x="451194" y="580503"/>
                  <a:pt x="443345" y="572654"/>
                </a:cubicBezTo>
                <a:cubicBezTo>
                  <a:pt x="435496" y="564805"/>
                  <a:pt x="432096" y="553373"/>
                  <a:pt x="424872" y="544945"/>
                </a:cubicBezTo>
                <a:cubicBezTo>
                  <a:pt x="413538" y="531722"/>
                  <a:pt x="399177" y="521295"/>
                  <a:pt x="387927" y="508000"/>
                </a:cubicBezTo>
                <a:cubicBezTo>
                  <a:pt x="365252" y="481202"/>
                  <a:pt x="351355" y="445934"/>
                  <a:pt x="323272" y="424872"/>
                </a:cubicBezTo>
                <a:cubicBezTo>
                  <a:pt x="310957" y="415636"/>
                  <a:pt x="297212" y="408048"/>
                  <a:pt x="286327" y="397163"/>
                </a:cubicBezTo>
                <a:cubicBezTo>
                  <a:pt x="253054" y="363890"/>
                  <a:pt x="266367" y="363975"/>
                  <a:pt x="240145" y="332509"/>
                </a:cubicBezTo>
                <a:cubicBezTo>
                  <a:pt x="231783" y="322474"/>
                  <a:pt x="221672" y="314036"/>
                  <a:pt x="212436" y="304800"/>
                </a:cubicBezTo>
                <a:cubicBezTo>
                  <a:pt x="173498" y="207455"/>
                  <a:pt x="220920" y="302798"/>
                  <a:pt x="157018" y="230909"/>
                </a:cubicBezTo>
                <a:cubicBezTo>
                  <a:pt x="142268" y="214315"/>
                  <a:pt x="132387" y="193964"/>
                  <a:pt x="120072" y="175491"/>
                </a:cubicBezTo>
                <a:cubicBezTo>
                  <a:pt x="113915" y="166255"/>
                  <a:pt x="105110" y="158313"/>
                  <a:pt x="101600" y="147782"/>
                </a:cubicBezTo>
                <a:cubicBezTo>
                  <a:pt x="98521" y="138545"/>
                  <a:pt x="98445" y="127675"/>
                  <a:pt x="92363" y="120072"/>
                </a:cubicBezTo>
                <a:cubicBezTo>
                  <a:pt x="85428" y="111404"/>
                  <a:pt x="73890" y="107757"/>
                  <a:pt x="64654" y="101600"/>
                </a:cubicBezTo>
                <a:cubicBezTo>
                  <a:pt x="58497" y="92364"/>
                  <a:pt x="51689" y="83529"/>
                  <a:pt x="46182" y="73891"/>
                </a:cubicBezTo>
                <a:cubicBezTo>
                  <a:pt x="39351" y="61936"/>
                  <a:pt x="34540" y="48900"/>
                  <a:pt x="27709" y="36945"/>
                </a:cubicBezTo>
                <a:cubicBezTo>
                  <a:pt x="13784" y="12577"/>
                  <a:pt x="14354" y="14354"/>
                  <a:pt x="0" y="0"/>
                </a:cubicBezTo>
              </a:path>
            </a:pathLst>
          </a:cu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utoShape 2" descr="Pennsylvania Route 225 - Wikipedia">
            <a:extLst>
              <a:ext uri="{FF2B5EF4-FFF2-40B4-BE49-F238E27FC236}">
                <a16:creationId xmlns:a16="http://schemas.microsoft.com/office/drawing/2014/main" id="{C8335795-92E6-4D0C-845A-D62F23FAD3F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-1434056" y="3379264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0602E89-0F23-441C-A2B5-3EE4B16D78F8}"/>
              </a:ext>
            </a:extLst>
          </p:cNvPr>
          <p:cNvSpPr txBox="1"/>
          <p:nvPr/>
        </p:nvSpPr>
        <p:spPr>
          <a:xfrm>
            <a:off x="2098964" y="3209744"/>
            <a:ext cx="7061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/>
          </a:p>
        </p:txBody>
      </p:sp>
      <p:pic>
        <p:nvPicPr>
          <p:cNvPr id="43" name="Graphic 42" descr="Pennsylvania Route 147 - Wikipedia">
            <a:extLst>
              <a:ext uri="{FF2B5EF4-FFF2-40B4-BE49-F238E27FC236}">
                <a16:creationId xmlns:a16="http://schemas.microsoft.com/office/drawing/2014/main" id="{79D69602-4E1B-41AE-9554-F72E0902B51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105877" y="4580512"/>
            <a:ext cx="153585" cy="134850"/>
          </a:xfrm>
          <a:prstGeom prst="rect">
            <a:avLst/>
          </a:prstGeom>
        </p:spPr>
      </p:pic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90116039-45F5-4290-8EE2-6C9EB30690A9}"/>
              </a:ext>
            </a:extLst>
          </p:cNvPr>
          <p:cNvSpPr/>
          <p:nvPr/>
        </p:nvSpPr>
        <p:spPr>
          <a:xfrm>
            <a:off x="4959927" y="1163782"/>
            <a:ext cx="6280728" cy="1985818"/>
          </a:xfrm>
          <a:custGeom>
            <a:avLst/>
            <a:gdLst>
              <a:gd name="connsiteX0" fmla="*/ 6280728 w 6280728"/>
              <a:gd name="connsiteY0" fmla="*/ 0 h 1985818"/>
              <a:gd name="connsiteX1" fmla="*/ 6234546 w 6280728"/>
              <a:gd name="connsiteY1" fmla="*/ 36945 h 1985818"/>
              <a:gd name="connsiteX2" fmla="*/ 6206837 w 6280728"/>
              <a:gd name="connsiteY2" fmla="*/ 64654 h 1985818"/>
              <a:gd name="connsiteX3" fmla="*/ 6169891 w 6280728"/>
              <a:gd name="connsiteY3" fmla="*/ 73891 h 1985818"/>
              <a:gd name="connsiteX4" fmla="*/ 6132946 w 6280728"/>
              <a:gd name="connsiteY4" fmla="*/ 101600 h 1985818"/>
              <a:gd name="connsiteX5" fmla="*/ 6068291 w 6280728"/>
              <a:gd name="connsiteY5" fmla="*/ 120073 h 1985818"/>
              <a:gd name="connsiteX6" fmla="*/ 6040582 w 6280728"/>
              <a:gd name="connsiteY6" fmla="*/ 129309 h 1985818"/>
              <a:gd name="connsiteX7" fmla="*/ 5892800 w 6280728"/>
              <a:gd name="connsiteY7" fmla="*/ 147782 h 1985818"/>
              <a:gd name="connsiteX8" fmla="*/ 5846618 w 6280728"/>
              <a:gd name="connsiteY8" fmla="*/ 157018 h 1985818"/>
              <a:gd name="connsiteX9" fmla="*/ 5791200 w 6280728"/>
              <a:gd name="connsiteY9" fmla="*/ 166254 h 1985818"/>
              <a:gd name="connsiteX10" fmla="*/ 5717309 w 6280728"/>
              <a:gd name="connsiteY10" fmla="*/ 175491 h 1985818"/>
              <a:gd name="connsiteX11" fmla="*/ 5606473 w 6280728"/>
              <a:gd name="connsiteY11" fmla="*/ 193963 h 1985818"/>
              <a:gd name="connsiteX12" fmla="*/ 5560291 w 6280728"/>
              <a:gd name="connsiteY12" fmla="*/ 212436 h 1985818"/>
              <a:gd name="connsiteX13" fmla="*/ 5440218 w 6280728"/>
              <a:gd name="connsiteY13" fmla="*/ 230909 h 1985818"/>
              <a:gd name="connsiteX14" fmla="*/ 5366328 w 6280728"/>
              <a:gd name="connsiteY14" fmla="*/ 249382 h 1985818"/>
              <a:gd name="connsiteX15" fmla="*/ 5301673 w 6280728"/>
              <a:gd name="connsiteY15" fmla="*/ 267854 h 1985818"/>
              <a:gd name="connsiteX16" fmla="*/ 5227782 w 6280728"/>
              <a:gd name="connsiteY16" fmla="*/ 286327 h 1985818"/>
              <a:gd name="connsiteX17" fmla="*/ 5190837 w 6280728"/>
              <a:gd name="connsiteY17" fmla="*/ 295563 h 1985818"/>
              <a:gd name="connsiteX18" fmla="*/ 5116946 w 6280728"/>
              <a:gd name="connsiteY18" fmla="*/ 332509 h 1985818"/>
              <a:gd name="connsiteX19" fmla="*/ 5080000 w 6280728"/>
              <a:gd name="connsiteY19" fmla="*/ 350982 h 1985818"/>
              <a:gd name="connsiteX20" fmla="*/ 4987637 w 6280728"/>
              <a:gd name="connsiteY20" fmla="*/ 378691 h 1985818"/>
              <a:gd name="connsiteX21" fmla="*/ 4941455 w 6280728"/>
              <a:gd name="connsiteY21" fmla="*/ 387927 h 1985818"/>
              <a:gd name="connsiteX22" fmla="*/ 4839855 w 6280728"/>
              <a:gd name="connsiteY22" fmla="*/ 415636 h 1985818"/>
              <a:gd name="connsiteX23" fmla="*/ 4775200 w 6280728"/>
              <a:gd name="connsiteY23" fmla="*/ 443345 h 1985818"/>
              <a:gd name="connsiteX24" fmla="*/ 4710546 w 6280728"/>
              <a:gd name="connsiteY24" fmla="*/ 480291 h 1985818"/>
              <a:gd name="connsiteX25" fmla="*/ 4682837 w 6280728"/>
              <a:gd name="connsiteY25" fmla="*/ 489527 h 1985818"/>
              <a:gd name="connsiteX26" fmla="*/ 4599709 w 6280728"/>
              <a:gd name="connsiteY26" fmla="*/ 517236 h 1985818"/>
              <a:gd name="connsiteX27" fmla="*/ 4553528 w 6280728"/>
              <a:gd name="connsiteY27" fmla="*/ 535709 h 1985818"/>
              <a:gd name="connsiteX28" fmla="*/ 4516582 w 6280728"/>
              <a:gd name="connsiteY28" fmla="*/ 544945 h 1985818"/>
              <a:gd name="connsiteX29" fmla="*/ 4424218 w 6280728"/>
              <a:gd name="connsiteY29" fmla="*/ 581891 h 1985818"/>
              <a:gd name="connsiteX30" fmla="*/ 4396509 w 6280728"/>
              <a:gd name="connsiteY30" fmla="*/ 591127 h 1985818"/>
              <a:gd name="connsiteX31" fmla="*/ 4313382 w 6280728"/>
              <a:gd name="connsiteY31" fmla="*/ 609600 h 1985818"/>
              <a:gd name="connsiteX32" fmla="*/ 4276437 w 6280728"/>
              <a:gd name="connsiteY32" fmla="*/ 628073 h 1985818"/>
              <a:gd name="connsiteX33" fmla="*/ 4248728 w 6280728"/>
              <a:gd name="connsiteY33" fmla="*/ 637309 h 1985818"/>
              <a:gd name="connsiteX34" fmla="*/ 4184073 w 6280728"/>
              <a:gd name="connsiteY34" fmla="*/ 665018 h 1985818"/>
              <a:gd name="connsiteX35" fmla="*/ 4110182 w 6280728"/>
              <a:gd name="connsiteY35" fmla="*/ 701963 h 1985818"/>
              <a:gd name="connsiteX36" fmla="*/ 4054764 w 6280728"/>
              <a:gd name="connsiteY36" fmla="*/ 711200 h 1985818"/>
              <a:gd name="connsiteX37" fmla="*/ 3999346 w 6280728"/>
              <a:gd name="connsiteY37" fmla="*/ 729673 h 1985818"/>
              <a:gd name="connsiteX38" fmla="*/ 3971637 w 6280728"/>
              <a:gd name="connsiteY38" fmla="*/ 738909 h 1985818"/>
              <a:gd name="connsiteX39" fmla="*/ 3934691 w 6280728"/>
              <a:gd name="connsiteY39" fmla="*/ 757382 h 1985818"/>
              <a:gd name="connsiteX40" fmla="*/ 3906982 w 6280728"/>
              <a:gd name="connsiteY40" fmla="*/ 775854 h 1985818"/>
              <a:gd name="connsiteX41" fmla="*/ 3842328 w 6280728"/>
              <a:gd name="connsiteY41" fmla="*/ 794327 h 1985818"/>
              <a:gd name="connsiteX42" fmla="*/ 3796146 w 6280728"/>
              <a:gd name="connsiteY42" fmla="*/ 812800 h 1985818"/>
              <a:gd name="connsiteX43" fmla="*/ 3703782 w 6280728"/>
              <a:gd name="connsiteY43" fmla="*/ 840509 h 1985818"/>
              <a:gd name="connsiteX44" fmla="*/ 3639128 w 6280728"/>
              <a:gd name="connsiteY44" fmla="*/ 868218 h 1985818"/>
              <a:gd name="connsiteX45" fmla="*/ 3602182 w 6280728"/>
              <a:gd name="connsiteY45" fmla="*/ 877454 h 1985818"/>
              <a:gd name="connsiteX46" fmla="*/ 3565237 w 6280728"/>
              <a:gd name="connsiteY46" fmla="*/ 895927 h 1985818"/>
              <a:gd name="connsiteX47" fmla="*/ 3500582 w 6280728"/>
              <a:gd name="connsiteY47" fmla="*/ 914400 h 1985818"/>
              <a:gd name="connsiteX48" fmla="*/ 3426691 w 6280728"/>
              <a:gd name="connsiteY48" fmla="*/ 951345 h 1985818"/>
              <a:gd name="connsiteX49" fmla="*/ 3389746 w 6280728"/>
              <a:gd name="connsiteY49" fmla="*/ 969818 h 1985818"/>
              <a:gd name="connsiteX50" fmla="*/ 3334328 w 6280728"/>
              <a:gd name="connsiteY50" fmla="*/ 988291 h 1985818"/>
              <a:gd name="connsiteX51" fmla="*/ 3306618 w 6280728"/>
              <a:gd name="connsiteY51" fmla="*/ 1006763 h 1985818"/>
              <a:gd name="connsiteX52" fmla="*/ 3251200 w 6280728"/>
              <a:gd name="connsiteY52" fmla="*/ 1025236 h 1985818"/>
              <a:gd name="connsiteX53" fmla="*/ 3177309 w 6280728"/>
              <a:gd name="connsiteY53" fmla="*/ 1071418 h 1985818"/>
              <a:gd name="connsiteX54" fmla="*/ 3140364 w 6280728"/>
              <a:gd name="connsiteY54" fmla="*/ 1089891 h 1985818"/>
              <a:gd name="connsiteX55" fmla="*/ 3084946 w 6280728"/>
              <a:gd name="connsiteY55" fmla="*/ 1108363 h 1985818"/>
              <a:gd name="connsiteX56" fmla="*/ 3057237 w 6280728"/>
              <a:gd name="connsiteY56" fmla="*/ 1117600 h 1985818"/>
              <a:gd name="connsiteX57" fmla="*/ 3029528 w 6280728"/>
              <a:gd name="connsiteY57" fmla="*/ 1126836 h 1985818"/>
              <a:gd name="connsiteX58" fmla="*/ 2964873 w 6280728"/>
              <a:gd name="connsiteY58" fmla="*/ 1154545 h 1985818"/>
              <a:gd name="connsiteX59" fmla="*/ 2909455 w 6280728"/>
              <a:gd name="connsiteY59" fmla="*/ 1182254 h 1985818"/>
              <a:gd name="connsiteX60" fmla="*/ 2863273 w 6280728"/>
              <a:gd name="connsiteY60" fmla="*/ 1191491 h 1985818"/>
              <a:gd name="connsiteX61" fmla="*/ 2807855 w 6280728"/>
              <a:gd name="connsiteY61" fmla="*/ 1200727 h 1985818"/>
              <a:gd name="connsiteX62" fmla="*/ 2752437 w 6280728"/>
              <a:gd name="connsiteY62" fmla="*/ 1219200 h 1985818"/>
              <a:gd name="connsiteX63" fmla="*/ 2706255 w 6280728"/>
              <a:gd name="connsiteY63" fmla="*/ 1228436 h 1985818"/>
              <a:gd name="connsiteX64" fmla="*/ 2576946 w 6280728"/>
              <a:gd name="connsiteY64" fmla="*/ 1256145 h 1985818"/>
              <a:gd name="connsiteX65" fmla="*/ 2503055 w 6280728"/>
              <a:gd name="connsiteY65" fmla="*/ 1265382 h 1985818"/>
              <a:gd name="connsiteX66" fmla="*/ 2189018 w 6280728"/>
              <a:gd name="connsiteY66" fmla="*/ 1274618 h 1985818"/>
              <a:gd name="connsiteX67" fmla="*/ 2142837 w 6280728"/>
              <a:gd name="connsiteY67" fmla="*/ 1283854 h 1985818"/>
              <a:gd name="connsiteX68" fmla="*/ 2115128 w 6280728"/>
              <a:gd name="connsiteY68" fmla="*/ 1302327 h 1985818"/>
              <a:gd name="connsiteX69" fmla="*/ 2087418 w 6280728"/>
              <a:gd name="connsiteY69" fmla="*/ 1311563 h 1985818"/>
              <a:gd name="connsiteX70" fmla="*/ 2004291 w 6280728"/>
              <a:gd name="connsiteY70" fmla="*/ 1330036 h 1985818"/>
              <a:gd name="connsiteX71" fmla="*/ 1948873 w 6280728"/>
              <a:gd name="connsiteY71" fmla="*/ 1357745 h 1985818"/>
              <a:gd name="connsiteX72" fmla="*/ 1911928 w 6280728"/>
              <a:gd name="connsiteY72" fmla="*/ 1366982 h 1985818"/>
              <a:gd name="connsiteX73" fmla="*/ 1884218 w 6280728"/>
              <a:gd name="connsiteY73" fmla="*/ 1376218 h 1985818"/>
              <a:gd name="connsiteX74" fmla="*/ 1819564 w 6280728"/>
              <a:gd name="connsiteY74" fmla="*/ 1413163 h 1985818"/>
              <a:gd name="connsiteX75" fmla="*/ 1791855 w 6280728"/>
              <a:gd name="connsiteY75" fmla="*/ 1422400 h 1985818"/>
              <a:gd name="connsiteX76" fmla="*/ 1708728 w 6280728"/>
              <a:gd name="connsiteY76" fmla="*/ 1459345 h 1985818"/>
              <a:gd name="connsiteX77" fmla="*/ 1681018 w 6280728"/>
              <a:gd name="connsiteY77" fmla="*/ 1468582 h 1985818"/>
              <a:gd name="connsiteX78" fmla="*/ 1607128 w 6280728"/>
              <a:gd name="connsiteY78" fmla="*/ 1505527 h 1985818"/>
              <a:gd name="connsiteX79" fmla="*/ 1570182 w 6280728"/>
              <a:gd name="connsiteY79" fmla="*/ 1524000 h 1985818"/>
              <a:gd name="connsiteX80" fmla="*/ 1542473 w 6280728"/>
              <a:gd name="connsiteY80" fmla="*/ 1533236 h 1985818"/>
              <a:gd name="connsiteX81" fmla="*/ 1477818 w 6280728"/>
              <a:gd name="connsiteY81" fmla="*/ 1570182 h 1985818"/>
              <a:gd name="connsiteX82" fmla="*/ 1450109 w 6280728"/>
              <a:gd name="connsiteY82" fmla="*/ 1579418 h 1985818"/>
              <a:gd name="connsiteX83" fmla="*/ 1385455 w 6280728"/>
              <a:gd name="connsiteY83" fmla="*/ 1616363 h 1985818"/>
              <a:gd name="connsiteX84" fmla="*/ 1330037 w 6280728"/>
              <a:gd name="connsiteY84" fmla="*/ 1653309 h 1985818"/>
              <a:gd name="connsiteX85" fmla="*/ 1293091 w 6280728"/>
              <a:gd name="connsiteY85" fmla="*/ 1671782 h 1985818"/>
              <a:gd name="connsiteX86" fmla="*/ 1228437 w 6280728"/>
              <a:gd name="connsiteY86" fmla="*/ 1699491 h 1985818"/>
              <a:gd name="connsiteX87" fmla="*/ 1136073 w 6280728"/>
              <a:gd name="connsiteY87" fmla="*/ 1736436 h 1985818"/>
              <a:gd name="connsiteX88" fmla="*/ 1025237 w 6280728"/>
              <a:gd name="connsiteY88" fmla="*/ 1773382 h 1985818"/>
              <a:gd name="connsiteX89" fmla="*/ 969818 w 6280728"/>
              <a:gd name="connsiteY89" fmla="*/ 1791854 h 1985818"/>
              <a:gd name="connsiteX90" fmla="*/ 932873 w 6280728"/>
              <a:gd name="connsiteY90" fmla="*/ 1810327 h 1985818"/>
              <a:gd name="connsiteX91" fmla="*/ 886691 w 6280728"/>
              <a:gd name="connsiteY91" fmla="*/ 1819563 h 1985818"/>
              <a:gd name="connsiteX92" fmla="*/ 803564 w 6280728"/>
              <a:gd name="connsiteY92" fmla="*/ 1847273 h 1985818"/>
              <a:gd name="connsiteX93" fmla="*/ 775855 w 6280728"/>
              <a:gd name="connsiteY93" fmla="*/ 1856509 h 1985818"/>
              <a:gd name="connsiteX94" fmla="*/ 711200 w 6280728"/>
              <a:gd name="connsiteY94" fmla="*/ 1893454 h 1985818"/>
              <a:gd name="connsiteX95" fmla="*/ 655782 w 6280728"/>
              <a:gd name="connsiteY95" fmla="*/ 1902691 h 1985818"/>
              <a:gd name="connsiteX96" fmla="*/ 618837 w 6280728"/>
              <a:gd name="connsiteY96" fmla="*/ 1911927 h 1985818"/>
              <a:gd name="connsiteX97" fmla="*/ 591128 w 6280728"/>
              <a:gd name="connsiteY97" fmla="*/ 1921163 h 1985818"/>
              <a:gd name="connsiteX98" fmla="*/ 535709 w 6280728"/>
              <a:gd name="connsiteY98" fmla="*/ 1930400 h 1985818"/>
              <a:gd name="connsiteX99" fmla="*/ 489528 w 6280728"/>
              <a:gd name="connsiteY99" fmla="*/ 1939636 h 1985818"/>
              <a:gd name="connsiteX100" fmla="*/ 434109 w 6280728"/>
              <a:gd name="connsiteY100" fmla="*/ 1948873 h 1985818"/>
              <a:gd name="connsiteX101" fmla="*/ 406400 w 6280728"/>
              <a:gd name="connsiteY101" fmla="*/ 1958109 h 1985818"/>
              <a:gd name="connsiteX102" fmla="*/ 193964 w 6280728"/>
              <a:gd name="connsiteY102" fmla="*/ 1976582 h 1985818"/>
              <a:gd name="connsiteX103" fmla="*/ 166255 w 6280728"/>
              <a:gd name="connsiteY103" fmla="*/ 1985818 h 1985818"/>
              <a:gd name="connsiteX104" fmla="*/ 46182 w 6280728"/>
              <a:gd name="connsiteY104" fmla="*/ 1967345 h 1985818"/>
              <a:gd name="connsiteX105" fmla="*/ 0 w 6280728"/>
              <a:gd name="connsiteY105" fmla="*/ 1939636 h 1985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</a:cxnLst>
            <a:rect l="l" t="t" r="r" b="b"/>
            <a:pathLst>
              <a:path w="6280728" h="1985818">
                <a:moveTo>
                  <a:pt x="6280728" y="0"/>
                </a:moveTo>
                <a:cubicBezTo>
                  <a:pt x="6265334" y="12315"/>
                  <a:pt x="6249382" y="23963"/>
                  <a:pt x="6234546" y="36945"/>
                </a:cubicBezTo>
                <a:cubicBezTo>
                  <a:pt x="6224716" y="45546"/>
                  <a:pt x="6218178" y="58173"/>
                  <a:pt x="6206837" y="64654"/>
                </a:cubicBezTo>
                <a:cubicBezTo>
                  <a:pt x="6195815" y="70952"/>
                  <a:pt x="6182206" y="70812"/>
                  <a:pt x="6169891" y="73891"/>
                </a:cubicBezTo>
                <a:cubicBezTo>
                  <a:pt x="6157576" y="83127"/>
                  <a:pt x="6146312" y="93963"/>
                  <a:pt x="6132946" y="101600"/>
                </a:cubicBezTo>
                <a:cubicBezTo>
                  <a:pt x="6121876" y="107925"/>
                  <a:pt x="6077284" y="117504"/>
                  <a:pt x="6068291" y="120073"/>
                </a:cubicBezTo>
                <a:cubicBezTo>
                  <a:pt x="6058930" y="122748"/>
                  <a:pt x="6050086" y="127197"/>
                  <a:pt x="6040582" y="129309"/>
                </a:cubicBezTo>
                <a:cubicBezTo>
                  <a:pt x="5983167" y="142068"/>
                  <a:pt x="5956672" y="139266"/>
                  <a:pt x="5892800" y="147782"/>
                </a:cubicBezTo>
                <a:cubicBezTo>
                  <a:pt x="5877239" y="149857"/>
                  <a:pt x="5862064" y="154210"/>
                  <a:pt x="5846618" y="157018"/>
                </a:cubicBezTo>
                <a:cubicBezTo>
                  <a:pt x="5828193" y="160368"/>
                  <a:pt x="5809739" y="163605"/>
                  <a:pt x="5791200" y="166254"/>
                </a:cubicBezTo>
                <a:cubicBezTo>
                  <a:pt x="5766627" y="169764"/>
                  <a:pt x="5741856" y="171809"/>
                  <a:pt x="5717309" y="175491"/>
                </a:cubicBezTo>
                <a:cubicBezTo>
                  <a:pt x="5680268" y="181047"/>
                  <a:pt x="5606473" y="193963"/>
                  <a:pt x="5606473" y="193963"/>
                </a:cubicBezTo>
                <a:cubicBezTo>
                  <a:pt x="5591079" y="200121"/>
                  <a:pt x="5576172" y="207672"/>
                  <a:pt x="5560291" y="212436"/>
                </a:cubicBezTo>
                <a:cubicBezTo>
                  <a:pt x="5530062" y="221505"/>
                  <a:pt x="5465978" y="227689"/>
                  <a:pt x="5440218" y="230909"/>
                </a:cubicBezTo>
                <a:cubicBezTo>
                  <a:pt x="5390707" y="247412"/>
                  <a:pt x="5433196" y="234522"/>
                  <a:pt x="5366328" y="249382"/>
                </a:cubicBezTo>
                <a:cubicBezTo>
                  <a:pt x="5283246" y="267845"/>
                  <a:pt x="5369565" y="249338"/>
                  <a:pt x="5301673" y="267854"/>
                </a:cubicBezTo>
                <a:cubicBezTo>
                  <a:pt x="5277179" y="274534"/>
                  <a:pt x="5252412" y="280169"/>
                  <a:pt x="5227782" y="286327"/>
                </a:cubicBezTo>
                <a:lnTo>
                  <a:pt x="5190837" y="295563"/>
                </a:lnTo>
                <a:lnTo>
                  <a:pt x="5116946" y="332509"/>
                </a:lnTo>
                <a:cubicBezTo>
                  <a:pt x="5104631" y="338667"/>
                  <a:pt x="5093062" y="346628"/>
                  <a:pt x="5080000" y="350982"/>
                </a:cubicBezTo>
                <a:cubicBezTo>
                  <a:pt x="5033967" y="366326"/>
                  <a:pt x="5029503" y="369387"/>
                  <a:pt x="4987637" y="378691"/>
                </a:cubicBezTo>
                <a:cubicBezTo>
                  <a:pt x="4972312" y="382097"/>
                  <a:pt x="4956601" y="383796"/>
                  <a:pt x="4941455" y="387927"/>
                </a:cubicBezTo>
                <a:cubicBezTo>
                  <a:pt x="4812551" y="423083"/>
                  <a:pt x="4952370" y="393134"/>
                  <a:pt x="4839855" y="415636"/>
                </a:cubicBezTo>
                <a:cubicBezTo>
                  <a:pt x="4717306" y="476910"/>
                  <a:pt x="4870343" y="402569"/>
                  <a:pt x="4775200" y="443345"/>
                </a:cubicBezTo>
                <a:cubicBezTo>
                  <a:pt x="4661849" y="491924"/>
                  <a:pt x="4803308" y="433910"/>
                  <a:pt x="4710546" y="480291"/>
                </a:cubicBezTo>
                <a:cubicBezTo>
                  <a:pt x="4701838" y="484645"/>
                  <a:pt x="4691786" y="485692"/>
                  <a:pt x="4682837" y="489527"/>
                </a:cubicBezTo>
                <a:cubicBezTo>
                  <a:pt x="4615915" y="518207"/>
                  <a:pt x="4677560" y="501666"/>
                  <a:pt x="4599709" y="517236"/>
                </a:cubicBezTo>
                <a:cubicBezTo>
                  <a:pt x="4584315" y="523394"/>
                  <a:pt x="4569257" y="530466"/>
                  <a:pt x="4553528" y="535709"/>
                </a:cubicBezTo>
                <a:cubicBezTo>
                  <a:pt x="4541485" y="539723"/>
                  <a:pt x="4528537" y="540675"/>
                  <a:pt x="4516582" y="544945"/>
                </a:cubicBezTo>
                <a:cubicBezTo>
                  <a:pt x="4485354" y="556098"/>
                  <a:pt x="4455676" y="571405"/>
                  <a:pt x="4424218" y="581891"/>
                </a:cubicBezTo>
                <a:cubicBezTo>
                  <a:pt x="4414982" y="584970"/>
                  <a:pt x="4405870" y="588452"/>
                  <a:pt x="4396509" y="591127"/>
                </a:cubicBezTo>
                <a:cubicBezTo>
                  <a:pt x="4366078" y="599821"/>
                  <a:pt x="4345120" y="603252"/>
                  <a:pt x="4313382" y="609600"/>
                </a:cubicBezTo>
                <a:cubicBezTo>
                  <a:pt x="4301067" y="615758"/>
                  <a:pt x="4289092" y="622649"/>
                  <a:pt x="4276437" y="628073"/>
                </a:cubicBezTo>
                <a:cubicBezTo>
                  <a:pt x="4267488" y="631908"/>
                  <a:pt x="4257677" y="633474"/>
                  <a:pt x="4248728" y="637309"/>
                </a:cubicBezTo>
                <a:cubicBezTo>
                  <a:pt x="4168834" y="671549"/>
                  <a:pt x="4249055" y="643358"/>
                  <a:pt x="4184073" y="665018"/>
                </a:cubicBezTo>
                <a:cubicBezTo>
                  <a:pt x="4154786" y="684543"/>
                  <a:pt x="4148424" y="691534"/>
                  <a:pt x="4110182" y="701963"/>
                </a:cubicBezTo>
                <a:cubicBezTo>
                  <a:pt x="4092114" y="706891"/>
                  <a:pt x="4072932" y="706658"/>
                  <a:pt x="4054764" y="711200"/>
                </a:cubicBezTo>
                <a:cubicBezTo>
                  <a:pt x="4035873" y="715923"/>
                  <a:pt x="4017819" y="723515"/>
                  <a:pt x="3999346" y="729673"/>
                </a:cubicBezTo>
                <a:cubicBezTo>
                  <a:pt x="3990110" y="732752"/>
                  <a:pt x="3980345" y="734555"/>
                  <a:pt x="3971637" y="738909"/>
                </a:cubicBezTo>
                <a:cubicBezTo>
                  <a:pt x="3959322" y="745067"/>
                  <a:pt x="3946646" y="750551"/>
                  <a:pt x="3934691" y="757382"/>
                </a:cubicBezTo>
                <a:cubicBezTo>
                  <a:pt x="3925053" y="762889"/>
                  <a:pt x="3916911" y="770890"/>
                  <a:pt x="3906982" y="775854"/>
                </a:cubicBezTo>
                <a:cubicBezTo>
                  <a:pt x="3889185" y="784753"/>
                  <a:pt x="3860094" y="788405"/>
                  <a:pt x="3842328" y="794327"/>
                </a:cubicBezTo>
                <a:cubicBezTo>
                  <a:pt x="3826599" y="799570"/>
                  <a:pt x="3811728" y="807134"/>
                  <a:pt x="3796146" y="812800"/>
                </a:cubicBezTo>
                <a:cubicBezTo>
                  <a:pt x="3715667" y="842066"/>
                  <a:pt x="3768106" y="822132"/>
                  <a:pt x="3703782" y="840509"/>
                </a:cubicBezTo>
                <a:cubicBezTo>
                  <a:pt x="3639559" y="858857"/>
                  <a:pt x="3717946" y="838661"/>
                  <a:pt x="3639128" y="868218"/>
                </a:cubicBezTo>
                <a:cubicBezTo>
                  <a:pt x="3627242" y="872675"/>
                  <a:pt x="3614497" y="874375"/>
                  <a:pt x="3602182" y="877454"/>
                </a:cubicBezTo>
                <a:cubicBezTo>
                  <a:pt x="3589867" y="883612"/>
                  <a:pt x="3578129" y="891093"/>
                  <a:pt x="3565237" y="895927"/>
                </a:cubicBezTo>
                <a:cubicBezTo>
                  <a:pt x="3524903" y="911052"/>
                  <a:pt x="3535688" y="898443"/>
                  <a:pt x="3500582" y="914400"/>
                </a:cubicBezTo>
                <a:cubicBezTo>
                  <a:pt x="3475513" y="925795"/>
                  <a:pt x="3451321" y="939030"/>
                  <a:pt x="3426691" y="951345"/>
                </a:cubicBezTo>
                <a:cubicBezTo>
                  <a:pt x="3414376" y="957503"/>
                  <a:pt x="3402808" y="965464"/>
                  <a:pt x="3389746" y="969818"/>
                </a:cubicBezTo>
                <a:cubicBezTo>
                  <a:pt x="3371273" y="975976"/>
                  <a:pt x="3350530" y="977490"/>
                  <a:pt x="3334328" y="988291"/>
                </a:cubicBezTo>
                <a:cubicBezTo>
                  <a:pt x="3325091" y="994448"/>
                  <a:pt x="3316762" y="1002255"/>
                  <a:pt x="3306618" y="1006763"/>
                </a:cubicBezTo>
                <a:cubicBezTo>
                  <a:pt x="3288824" y="1014671"/>
                  <a:pt x="3251200" y="1025236"/>
                  <a:pt x="3251200" y="1025236"/>
                </a:cubicBezTo>
                <a:cubicBezTo>
                  <a:pt x="3222327" y="1044485"/>
                  <a:pt x="3210735" y="1052848"/>
                  <a:pt x="3177309" y="1071418"/>
                </a:cubicBezTo>
                <a:cubicBezTo>
                  <a:pt x="3165273" y="1078105"/>
                  <a:pt x="3153148" y="1084777"/>
                  <a:pt x="3140364" y="1089891"/>
                </a:cubicBezTo>
                <a:cubicBezTo>
                  <a:pt x="3122285" y="1097123"/>
                  <a:pt x="3103419" y="1102205"/>
                  <a:pt x="3084946" y="1108363"/>
                </a:cubicBezTo>
                <a:lnTo>
                  <a:pt x="3057237" y="1117600"/>
                </a:lnTo>
                <a:lnTo>
                  <a:pt x="3029528" y="1126836"/>
                </a:lnTo>
                <a:cubicBezTo>
                  <a:pt x="2959957" y="1173216"/>
                  <a:pt x="3048377" y="1118757"/>
                  <a:pt x="2964873" y="1154545"/>
                </a:cubicBezTo>
                <a:cubicBezTo>
                  <a:pt x="2901658" y="1181637"/>
                  <a:pt x="2971731" y="1166685"/>
                  <a:pt x="2909455" y="1182254"/>
                </a:cubicBezTo>
                <a:cubicBezTo>
                  <a:pt x="2894225" y="1186062"/>
                  <a:pt x="2878719" y="1188683"/>
                  <a:pt x="2863273" y="1191491"/>
                </a:cubicBezTo>
                <a:cubicBezTo>
                  <a:pt x="2844848" y="1194841"/>
                  <a:pt x="2826023" y="1196185"/>
                  <a:pt x="2807855" y="1200727"/>
                </a:cubicBezTo>
                <a:cubicBezTo>
                  <a:pt x="2788964" y="1205450"/>
                  <a:pt x="2771531" y="1215381"/>
                  <a:pt x="2752437" y="1219200"/>
                </a:cubicBezTo>
                <a:cubicBezTo>
                  <a:pt x="2737043" y="1222279"/>
                  <a:pt x="2721580" y="1225030"/>
                  <a:pt x="2706255" y="1228436"/>
                </a:cubicBezTo>
                <a:cubicBezTo>
                  <a:pt x="2652267" y="1240433"/>
                  <a:pt x="2648571" y="1247191"/>
                  <a:pt x="2576946" y="1256145"/>
                </a:cubicBezTo>
                <a:cubicBezTo>
                  <a:pt x="2552316" y="1259224"/>
                  <a:pt x="2527849" y="1264201"/>
                  <a:pt x="2503055" y="1265382"/>
                </a:cubicBezTo>
                <a:cubicBezTo>
                  <a:pt x="2398449" y="1270363"/>
                  <a:pt x="2293697" y="1271539"/>
                  <a:pt x="2189018" y="1274618"/>
                </a:cubicBezTo>
                <a:cubicBezTo>
                  <a:pt x="2173624" y="1277697"/>
                  <a:pt x="2157536" y="1278342"/>
                  <a:pt x="2142837" y="1283854"/>
                </a:cubicBezTo>
                <a:cubicBezTo>
                  <a:pt x="2132443" y="1287752"/>
                  <a:pt x="2125057" y="1297363"/>
                  <a:pt x="2115128" y="1302327"/>
                </a:cubicBezTo>
                <a:cubicBezTo>
                  <a:pt x="2106420" y="1306681"/>
                  <a:pt x="2096780" y="1308888"/>
                  <a:pt x="2087418" y="1311563"/>
                </a:cubicBezTo>
                <a:cubicBezTo>
                  <a:pt x="2021004" y="1330539"/>
                  <a:pt x="2080530" y="1310976"/>
                  <a:pt x="2004291" y="1330036"/>
                </a:cubicBezTo>
                <a:cubicBezTo>
                  <a:pt x="1942028" y="1345602"/>
                  <a:pt x="2012073" y="1330659"/>
                  <a:pt x="1948873" y="1357745"/>
                </a:cubicBezTo>
                <a:cubicBezTo>
                  <a:pt x="1937205" y="1362745"/>
                  <a:pt x="1924134" y="1363495"/>
                  <a:pt x="1911928" y="1366982"/>
                </a:cubicBezTo>
                <a:cubicBezTo>
                  <a:pt x="1902566" y="1369657"/>
                  <a:pt x="1893455" y="1373139"/>
                  <a:pt x="1884218" y="1376218"/>
                </a:cubicBezTo>
                <a:cubicBezTo>
                  <a:pt x="1856388" y="1394772"/>
                  <a:pt x="1852379" y="1399099"/>
                  <a:pt x="1819564" y="1413163"/>
                </a:cubicBezTo>
                <a:cubicBezTo>
                  <a:pt x="1810615" y="1416998"/>
                  <a:pt x="1800804" y="1418565"/>
                  <a:pt x="1791855" y="1422400"/>
                </a:cubicBezTo>
                <a:cubicBezTo>
                  <a:pt x="1693914" y="1464376"/>
                  <a:pt x="1823282" y="1416387"/>
                  <a:pt x="1708728" y="1459345"/>
                </a:cubicBezTo>
                <a:cubicBezTo>
                  <a:pt x="1699612" y="1462764"/>
                  <a:pt x="1689882" y="1464553"/>
                  <a:pt x="1681018" y="1468582"/>
                </a:cubicBezTo>
                <a:cubicBezTo>
                  <a:pt x="1655949" y="1479977"/>
                  <a:pt x="1631758" y="1493212"/>
                  <a:pt x="1607128" y="1505527"/>
                </a:cubicBezTo>
                <a:cubicBezTo>
                  <a:pt x="1594813" y="1511685"/>
                  <a:pt x="1583244" y="1519646"/>
                  <a:pt x="1570182" y="1524000"/>
                </a:cubicBezTo>
                <a:cubicBezTo>
                  <a:pt x="1560946" y="1527079"/>
                  <a:pt x="1551422" y="1529401"/>
                  <a:pt x="1542473" y="1533236"/>
                </a:cubicBezTo>
                <a:cubicBezTo>
                  <a:pt x="1429123" y="1581815"/>
                  <a:pt x="1570581" y="1523801"/>
                  <a:pt x="1477818" y="1570182"/>
                </a:cubicBezTo>
                <a:cubicBezTo>
                  <a:pt x="1469110" y="1574536"/>
                  <a:pt x="1459345" y="1576339"/>
                  <a:pt x="1450109" y="1579418"/>
                </a:cubicBezTo>
                <a:cubicBezTo>
                  <a:pt x="1354256" y="1643321"/>
                  <a:pt x="1502640" y="1546052"/>
                  <a:pt x="1385455" y="1616363"/>
                </a:cubicBezTo>
                <a:cubicBezTo>
                  <a:pt x="1366417" y="1627786"/>
                  <a:pt x="1349895" y="1643380"/>
                  <a:pt x="1330037" y="1653309"/>
                </a:cubicBezTo>
                <a:cubicBezTo>
                  <a:pt x="1317722" y="1659467"/>
                  <a:pt x="1305626" y="1666084"/>
                  <a:pt x="1293091" y="1671782"/>
                </a:cubicBezTo>
                <a:cubicBezTo>
                  <a:pt x="1271745" y="1681485"/>
                  <a:pt x="1249409" y="1689005"/>
                  <a:pt x="1228437" y="1699491"/>
                </a:cubicBezTo>
                <a:cubicBezTo>
                  <a:pt x="1148914" y="1739253"/>
                  <a:pt x="1217243" y="1720203"/>
                  <a:pt x="1136073" y="1736436"/>
                </a:cubicBezTo>
                <a:cubicBezTo>
                  <a:pt x="1052772" y="1778088"/>
                  <a:pt x="1156090" y="1729767"/>
                  <a:pt x="1025237" y="1773382"/>
                </a:cubicBezTo>
                <a:cubicBezTo>
                  <a:pt x="1006764" y="1779539"/>
                  <a:pt x="987234" y="1783146"/>
                  <a:pt x="969818" y="1791854"/>
                </a:cubicBezTo>
                <a:cubicBezTo>
                  <a:pt x="957503" y="1798012"/>
                  <a:pt x="945935" y="1805973"/>
                  <a:pt x="932873" y="1810327"/>
                </a:cubicBezTo>
                <a:cubicBezTo>
                  <a:pt x="917980" y="1815291"/>
                  <a:pt x="901837" y="1815432"/>
                  <a:pt x="886691" y="1819563"/>
                </a:cubicBezTo>
                <a:cubicBezTo>
                  <a:pt x="886664" y="1819570"/>
                  <a:pt x="817432" y="1842650"/>
                  <a:pt x="803564" y="1847273"/>
                </a:cubicBezTo>
                <a:lnTo>
                  <a:pt x="775855" y="1856509"/>
                </a:lnTo>
                <a:cubicBezTo>
                  <a:pt x="757300" y="1868879"/>
                  <a:pt x="732511" y="1887061"/>
                  <a:pt x="711200" y="1893454"/>
                </a:cubicBezTo>
                <a:cubicBezTo>
                  <a:pt x="693262" y="1898835"/>
                  <a:pt x="674146" y="1899018"/>
                  <a:pt x="655782" y="1902691"/>
                </a:cubicBezTo>
                <a:cubicBezTo>
                  <a:pt x="643335" y="1905181"/>
                  <a:pt x="631043" y="1908440"/>
                  <a:pt x="618837" y="1911927"/>
                </a:cubicBezTo>
                <a:cubicBezTo>
                  <a:pt x="609476" y="1914602"/>
                  <a:pt x="600632" y="1919051"/>
                  <a:pt x="591128" y="1921163"/>
                </a:cubicBezTo>
                <a:cubicBezTo>
                  <a:pt x="572846" y="1925226"/>
                  <a:pt x="554135" y="1927050"/>
                  <a:pt x="535709" y="1930400"/>
                </a:cubicBezTo>
                <a:cubicBezTo>
                  <a:pt x="520264" y="1933208"/>
                  <a:pt x="504973" y="1936828"/>
                  <a:pt x="489528" y="1939636"/>
                </a:cubicBezTo>
                <a:cubicBezTo>
                  <a:pt x="471102" y="1942986"/>
                  <a:pt x="452391" y="1944810"/>
                  <a:pt x="434109" y="1948873"/>
                </a:cubicBezTo>
                <a:cubicBezTo>
                  <a:pt x="424605" y="1950985"/>
                  <a:pt x="416072" y="1956993"/>
                  <a:pt x="406400" y="1958109"/>
                </a:cubicBezTo>
                <a:cubicBezTo>
                  <a:pt x="335789" y="1966256"/>
                  <a:pt x="193964" y="1976582"/>
                  <a:pt x="193964" y="1976582"/>
                </a:cubicBezTo>
                <a:cubicBezTo>
                  <a:pt x="184728" y="1979661"/>
                  <a:pt x="175991" y="1985818"/>
                  <a:pt x="166255" y="1985818"/>
                </a:cubicBezTo>
                <a:cubicBezTo>
                  <a:pt x="128304" y="1985818"/>
                  <a:pt x="83075" y="1983156"/>
                  <a:pt x="46182" y="1967345"/>
                </a:cubicBezTo>
                <a:cubicBezTo>
                  <a:pt x="10446" y="1952030"/>
                  <a:pt x="17359" y="1956995"/>
                  <a:pt x="0" y="1939636"/>
                </a:cubicBezTo>
              </a:path>
            </a:pathLst>
          </a:cu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8" name="Picture 47">
            <a:extLst>
              <a:ext uri="{FF2B5EF4-FFF2-40B4-BE49-F238E27FC236}">
                <a16:creationId xmlns:a16="http://schemas.microsoft.com/office/drawing/2014/main" id="{4238625B-6E51-48BD-B6F7-F1D4EB2E489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0436" y="1366247"/>
            <a:ext cx="144667" cy="115771"/>
          </a:xfrm>
          <a:prstGeom prst="rect">
            <a:avLst/>
          </a:prstGeom>
        </p:spPr>
      </p:pic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9184A04D-AED4-4E93-B66E-6EAF72329F60}"/>
              </a:ext>
            </a:extLst>
          </p:cNvPr>
          <p:cNvSpPr/>
          <p:nvPr/>
        </p:nvSpPr>
        <p:spPr>
          <a:xfrm>
            <a:off x="3371273" y="1173018"/>
            <a:ext cx="1016000" cy="2235200"/>
          </a:xfrm>
          <a:custGeom>
            <a:avLst/>
            <a:gdLst>
              <a:gd name="connsiteX0" fmla="*/ 1016000 w 1016000"/>
              <a:gd name="connsiteY0" fmla="*/ 2235200 h 2235200"/>
              <a:gd name="connsiteX1" fmla="*/ 969818 w 1016000"/>
              <a:gd name="connsiteY1" fmla="*/ 2198255 h 2235200"/>
              <a:gd name="connsiteX2" fmla="*/ 932872 w 1016000"/>
              <a:gd name="connsiteY2" fmla="*/ 2189018 h 2235200"/>
              <a:gd name="connsiteX3" fmla="*/ 711200 w 1016000"/>
              <a:gd name="connsiteY3" fmla="*/ 2179782 h 2235200"/>
              <a:gd name="connsiteX4" fmla="*/ 637309 w 1016000"/>
              <a:gd name="connsiteY4" fmla="*/ 2161309 h 2235200"/>
              <a:gd name="connsiteX5" fmla="*/ 600363 w 1016000"/>
              <a:gd name="connsiteY5" fmla="*/ 2152073 h 2235200"/>
              <a:gd name="connsiteX6" fmla="*/ 526472 w 1016000"/>
              <a:gd name="connsiteY6" fmla="*/ 2142837 h 2235200"/>
              <a:gd name="connsiteX7" fmla="*/ 480291 w 1016000"/>
              <a:gd name="connsiteY7" fmla="*/ 2133600 h 2235200"/>
              <a:gd name="connsiteX8" fmla="*/ 415636 w 1016000"/>
              <a:gd name="connsiteY8" fmla="*/ 2124364 h 2235200"/>
              <a:gd name="connsiteX9" fmla="*/ 323272 w 1016000"/>
              <a:gd name="connsiteY9" fmla="*/ 2105891 h 2235200"/>
              <a:gd name="connsiteX10" fmla="*/ 267854 w 1016000"/>
              <a:gd name="connsiteY10" fmla="*/ 2096655 h 2235200"/>
              <a:gd name="connsiteX11" fmla="*/ 203200 w 1016000"/>
              <a:gd name="connsiteY11" fmla="*/ 2087418 h 2235200"/>
              <a:gd name="connsiteX12" fmla="*/ 157018 w 1016000"/>
              <a:gd name="connsiteY12" fmla="*/ 2078182 h 2235200"/>
              <a:gd name="connsiteX13" fmla="*/ 55418 w 1016000"/>
              <a:gd name="connsiteY13" fmla="*/ 2059709 h 2235200"/>
              <a:gd name="connsiteX14" fmla="*/ 0 w 1016000"/>
              <a:gd name="connsiteY14" fmla="*/ 2041237 h 2235200"/>
              <a:gd name="connsiteX15" fmla="*/ 9236 w 1016000"/>
              <a:gd name="connsiteY15" fmla="*/ 1976582 h 2235200"/>
              <a:gd name="connsiteX16" fmla="*/ 73891 w 1016000"/>
              <a:gd name="connsiteY16" fmla="*/ 1902691 h 2235200"/>
              <a:gd name="connsiteX17" fmla="*/ 92363 w 1016000"/>
              <a:gd name="connsiteY17" fmla="*/ 1874982 h 2235200"/>
              <a:gd name="connsiteX18" fmla="*/ 138545 w 1016000"/>
              <a:gd name="connsiteY18" fmla="*/ 1810327 h 2235200"/>
              <a:gd name="connsiteX19" fmla="*/ 157018 w 1016000"/>
              <a:gd name="connsiteY19" fmla="*/ 1736437 h 2235200"/>
              <a:gd name="connsiteX20" fmla="*/ 184727 w 1016000"/>
              <a:gd name="connsiteY20" fmla="*/ 1653309 h 2235200"/>
              <a:gd name="connsiteX21" fmla="*/ 212436 w 1016000"/>
              <a:gd name="connsiteY21" fmla="*/ 1588655 h 2235200"/>
              <a:gd name="connsiteX22" fmla="*/ 230909 w 1016000"/>
              <a:gd name="connsiteY22" fmla="*/ 1136073 h 2235200"/>
              <a:gd name="connsiteX23" fmla="*/ 258618 w 1016000"/>
              <a:gd name="connsiteY23" fmla="*/ 1052946 h 2235200"/>
              <a:gd name="connsiteX24" fmla="*/ 267854 w 1016000"/>
              <a:gd name="connsiteY24" fmla="*/ 1006764 h 2235200"/>
              <a:gd name="connsiteX25" fmla="*/ 286327 w 1016000"/>
              <a:gd name="connsiteY25" fmla="*/ 969818 h 2235200"/>
              <a:gd name="connsiteX26" fmla="*/ 295563 w 1016000"/>
              <a:gd name="connsiteY26" fmla="*/ 886691 h 2235200"/>
              <a:gd name="connsiteX27" fmla="*/ 314036 w 1016000"/>
              <a:gd name="connsiteY27" fmla="*/ 803564 h 2235200"/>
              <a:gd name="connsiteX28" fmla="*/ 332509 w 1016000"/>
              <a:gd name="connsiteY28" fmla="*/ 683491 h 2235200"/>
              <a:gd name="connsiteX29" fmla="*/ 350982 w 1016000"/>
              <a:gd name="connsiteY29" fmla="*/ 609600 h 2235200"/>
              <a:gd name="connsiteX30" fmla="*/ 360218 w 1016000"/>
              <a:gd name="connsiteY30" fmla="*/ 572655 h 2235200"/>
              <a:gd name="connsiteX31" fmla="*/ 387927 w 1016000"/>
              <a:gd name="connsiteY31" fmla="*/ 406400 h 2235200"/>
              <a:gd name="connsiteX32" fmla="*/ 406400 w 1016000"/>
              <a:gd name="connsiteY32" fmla="*/ 166255 h 2235200"/>
              <a:gd name="connsiteX33" fmla="*/ 415636 w 1016000"/>
              <a:gd name="connsiteY33" fmla="*/ 120073 h 2235200"/>
              <a:gd name="connsiteX34" fmla="*/ 424872 w 1016000"/>
              <a:gd name="connsiteY34" fmla="*/ 64655 h 2235200"/>
              <a:gd name="connsiteX35" fmla="*/ 434109 w 1016000"/>
              <a:gd name="connsiteY35" fmla="*/ 0 h 223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16000" h="2235200">
                <a:moveTo>
                  <a:pt x="1016000" y="2235200"/>
                </a:moveTo>
                <a:cubicBezTo>
                  <a:pt x="1000606" y="2222885"/>
                  <a:pt x="987051" y="2207829"/>
                  <a:pt x="969818" y="2198255"/>
                </a:cubicBezTo>
                <a:cubicBezTo>
                  <a:pt x="958721" y="2192090"/>
                  <a:pt x="945534" y="2189922"/>
                  <a:pt x="932872" y="2189018"/>
                </a:cubicBezTo>
                <a:cubicBezTo>
                  <a:pt x="859105" y="2183749"/>
                  <a:pt x="785091" y="2182861"/>
                  <a:pt x="711200" y="2179782"/>
                </a:cubicBezTo>
                <a:cubicBezTo>
                  <a:pt x="661688" y="2163279"/>
                  <a:pt x="704179" y="2176169"/>
                  <a:pt x="637309" y="2161309"/>
                </a:cubicBezTo>
                <a:cubicBezTo>
                  <a:pt x="624917" y="2158555"/>
                  <a:pt x="612885" y="2154160"/>
                  <a:pt x="600363" y="2152073"/>
                </a:cubicBezTo>
                <a:cubicBezTo>
                  <a:pt x="575879" y="2147992"/>
                  <a:pt x="551005" y="2146611"/>
                  <a:pt x="526472" y="2142837"/>
                </a:cubicBezTo>
                <a:cubicBezTo>
                  <a:pt x="510956" y="2140450"/>
                  <a:pt x="495776" y="2136181"/>
                  <a:pt x="480291" y="2133600"/>
                </a:cubicBezTo>
                <a:cubicBezTo>
                  <a:pt x="458817" y="2130021"/>
                  <a:pt x="437075" y="2128147"/>
                  <a:pt x="415636" y="2124364"/>
                </a:cubicBezTo>
                <a:cubicBezTo>
                  <a:pt x="384716" y="2118908"/>
                  <a:pt x="354243" y="2111053"/>
                  <a:pt x="323272" y="2105891"/>
                </a:cubicBezTo>
                <a:lnTo>
                  <a:pt x="267854" y="2096655"/>
                </a:lnTo>
                <a:cubicBezTo>
                  <a:pt x="246337" y="2093345"/>
                  <a:pt x="224674" y="2090997"/>
                  <a:pt x="203200" y="2087418"/>
                </a:cubicBezTo>
                <a:cubicBezTo>
                  <a:pt x="187715" y="2084837"/>
                  <a:pt x="172503" y="2080763"/>
                  <a:pt x="157018" y="2078182"/>
                </a:cubicBezTo>
                <a:cubicBezTo>
                  <a:pt x="103335" y="2069235"/>
                  <a:pt x="99758" y="2073011"/>
                  <a:pt x="55418" y="2059709"/>
                </a:cubicBezTo>
                <a:cubicBezTo>
                  <a:pt x="36767" y="2054114"/>
                  <a:pt x="0" y="2041237"/>
                  <a:pt x="0" y="2041237"/>
                </a:cubicBezTo>
                <a:cubicBezTo>
                  <a:pt x="3079" y="2019685"/>
                  <a:pt x="1796" y="1997042"/>
                  <a:pt x="9236" y="1976582"/>
                </a:cubicBezTo>
                <a:cubicBezTo>
                  <a:pt x="17702" y="1953299"/>
                  <a:pt x="59654" y="1919301"/>
                  <a:pt x="73891" y="1902691"/>
                </a:cubicBezTo>
                <a:cubicBezTo>
                  <a:pt x="81115" y="1894263"/>
                  <a:pt x="85911" y="1884015"/>
                  <a:pt x="92363" y="1874982"/>
                </a:cubicBezTo>
                <a:cubicBezTo>
                  <a:pt x="99340" y="1865214"/>
                  <a:pt x="131287" y="1824843"/>
                  <a:pt x="138545" y="1810327"/>
                </a:cubicBezTo>
                <a:cubicBezTo>
                  <a:pt x="148450" y="1790518"/>
                  <a:pt x="152801" y="1755413"/>
                  <a:pt x="157018" y="1736437"/>
                </a:cubicBezTo>
                <a:cubicBezTo>
                  <a:pt x="171774" y="1670030"/>
                  <a:pt x="159581" y="1728747"/>
                  <a:pt x="184727" y="1653309"/>
                </a:cubicBezTo>
                <a:cubicBezTo>
                  <a:pt x="204608" y="1593666"/>
                  <a:pt x="179967" y="1637358"/>
                  <a:pt x="212436" y="1588655"/>
                </a:cubicBezTo>
                <a:cubicBezTo>
                  <a:pt x="249415" y="1403753"/>
                  <a:pt x="211218" y="1608658"/>
                  <a:pt x="230909" y="1136073"/>
                </a:cubicBezTo>
                <a:cubicBezTo>
                  <a:pt x="231834" y="1113871"/>
                  <a:pt x="251536" y="1070649"/>
                  <a:pt x="258618" y="1052946"/>
                </a:cubicBezTo>
                <a:cubicBezTo>
                  <a:pt x="261697" y="1037552"/>
                  <a:pt x="262890" y="1021657"/>
                  <a:pt x="267854" y="1006764"/>
                </a:cubicBezTo>
                <a:cubicBezTo>
                  <a:pt x="272208" y="993702"/>
                  <a:pt x="283231" y="983234"/>
                  <a:pt x="286327" y="969818"/>
                </a:cubicBezTo>
                <a:cubicBezTo>
                  <a:pt x="292596" y="942652"/>
                  <a:pt x="291620" y="914290"/>
                  <a:pt x="295563" y="886691"/>
                </a:cubicBezTo>
                <a:cubicBezTo>
                  <a:pt x="307785" y="801140"/>
                  <a:pt x="300592" y="877508"/>
                  <a:pt x="314036" y="803564"/>
                </a:cubicBezTo>
                <a:cubicBezTo>
                  <a:pt x="323482" y="751610"/>
                  <a:pt x="321790" y="733509"/>
                  <a:pt x="332509" y="683491"/>
                </a:cubicBezTo>
                <a:cubicBezTo>
                  <a:pt x="337829" y="658666"/>
                  <a:pt x="344824" y="634230"/>
                  <a:pt x="350982" y="609600"/>
                </a:cubicBezTo>
                <a:cubicBezTo>
                  <a:pt x="354061" y="597285"/>
                  <a:pt x="358423" y="585221"/>
                  <a:pt x="360218" y="572655"/>
                </a:cubicBezTo>
                <a:cubicBezTo>
                  <a:pt x="374322" y="473924"/>
                  <a:pt x="365560" y="529419"/>
                  <a:pt x="387927" y="406400"/>
                </a:cubicBezTo>
                <a:cubicBezTo>
                  <a:pt x="394682" y="278044"/>
                  <a:pt x="390225" y="263301"/>
                  <a:pt x="406400" y="166255"/>
                </a:cubicBezTo>
                <a:cubicBezTo>
                  <a:pt x="408981" y="150770"/>
                  <a:pt x="412828" y="135519"/>
                  <a:pt x="415636" y="120073"/>
                </a:cubicBezTo>
                <a:cubicBezTo>
                  <a:pt x="418986" y="101648"/>
                  <a:pt x="421199" y="83019"/>
                  <a:pt x="424872" y="64655"/>
                </a:cubicBezTo>
                <a:cubicBezTo>
                  <a:pt x="436349" y="7269"/>
                  <a:pt x="434109" y="48756"/>
                  <a:pt x="434109" y="0"/>
                </a:cubicBezTo>
              </a:path>
            </a:pathLst>
          </a:cu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5" name="Graphic 54" descr="Pennsylvania Route 147 - Wikipedia">
            <a:extLst>
              <a:ext uri="{FF2B5EF4-FFF2-40B4-BE49-F238E27FC236}">
                <a16:creationId xmlns:a16="http://schemas.microsoft.com/office/drawing/2014/main" id="{D9B5C092-8C75-4D81-ACD9-40FE238A95F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714172" y="1150959"/>
            <a:ext cx="153585" cy="134850"/>
          </a:xfrm>
          <a:prstGeom prst="rect">
            <a:avLst/>
          </a:prstGeom>
        </p:spPr>
      </p:pic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2A362B4A-7477-46FD-B3D3-9F487ADAE63C}"/>
              </a:ext>
            </a:extLst>
          </p:cNvPr>
          <p:cNvSpPr/>
          <p:nvPr/>
        </p:nvSpPr>
        <p:spPr>
          <a:xfrm>
            <a:off x="3491345" y="2927927"/>
            <a:ext cx="1487055" cy="203200"/>
          </a:xfrm>
          <a:custGeom>
            <a:avLst/>
            <a:gdLst>
              <a:gd name="connsiteX0" fmla="*/ 1487055 w 1487055"/>
              <a:gd name="connsiteY0" fmla="*/ 203200 h 203200"/>
              <a:gd name="connsiteX1" fmla="*/ 1403928 w 1487055"/>
              <a:gd name="connsiteY1" fmla="*/ 184728 h 203200"/>
              <a:gd name="connsiteX2" fmla="*/ 1311564 w 1487055"/>
              <a:gd name="connsiteY2" fmla="*/ 166255 h 203200"/>
              <a:gd name="connsiteX3" fmla="*/ 1283855 w 1487055"/>
              <a:gd name="connsiteY3" fmla="*/ 157018 h 203200"/>
              <a:gd name="connsiteX4" fmla="*/ 1173019 w 1487055"/>
              <a:gd name="connsiteY4" fmla="*/ 129309 h 203200"/>
              <a:gd name="connsiteX5" fmla="*/ 1136073 w 1487055"/>
              <a:gd name="connsiteY5" fmla="*/ 120073 h 203200"/>
              <a:gd name="connsiteX6" fmla="*/ 1080655 w 1487055"/>
              <a:gd name="connsiteY6" fmla="*/ 110837 h 203200"/>
              <a:gd name="connsiteX7" fmla="*/ 1034473 w 1487055"/>
              <a:gd name="connsiteY7" fmla="*/ 101600 h 203200"/>
              <a:gd name="connsiteX8" fmla="*/ 572655 w 1487055"/>
              <a:gd name="connsiteY8" fmla="*/ 92364 h 203200"/>
              <a:gd name="connsiteX9" fmla="*/ 517237 w 1487055"/>
              <a:gd name="connsiteY9" fmla="*/ 73891 h 203200"/>
              <a:gd name="connsiteX10" fmla="*/ 461819 w 1487055"/>
              <a:gd name="connsiteY10" fmla="*/ 64655 h 203200"/>
              <a:gd name="connsiteX11" fmla="*/ 397164 w 1487055"/>
              <a:gd name="connsiteY11" fmla="*/ 55418 h 203200"/>
              <a:gd name="connsiteX12" fmla="*/ 360219 w 1487055"/>
              <a:gd name="connsiteY12" fmla="*/ 46182 h 203200"/>
              <a:gd name="connsiteX13" fmla="*/ 212437 w 1487055"/>
              <a:gd name="connsiteY13" fmla="*/ 36946 h 203200"/>
              <a:gd name="connsiteX14" fmla="*/ 55419 w 1487055"/>
              <a:gd name="connsiteY14" fmla="*/ 9237 h 203200"/>
              <a:gd name="connsiteX15" fmla="*/ 0 w 1487055"/>
              <a:gd name="connsiteY15" fmla="*/ 0 h 203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487055" h="203200">
                <a:moveTo>
                  <a:pt x="1487055" y="203200"/>
                </a:moveTo>
                <a:cubicBezTo>
                  <a:pt x="1459346" y="197043"/>
                  <a:pt x="1431762" y="190295"/>
                  <a:pt x="1403928" y="184728"/>
                </a:cubicBezTo>
                <a:cubicBezTo>
                  <a:pt x="1343470" y="172636"/>
                  <a:pt x="1361607" y="180553"/>
                  <a:pt x="1311564" y="166255"/>
                </a:cubicBezTo>
                <a:cubicBezTo>
                  <a:pt x="1302203" y="163580"/>
                  <a:pt x="1293248" y="159580"/>
                  <a:pt x="1283855" y="157018"/>
                </a:cubicBezTo>
                <a:cubicBezTo>
                  <a:pt x="1247114" y="146998"/>
                  <a:pt x="1209964" y="138545"/>
                  <a:pt x="1173019" y="129309"/>
                </a:cubicBezTo>
                <a:cubicBezTo>
                  <a:pt x="1160704" y="126230"/>
                  <a:pt x="1148595" y="122160"/>
                  <a:pt x="1136073" y="120073"/>
                </a:cubicBezTo>
                <a:lnTo>
                  <a:pt x="1080655" y="110837"/>
                </a:lnTo>
                <a:cubicBezTo>
                  <a:pt x="1065209" y="108029"/>
                  <a:pt x="1050162" y="102171"/>
                  <a:pt x="1034473" y="101600"/>
                </a:cubicBezTo>
                <a:cubicBezTo>
                  <a:pt x="880605" y="96005"/>
                  <a:pt x="726594" y="95443"/>
                  <a:pt x="572655" y="92364"/>
                </a:cubicBezTo>
                <a:cubicBezTo>
                  <a:pt x="554182" y="86206"/>
                  <a:pt x="536444" y="77092"/>
                  <a:pt x="517237" y="73891"/>
                </a:cubicBezTo>
                <a:lnTo>
                  <a:pt x="461819" y="64655"/>
                </a:lnTo>
                <a:cubicBezTo>
                  <a:pt x="440302" y="61345"/>
                  <a:pt x="418583" y="59312"/>
                  <a:pt x="397164" y="55418"/>
                </a:cubicBezTo>
                <a:cubicBezTo>
                  <a:pt x="384675" y="53147"/>
                  <a:pt x="372850" y="47445"/>
                  <a:pt x="360219" y="46182"/>
                </a:cubicBezTo>
                <a:cubicBezTo>
                  <a:pt x="311107" y="41271"/>
                  <a:pt x="261698" y="40025"/>
                  <a:pt x="212437" y="36946"/>
                </a:cubicBezTo>
                <a:cubicBezTo>
                  <a:pt x="129520" y="20361"/>
                  <a:pt x="181759" y="30294"/>
                  <a:pt x="55419" y="9237"/>
                </a:cubicBezTo>
                <a:lnTo>
                  <a:pt x="0" y="0"/>
                </a:lnTo>
              </a:path>
            </a:pathLst>
          </a:cu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6" name="Picture 55">
            <a:extLst>
              <a:ext uri="{FF2B5EF4-FFF2-40B4-BE49-F238E27FC236}">
                <a16:creationId xmlns:a16="http://schemas.microsoft.com/office/drawing/2014/main" id="{0AD2703C-067D-4C4A-94DF-65E5AD01F84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3579" y="3036409"/>
            <a:ext cx="144667" cy="115771"/>
          </a:xfrm>
          <a:prstGeom prst="rect">
            <a:avLst/>
          </a:prstGeom>
        </p:spPr>
      </p:pic>
      <p:pic>
        <p:nvPicPr>
          <p:cNvPr id="5" name="Graphic 4" descr="Pennsylvania Route 147 - Wikipedia">
            <a:extLst>
              <a:ext uri="{FF2B5EF4-FFF2-40B4-BE49-F238E27FC236}">
                <a16:creationId xmlns:a16="http://schemas.microsoft.com/office/drawing/2014/main" id="{C83D3704-0A66-C0A0-3675-A3FF9976792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20587" y="4088327"/>
            <a:ext cx="279071" cy="24502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FC2FA1C-FE1F-4AF9-8DE5-E171C906EBD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829" y="4445976"/>
            <a:ext cx="302829" cy="242341"/>
          </a:xfrm>
          <a:prstGeom prst="rect">
            <a:avLst/>
          </a:prstGeom>
        </p:spPr>
      </p:pic>
      <p:sp>
        <p:nvSpPr>
          <p:cNvPr id="29" name="Down Arrow 28">
            <a:extLst>
              <a:ext uri="{FF2B5EF4-FFF2-40B4-BE49-F238E27FC236}">
                <a16:creationId xmlns:a16="http://schemas.microsoft.com/office/drawing/2014/main" id="{191BE32C-A370-4387-8791-75F7973120DC}"/>
              </a:ext>
            </a:extLst>
          </p:cNvPr>
          <p:cNvSpPr/>
          <p:nvPr/>
        </p:nvSpPr>
        <p:spPr>
          <a:xfrm>
            <a:off x="3275522" y="3596347"/>
            <a:ext cx="213013" cy="288310"/>
          </a:xfrm>
          <a:prstGeom prst="downArrow">
            <a:avLst/>
          </a:prstGeom>
          <a:solidFill>
            <a:srgbClr val="FCBF00"/>
          </a:solidFill>
          <a:ln>
            <a:solidFill>
              <a:srgbClr val="FCB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own Arrow 1">
            <a:extLst>
              <a:ext uri="{FF2B5EF4-FFF2-40B4-BE49-F238E27FC236}">
                <a16:creationId xmlns:a16="http://schemas.microsoft.com/office/drawing/2014/main" id="{9E478A12-885B-4215-97D3-3E058245BFDE}"/>
              </a:ext>
            </a:extLst>
          </p:cNvPr>
          <p:cNvSpPr/>
          <p:nvPr/>
        </p:nvSpPr>
        <p:spPr>
          <a:xfrm>
            <a:off x="4820792" y="3465432"/>
            <a:ext cx="176076" cy="283830"/>
          </a:xfrm>
          <a:prstGeom prst="downArrow">
            <a:avLst/>
          </a:prstGeom>
          <a:solidFill>
            <a:schemeClr val="accent2"/>
          </a:solidFill>
          <a:ln>
            <a:solidFill>
              <a:srgbClr val="EA713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own Arrow 3">
            <a:extLst>
              <a:ext uri="{FF2B5EF4-FFF2-40B4-BE49-F238E27FC236}">
                <a16:creationId xmlns:a16="http://schemas.microsoft.com/office/drawing/2014/main" id="{2998056A-F394-D31D-44A9-6531EF39FD03}"/>
              </a:ext>
            </a:extLst>
          </p:cNvPr>
          <p:cNvSpPr/>
          <p:nvPr/>
        </p:nvSpPr>
        <p:spPr>
          <a:xfrm>
            <a:off x="4558991" y="4002900"/>
            <a:ext cx="245791" cy="348749"/>
          </a:xfrm>
          <a:prstGeom prst="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Down Arrow 9">
            <a:extLst>
              <a:ext uri="{FF2B5EF4-FFF2-40B4-BE49-F238E27FC236}">
                <a16:creationId xmlns:a16="http://schemas.microsoft.com/office/drawing/2014/main" id="{E8DD5638-A733-EE56-5814-D9ACCB1E8B7A}"/>
              </a:ext>
            </a:extLst>
          </p:cNvPr>
          <p:cNvSpPr/>
          <p:nvPr/>
        </p:nvSpPr>
        <p:spPr>
          <a:xfrm>
            <a:off x="5509026" y="5207792"/>
            <a:ext cx="294127" cy="422787"/>
          </a:xfrm>
          <a:prstGeom prst="downArrow">
            <a:avLst/>
          </a:prstGeom>
          <a:solidFill>
            <a:srgbClr val="CCFF99"/>
          </a:solidFill>
          <a:ln>
            <a:solidFill>
              <a:srgbClr val="CCFF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Down Arrow 12">
            <a:extLst>
              <a:ext uri="{FF2B5EF4-FFF2-40B4-BE49-F238E27FC236}">
                <a16:creationId xmlns:a16="http://schemas.microsoft.com/office/drawing/2014/main" id="{81514CF8-33EE-CFE4-92AE-3A0EFF05E8B5}"/>
              </a:ext>
            </a:extLst>
          </p:cNvPr>
          <p:cNvSpPr/>
          <p:nvPr/>
        </p:nvSpPr>
        <p:spPr>
          <a:xfrm>
            <a:off x="5056995" y="5465718"/>
            <a:ext cx="226326" cy="406400"/>
          </a:xfrm>
          <a:prstGeom prst="downArrow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87154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>
            <a:extLst>
              <a:ext uri="{FF2B5EF4-FFF2-40B4-BE49-F238E27FC236}">
                <a16:creationId xmlns:a16="http://schemas.microsoft.com/office/drawing/2014/main" id="{D92DAD4C-5927-4A9B-9738-4249FE7339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1149058"/>
            <a:ext cx="12192000" cy="481190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398713B-689B-4366-A334-753080AED1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80960" y="1117019"/>
            <a:ext cx="12772960" cy="4843943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98DE0E17-172F-1E40-AA26-1253E4130826}"/>
              </a:ext>
            </a:extLst>
          </p:cNvPr>
          <p:cNvSpPr/>
          <p:nvPr/>
        </p:nvSpPr>
        <p:spPr>
          <a:xfrm>
            <a:off x="-3" y="0"/>
            <a:ext cx="12192001" cy="115824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36D8C5D-DEF4-708E-550F-5A219EC6909B}"/>
              </a:ext>
            </a:extLst>
          </p:cNvPr>
          <p:cNvSpPr txBox="1"/>
          <p:nvPr/>
        </p:nvSpPr>
        <p:spPr>
          <a:xfrm>
            <a:off x="228872" y="137650"/>
            <a:ext cx="10484045" cy="830997"/>
          </a:xfrm>
          <a:prstGeom prst="rect">
            <a:avLst/>
          </a:prstGeom>
          <a:noFill/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en-US" sz="4800" i="1">
                <a:solidFill>
                  <a:schemeClr val="bg1"/>
                </a:solidFill>
                <a:effectLst>
                  <a:glow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Points of Interest – </a:t>
            </a:r>
            <a:r>
              <a:rPr lang="en-US" sz="4000" i="1">
                <a:solidFill>
                  <a:schemeClr val="bg1"/>
                </a:solidFill>
                <a:effectLst>
                  <a:glow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Transportation 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8BEDE92-130B-E28C-7981-7FA6A857FF81}"/>
              </a:ext>
            </a:extLst>
          </p:cNvPr>
          <p:cNvCxnSpPr>
            <a:cxnSpLocks/>
          </p:cNvCxnSpPr>
          <p:nvPr/>
        </p:nvCxnSpPr>
        <p:spPr>
          <a:xfrm>
            <a:off x="238705" y="988314"/>
            <a:ext cx="4380920" cy="0"/>
          </a:xfrm>
          <a:prstGeom prst="line">
            <a:avLst/>
          </a:prstGeom>
          <a:ln w="508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5" name="Graphic 24" descr="Golf Flag In Hole with solid fill">
            <a:extLst>
              <a:ext uri="{FF2B5EF4-FFF2-40B4-BE49-F238E27FC236}">
                <a16:creationId xmlns:a16="http://schemas.microsoft.com/office/drawing/2014/main" id="{DC203CDE-3597-A8D9-78B4-182D431EE5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601560" y="6008425"/>
            <a:ext cx="394442" cy="394442"/>
          </a:xfrm>
          <a:prstGeom prst="rect">
            <a:avLst/>
          </a:prstGeom>
        </p:spPr>
      </p:pic>
      <p:grpSp>
        <p:nvGrpSpPr>
          <p:cNvPr id="5180" name="Group 5179">
            <a:extLst>
              <a:ext uri="{FF2B5EF4-FFF2-40B4-BE49-F238E27FC236}">
                <a16:creationId xmlns:a16="http://schemas.microsoft.com/office/drawing/2014/main" id="{68C66FBB-905F-CF3B-9237-4693DA355B85}"/>
              </a:ext>
            </a:extLst>
          </p:cNvPr>
          <p:cNvGrpSpPr/>
          <p:nvPr/>
        </p:nvGrpSpPr>
        <p:grpSpPr>
          <a:xfrm>
            <a:off x="-451414" y="5960962"/>
            <a:ext cx="13114118" cy="922057"/>
            <a:chOff x="-451414" y="5960962"/>
            <a:chExt cx="13114118" cy="922057"/>
          </a:xfrm>
          <a:solidFill>
            <a:srgbClr val="002060"/>
          </a:solidFill>
        </p:grpSpPr>
        <p:sp>
          <p:nvSpPr>
            <p:cNvPr id="5182" name="Arrow: Chevron 5181">
              <a:extLst>
                <a:ext uri="{FF2B5EF4-FFF2-40B4-BE49-F238E27FC236}">
                  <a16:creationId xmlns:a16="http://schemas.microsoft.com/office/drawing/2014/main" id="{FE3A6B87-9DE9-177E-C584-C21DE34D66B6}"/>
                </a:ext>
              </a:extLst>
            </p:cNvPr>
            <p:cNvSpPr/>
            <p:nvPr/>
          </p:nvSpPr>
          <p:spPr>
            <a:xfrm>
              <a:off x="2200655" y="5960962"/>
              <a:ext cx="3058807" cy="922057"/>
            </a:xfrm>
            <a:prstGeom prst="chevron">
              <a:avLst/>
            </a:prstGeom>
            <a:solidFill>
              <a:schemeClr val="tx2">
                <a:lumMod val="90000"/>
                <a:lumOff val="10000"/>
              </a:schemeClr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i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Development Plan</a:t>
              </a:r>
            </a:p>
          </p:txBody>
        </p:sp>
        <p:sp>
          <p:nvSpPr>
            <p:cNvPr id="5183" name="Arrow: Chevron 5182">
              <a:extLst>
                <a:ext uri="{FF2B5EF4-FFF2-40B4-BE49-F238E27FC236}">
                  <a16:creationId xmlns:a16="http://schemas.microsoft.com/office/drawing/2014/main" id="{41B69766-E286-844B-0C9C-E2099A2D105D}"/>
                </a:ext>
              </a:extLst>
            </p:cNvPr>
            <p:cNvSpPr/>
            <p:nvPr/>
          </p:nvSpPr>
          <p:spPr>
            <a:xfrm>
              <a:off x="4809386" y="5960962"/>
              <a:ext cx="2916348" cy="922057"/>
            </a:xfrm>
            <a:prstGeom prst="chevron">
              <a:avLst/>
            </a:prstGeom>
            <a:solidFill>
              <a:srgbClr val="0070C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i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Financials</a:t>
              </a:r>
            </a:p>
          </p:txBody>
        </p:sp>
        <p:sp>
          <p:nvSpPr>
            <p:cNvPr id="5184" name="Arrow: Chevron 5183">
              <a:extLst>
                <a:ext uri="{FF2B5EF4-FFF2-40B4-BE49-F238E27FC236}">
                  <a16:creationId xmlns:a16="http://schemas.microsoft.com/office/drawing/2014/main" id="{C0FBC3BC-DFEA-0A82-F0AB-592E01BC52CF}"/>
                </a:ext>
              </a:extLst>
            </p:cNvPr>
            <p:cNvSpPr/>
            <p:nvPr/>
          </p:nvSpPr>
          <p:spPr>
            <a:xfrm>
              <a:off x="7275658" y="5960962"/>
              <a:ext cx="2827866" cy="922057"/>
            </a:xfrm>
            <a:prstGeom prst="chevron">
              <a:avLst/>
            </a:prstGeom>
            <a:solidFill>
              <a:schemeClr val="tx2">
                <a:lumMod val="90000"/>
                <a:lumOff val="10000"/>
              </a:schemeClr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i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Risk Analysis</a:t>
              </a:r>
            </a:p>
          </p:txBody>
        </p:sp>
        <p:sp>
          <p:nvSpPr>
            <p:cNvPr id="5185" name="Arrow: Chevron 5184">
              <a:extLst>
                <a:ext uri="{FF2B5EF4-FFF2-40B4-BE49-F238E27FC236}">
                  <a16:creationId xmlns:a16="http://schemas.microsoft.com/office/drawing/2014/main" id="{E1FA154E-BEC0-F5E3-1F02-D377CCB8A2C8}"/>
                </a:ext>
              </a:extLst>
            </p:cNvPr>
            <p:cNvSpPr/>
            <p:nvPr/>
          </p:nvSpPr>
          <p:spPr>
            <a:xfrm>
              <a:off x="9653449" y="5960962"/>
              <a:ext cx="3009255" cy="922057"/>
            </a:xfrm>
            <a:prstGeom prst="chevron">
              <a:avLst/>
            </a:prstGeom>
            <a:grp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i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Final Recommendation</a:t>
              </a:r>
            </a:p>
          </p:txBody>
        </p:sp>
        <p:sp>
          <p:nvSpPr>
            <p:cNvPr id="5186" name="Arrow: Pentagon 5185">
              <a:extLst>
                <a:ext uri="{FF2B5EF4-FFF2-40B4-BE49-F238E27FC236}">
                  <a16:creationId xmlns:a16="http://schemas.microsoft.com/office/drawing/2014/main" id="{091257A1-6506-C6CF-4457-12C62250CEAA}"/>
                </a:ext>
              </a:extLst>
            </p:cNvPr>
            <p:cNvSpPr/>
            <p:nvPr/>
          </p:nvSpPr>
          <p:spPr>
            <a:xfrm>
              <a:off x="-451414" y="5960962"/>
              <a:ext cx="3102145" cy="922057"/>
            </a:xfrm>
            <a:prstGeom prst="homePlate">
              <a:avLst/>
            </a:prstGeom>
            <a:grpFill/>
            <a:ln w="38100">
              <a:solidFill>
                <a:schemeClr val="bg1"/>
              </a:solidFill>
            </a:ln>
            <a:effectLst>
              <a:glow rad="1905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i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Market</a:t>
              </a:r>
              <a:r>
                <a:rPr lang="en-US" b="1" i="1">
                  <a:solidFill>
                    <a:schemeClr val="bg1"/>
                  </a:solidFill>
                  <a:effectLst>
                    <a:glow rad="63500">
                      <a:srgbClr val="FFFF00">
                        <a:alpha val="40000"/>
                      </a:srgbClr>
                    </a:glo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b="1" i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Overview</a:t>
              </a:r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02EE4825-5A9C-282F-9BFD-CB8BA83DB711}"/>
              </a:ext>
            </a:extLst>
          </p:cNvPr>
          <p:cNvSpPr/>
          <p:nvPr/>
        </p:nvSpPr>
        <p:spPr>
          <a:xfrm>
            <a:off x="9278368" y="1317753"/>
            <a:ext cx="2870521" cy="4451546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rgbClr val="002060">
                  <a:alpha val="95000"/>
                </a:srgbClr>
              </a:gs>
              <a:gs pos="0">
                <a:srgbClr val="002060">
                  <a:alpha val="80000"/>
                </a:srgbClr>
              </a:gs>
              <a:gs pos="100000">
                <a:srgbClr val="002060">
                  <a:alpha val="60000"/>
                </a:srgbClr>
              </a:gs>
            </a:gsLst>
            <a:lin ang="16200000" scaled="1"/>
            <a:tileRect/>
          </a:gradFill>
          <a:ln>
            <a:solidFill>
              <a:srgbClr val="00B0F0"/>
            </a:solidFill>
          </a:ln>
          <a:effectLst>
            <a:glow rad="635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/>
          <a:lstStyle/>
          <a:p>
            <a:pPr marL="171450" indent="-171450" algn="ctr">
              <a:buFont typeface="Wingdings" panose="05000000000000000000" pitchFamily="2" charset="2"/>
              <a:buChar char="q"/>
            </a:pPr>
            <a:endParaRPr lang="en-US" sz="800" u="sng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 algn="ctr">
              <a:buFont typeface="Wingdings" panose="05000000000000000000" pitchFamily="2" charset="2"/>
              <a:buChar char="q"/>
            </a:pPr>
            <a:endParaRPr lang="en-US" sz="800" u="sng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 algn="ctr">
              <a:buFont typeface="Wingdings" panose="05000000000000000000" pitchFamily="2" charset="2"/>
              <a:buChar char="q"/>
            </a:pPr>
            <a:endParaRPr lang="en-US" sz="800" u="sng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 algn="ctr">
              <a:buFont typeface="Wingdings" panose="05000000000000000000" pitchFamily="2" charset="2"/>
              <a:buChar char="q"/>
            </a:pPr>
            <a:endParaRPr lang="en-US" sz="800" u="sng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 algn="ctr">
              <a:buFont typeface="Wingdings" panose="05000000000000000000" pitchFamily="2" charset="2"/>
              <a:buChar char="q"/>
            </a:pPr>
            <a:endParaRPr lang="en-US" sz="800" u="sng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Clr>
                <a:schemeClr val="accent6"/>
              </a:buClr>
              <a:buFont typeface="Wingdings" panose="05000000000000000000" pitchFamily="2" charset="2"/>
              <a:buChar char="q"/>
            </a:pPr>
            <a:r>
              <a:rPr 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Penn’s Tavern</a:t>
            </a:r>
          </a:p>
          <a:p>
            <a:pPr marL="285750" indent="-285750">
              <a:buClr>
                <a:schemeClr val="accent2"/>
              </a:buClr>
              <a:buFont typeface="Wingdings" panose="05000000000000000000" pitchFamily="2" charset="2"/>
              <a:buChar char="q"/>
            </a:pPr>
            <a:r>
              <a:rPr lang="en-US" sz="1600">
                <a:latin typeface="Times New Roman"/>
                <a:cs typeface="Times New Roman"/>
              </a:rPr>
              <a:t>John Wright Store &amp; Restaurant</a:t>
            </a:r>
            <a:endParaRPr lang="en-US" sz="1600"/>
          </a:p>
          <a:p>
            <a:pPr marL="285750" indent="-285750">
              <a:buClr>
                <a:srgbClr val="FFFF00"/>
              </a:buClr>
              <a:buFont typeface="Wingdings" panose="05000000000000000000" pitchFamily="2" charset="2"/>
              <a:buChar char="q"/>
            </a:pPr>
            <a:r>
              <a:rPr lang="en-US" sz="1600">
                <a:latin typeface="Times New Roman"/>
                <a:cs typeface="Times New Roman"/>
              </a:rPr>
              <a:t>Fort Halifax (Our Development)</a:t>
            </a:r>
            <a:endParaRPr lang="en-US" sz="1600"/>
          </a:p>
          <a:p>
            <a:pPr marL="285750" indent="-285750">
              <a:buClr>
                <a:schemeClr val="accent5">
                  <a:lumMod val="60000"/>
                  <a:lumOff val="40000"/>
                </a:schemeClr>
              </a:buClr>
              <a:buFont typeface="Wingdings" panose="05000000000000000000" pitchFamily="2" charset="2"/>
              <a:buChar char="q"/>
            </a:pPr>
            <a:r>
              <a:rPr lang="en-US" sz="1600">
                <a:latin typeface="Times New Roman"/>
                <a:cs typeface="Times New Roman"/>
              </a:rPr>
              <a:t>Lake Tobias</a:t>
            </a: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en-US" sz="1600">
                <a:solidFill>
                  <a:srgbClr val="FFFFFF"/>
                </a:solidFill>
                <a:latin typeface="Times New Roman"/>
                <a:cs typeface="Times New Roman"/>
              </a:rPr>
              <a:t>Major Highways</a:t>
            </a:r>
          </a:p>
          <a:p>
            <a:pPr marL="742950" lvl="1" indent="-285750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en-US" sz="1600">
                <a:solidFill>
                  <a:srgbClr val="FFFFFF"/>
                </a:solidFill>
                <a:latin typeface="Times New Roman"/>
                <a:cs typeface="Times New Roman"/>
              </a:rPr>
              <a:t>Rt. 15</a:t>
            </a:r>
          </a:p>
          <a:p>
            <a:pPr marL="742950" lvl="1" indent="-285750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en-US" sz="1600">
                <a:solidFill>
                  <a:srgbClr val="FFFFFF"/>
                </a:solidFill>
                <a:latin typeface="Times New Roman"/>
                <a:cs typeface="Times New Roman"/>
              </a:rPr>
              <a:t>Rt. 22 </a:t>
            </a:r>
          </a:p>
          <a:p>
            <a:pPr marL="742950" lvl="1" indent="-285750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en-US" sz="1600">
                <a:solidFill>
                  <a:srgbClr val="FFFFFF"/>
                </a:solidFill>
                <a:latin typeface="Times New Roman"/>
                <a:cs typeface="Times New Roman"/>
              </a:rPr>
              <a:t>Rt. 209</a:t>
            </a:r>
          </a:p>
          <a:p>
            <a:pPr marL="742950" lvl="1" indent="-285750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en-US" sz="1600">
                <a:solidFill>
                  <a:srgbClr val="FFFFFF"/>
                </a:solidFill>
                <a:latin typeface="Times New Roman"/>
                <a:cs typeface="Times New Roman"/>
              </a:rPr>
              <a:t>Rt. 322</a:t>
            </a:r>
          </a:p>
          <a:p>
            <a:pPr marL="742950" lvl="1" indent="-285750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en-US" sz="1600">
                <a:solidFill>
                  <a:srgbClr val="FFFFFF"/>
                </a:solidFill>
                <a:latin typeface="Times New Roman"/>
                <a:cs typeface="Times New Roman"/>
              </a:rPr>
              <a:t>Rt. 522</a:t>
            </a:r>
          </a:p>
          <a:p>
            <a:pPr marL="742950" lvl="1" indent="-285750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en-US" sz="1600">
                <a:solidFill>
                  <a:srgbClr val="FFFFFF"/>
                </a:solidFill>
                <a:latin typeface="Times New Roman"/>
                <a:cs typeface="Times New Roman"/>
              </a:rPr>
              <a:t>Interstate 76</a:t>
            </a:r>
          </a:p>
          <a:p>
            <a:pPr marL="742950" lvl="1" indent="-285750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en-US" sz="1600">
                <a:solidFill>
                  <a:srgbClr val="FFFFFF"/>
                </a:solidFill>
                <a:latin typeface="Times New Roman"/>
                <a:cs typeface="Times New Roman"/>
              </a:rPr>
              <a:t>Interstate 81</a:t>
            </a:r>
          </a:p>
          <a:p>
            <a:pPr marL="742950" lvl="1" indent="-285750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en-US" sz="1600">
                <a:solidFill>
                  <a:srgbClr val="FFFFFF"/>
                </a:solidFill>
                <a:latin typeface="Times New Roman"/>
                <a:cs typeface="Times New Roman"/>
              </a:rPr>
              <a:t>Interstate 83</a:t>
            </a:r>
          </a:p>
          <a:p>
            <a:pPr marL="742950" lvl="1" indent="-285750">
              <a:buClr>
                <a:srgbClr val="FF0000"/>
              </a:buClr>
              <a:buFont typeface="Wingdings" panose="05000000000000000000" pitchFamily="2" charset="2"/>
              <a:buChar char="q"/>
            </a:pPr>
            <a:endParaRPr lang="en-US">
              <a:solidFill>
                <a:srgbClr val="FFFFFF"/>
              </a:solidFill>
              <a:latin typeface="Times New Roman"/>
              <a:cs typeface="Times New Roman"/>
            </a:endParaRPr>
          </a:p>
          <a:p>
            <a:pPr marL="742950" lvl="1" indent="-285750">
              <a:buClr>
                <a:srgbClr val="FF0000"/>
              </a:buClr>
              <a:buFont typeface="Wingdings" panose="05000000000000000000" pitchFamily="2" charset="2"/>
              <a:buChar char="q"/>
            </a:pPr>
            <a:endParaRPr lang="en-US" sz="2400" i="1" u="sng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Clr>
                <a:srgbClr val="FF0000"/>
              </a:buClr>
              <a:buFont typeface="Wingdings" panose="05000000000000000000" pitchFamily="2" charset="2"/>
              <a:buChar char="q"/>
            </a:pPr>
            <a:endParaRPr lang="en-US">
              <a:latin typeface="Times New Roman"/>
              <a:cs typeface="Times New Roman"/>
            </a:endParaRP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19133993-0FB8-03F0-6560-3E2544F8F00D}"/>
              </a:ext>
            </a:extLst>
          </p:cNvPr>
          <p:cNvGrpSpPr/>
          <p:nvPr/>
        </p:nvGrpSpPr>
        <p:grpSpPr>
          <a:xfrm>
            <a:off x="9276484" y="1312846"/>
            <a:ext cx="2251272" cy="501576"/>
            <a:chOff x="8802808" y="1446711"/>
            <a:chExt cx="2251272" cy="501576"/>
          </a:xfrm>
        </p:grpSpPr>
        <p:sp>
          <p:nvSpPr>
            <p:cNvPr id="28" name="Manual Input 2">
              <a:extLst>
                <a:ext uri="{FF2B5EF4-FFF2-40B4-BE49-F238E27FC236}">
                  <a16:creationId xmlns:a16="http://schemas.microsoft.com/office/drawing/2014/main" id="{AD59D69A-C64B-6DA6-F927-166C9609C6C6}"/>
                </a:ext>
              </a:extLst>
            </p:cNvPr>
            <p:cNvSpPr/>
            <p:nvPr/>
          </p:nvSpPr>
          <p:spPr>
            <a:xfrm rot="16200000" flipV="1">
              <a:off x="9677656" y="571863"/>
              <a:ext cx="501576" cy="2251272"/>
            </a:xfrm>
            <a:prstGeom prst="flowChartManualInput">
              <a:avLst/>
            </a:prstGeom>
            <a:solidFill>
              <a:srgbClr val="002060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8624223-0405-591B-A94D-C628EE3532B2}"/>
                </a:ext>
              </a:extLst>
            </p:cNvPr>
            <p:cNvSpPr txBox="1"/>
            <p:nvPr/>
          </p:nvSpPr>
          <p:spPr>
            <a:xfrm>
              <a:off x="8833430" y="1446711"/>
              <a:ext cx="22206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i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Map Legend:</a:t>
              </a: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AEB5CD07-873C-3C42-A01C-8063BB43868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77522" y="-30625"/>
            <a:ext cx="1455303" cy="115842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A3B7F10-7889-4DEA-9F58-3E8CAD84FCFF}"/>
              </a:ext>
            </a:extLst>
          </p:cNvPr>
          <p:cNvSpPr txBox="1"/>
          <p:nvPr/>
        </p:nvSpPr>
        <p:spPr>
          <a:xfrm>
            <a:off x="6970146" y="3293400"/>
            <a:ext cx="130686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>
                <a:solidFill>
                  <a:schemeClr val="bg1"/>
                </a:solidFill>
              </a:rPr>
              <a:t>Halifax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90C3343B-A0BC-43DA-95FE-9AD4A7FD03FC}"/>
              </a:ext>
            </a:extLst>
          </p:cNvPr>
          <p:cNvSpPr txBox="1"/>
          <p:nvPr/>
        </p:nvSpPr>
        <p:spPr>
          <a:xfrm>
            <a:off x="8462024" y="4398153"/>
            <a:ext cx="667351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Hershey</a:t>
            </a:r>
            <a:endParaRPr lang="en-US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B60D16CF-DB0E-45E6-BEBC-A4F08421D7C0}"/>
              </a:ext>
            </a:extLst>
          </p:cNvPr>
          <p:cNvSpPr txBox="1"/>
          <p:nvPr/>
        </p:nvSpPr>
        <p:spPr>
          <a:xfrm>
            <a:off x="1867833" y="1410291"/>
            <a:ext cx="801303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State College</a:t>
            </a:r>
            <a:endParaRPr lang="en-US"/>
          </a:p>
        </p:txBody>
      </p:sp>
      <p:sp>
        <p:nvSpPr>
          <p:cNvPr id="22" name="Arrow: Down 21">
            <a:extLst>
              <a:ext uri="{FF2B5EF4-FFF2-40B4-BE49-F238E27FC236}">
                <a16:creationId xmlns:a16="http://schemas.microsoft.com/office/drawing/2014/main" id="{4B5D56F0-AA06-42F9-82B5-FAC6813CBB9E}"/>
              </a:ext>
            </a:extLst>
          </p:cNvPr>
          <p:cNvSpPr/>
          <p:nvPr/>
        </p:nvSpPr>
        <p:spPr>
          <a:xfrm>
            <a:off x="7477192" y="1446830"/>
            <a:ext cx="183021" cy="332566"/>
          </a:xfrm>
          <a:prstGeom prst="downArrow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1">
            <a:extLst>
              <a:ext uri="{FF2B5EF4-FFF2-40B4-BE49-F238E27FC236}">
                <a16:creationId xmlns:a16="http://schemas.microsoft.com/office/drawing/2014/main" id="{E49DC17A-5926-44C0-A216-E43E61CC95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F11862E-4AA6-4DC3-A88F-C0A209FC949D}"/>
              </a:ext>
            </a:extLst>
          </p:cNvPr>
          <p:cNvSpPr/>
          <p:nvPr/>
        </p:nvSpPr>
        <p:spPr>
          <a:xfrm>
            <a:off x="166515" y="1163978"/>
            <a:ext cx="144379" cy="312821"/>
          </a:xfrm>
          <a:custGeom>
            <a:avLst/>
            <a:gdLst>
              <a:gd name="connsiteX0" fmla="*/ 0 w 144379"/>
              <a:gd name="connsiteY0" fmla="*/ 312821 h 312821"/>
              <a:gd name="connsiteX1" fmla="*/ 60158 w 144379"/>
              <a:gd name="connsiteY1" fmla="*/ 276726 h 312821"/>
              <a:gd name="connsiteX2" fmla="*/ 72189 w 144379"/>
              <a:gd name="connsiteY2" fmla="*/ 216568 h 312821"/>
              <a:gd name="connsiteX3" fmla="*/ 96252 w 144379"/>
              <a:gd name="connsiteY3" fmla="*/ 144379 h 312821"/>
              <a:gd name="connsiteX4" fmla="*/ 144379 w 144379"/>
              <a:gd name="connsiteY4" fmla="*/ 24063 h 312821"/>
              <a:gd name="connsiteX5" fmla="*/ 144379 w 144379"/>
              <a:gd name="connsiteY5" fmla="*/ 0 h 3128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4379" h="312821">
                <a:moveTo>
                  <a:pt x="0" y="312821"/>
                </a:moveTo>
                <a:cubicBezTo>
                  <a:pt x="20053" y="300789"/>
                  <a:pt x="46127" y="295434"/>
                  <a:pt x="60158" y="276726"/>
                </a:cubicBezTo>
                <a:cubicBezTo>
                  <a:pt x="72428" y="260366"/>
                  <a:pt x="66808" y="236297"/>
                  <a:pt x="72189" y="216568"/>
                </a:cubicBezTo>
                <a:cubicBezTo>
                  <a:pt x="78863" y="192097"/>
                  <a:pt x="84909" y="167066"/>
                  <a:pt x="96252" y="144379"/>
                </a:cubicBezTo>
                <a:cubicBezTo>
                  <a:pt x="110631" y="115619"/>
                  <a:pt x="144379" y="53794"/>
                  <a:pt x="144379" y="24063"/>
                </a:cubicBezTo>
                <a:lnTo>
                  <a:pt x="144379" y="0"/>
                </a:ln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57B3A5E4-03A0-44AA-A417-FFC0878AD51F}"/>
              </a:ext>
            </a:extLst>
          </p:cNvPr>
          <p:cNvSpPr/>
          <p:nvPr/>
        </p:nvSpPr>
        <p:spPr>
          <a:xfrm>
            <a:off x="1549488" y="1184661"/>
            <a:ext cx="6113970" cy="4380682"/>
          </a:xfrm>
          <a:custGeom>
            <a:avLst/>
            <a:gdLst>
              <a:gd name="connsiteX0" fmla="*/ 0 w 6100011"/>
              <a:gd name="connsiteY0" fmla="*/ 0 h 4391526"/>
              <a:gd name="connsiteX1" fmla="*/ 84221 w 6100011"/>
              <a:gd name="connsiteY1" fmla="*/ 120316 h 4391526"/>
              <a:gd name="connsiteX2" fmla="*/ 204537 w 6100011"/>
              <a:gd name="connsiteY2" fmla="*/ 180474 h 4391526"/>
              <a:gd name="connsiteX3" fmla="*/ 276727 w 6100011"/>
              <a:gd name="connsiteY3" fmla="*/ 192505 h 4391526"/>
              <a:gd name="connsiteX4" fmla="*/ 300790 w 6100011"/>
              <a:gd name="connsiteY4" fmla="*/ 216569 h 4391526"/>
              <a:gd name="connsiteX5" fmla="*/ 397042 w 6100011"/>
              <a:gd name="connsiteY5" fmla="*/ 240632 h 4391526"/>
              <a:gd name="connsiteX6" fmla="*/ 553453 w 6100011"/>
              <a:gd name="connsiteY6" fmla="*/ 228600 h 4391526"/>
              <a:gd name="connsiteX7" fmla="*/ 613611 w 6100011"/>
              <a:gd name="connsiteY7" fmla="*/ 216569 h 4391526"/>
              <a:gd name="connsiteX8" fmla="*/ 637674 w 6100011"/>
              <a:gd name="connsiteY8" fmla="*/ 192505 h 4391526"/>
              <a:gd name="connsiteX9" fmla="*/ 842211 w 6100011"/>
              <a:gd name="connsiteY9" fmla="*/ 180474 h 4391526"/>
              <a:gd name="connsiteX10" fmla="*/ 878306 w 6100011"/>
              <a:gd name="connsiteY10" fmla="*/ 168442 h 4391526"/>
              <a:gd name="connsiteX11" fmla="*/ 1155032 w 6100011"/>
              <a:gd name="connsiteY11" fmla="*/ 204537 h 4391526"/>
              <a:gd name="connsiteX12" fmla="*/ 1167063 w 6100011"/>
              <a:gd name="connsiteY12" fmla="*/ 252663 h 4391526"/>
              <a:gd name="connsiteX13" fmla="*/ 1191127 w 6100011"/>
              <a:gd name="connsiteY13" fmla="*/ 288758 h 4391526"/>
              <a:gd name="connsiteX14" fmla="*/ 1179095 w 6100011"/>
              <a:gd name="connsiteY14" fmla="*/ 445169 h 4391526"/>
              <a:gd name="connsiteX15" fmla="*/ 1155032 w 6100011"/>
              <a:gd name="connsiteY15" fmla="*/ 481263 h 4391526"/>
              <a:gd name="connsiteX16" fmla="*/ 1118937 w 6100011"/>
              <a:gd name="connsiteY16" fmla="*/ 529390 h 4391526"/>
              <a:gd name="connsiteX17" fmla="*/ 1143000 w 6100011"/>
              <a:gd name="connsiteY17" fmla="*/ 589548 h 4391526"/>
              <a:gd name="connsiteX18" fmla="*/ 1203158 w 6100011"/>
              <a:gd name="connsiteY18" fmla="*/ 601579 h 4391526"/>
              <a:gd name="connsiteX19" fmla="*/ 1227221 w 6100011"/>
              <a:gd name="connsiteY19" fmla="*/ 697832 h 4391526"/>
              <a:gd name="connsiteX20" fmla="*/ 1239253 w 6100011"/>
              <a:gd name="connsiteY20" fmla="*/ 733926 h 4391526"/>
              <a:gd name="connsiteX21" fmla="*/ 1251284 w 6100011"/>
              <a:gd name="connsiteY21" fmla="*/ 782053 h 4391526"/>
              <a:gd name="connsiteX22" fmla="*/ 1287379 w 6100011"/>
              <a:gd name="connsiteY22" fmla="*/ 830179 h 4391526"/>
              <a:gd name="connsiteX23" fmla="*/ 1311442 w 6100011"/>
              <a:gd name="connsiteY23" fmla="*/ 998621 h 4391526"/>
              <a:gd name="connsiteX24" fmla="*/ 1335506 w 6100011"/>
              <a:gd name="connsiteY24" fmla="*/ 1118937 h 4391526"/>
              <a:gd name="connsiteX25" fmla="*/ 1359569 w 6100011"/>
              <a:gd name="connsiteY25" fmla="*/ 1227221 h 4391526"/>
              <a:gd name="connsiteX26" fmla="*/ 1383632 w 6100011"/>
              <a:gd name="connsiteY26" fmla="*/ 1275348 h 4391526"/>
              <a:gd name="connsiteX27" fmla="*/ 1443790 w 6100011"/>
              <a:gd name="connsiteY27" fmla="*/ 1419726 h 4391526"/>
              <a:gd name="connsiteX28" fmla="*/ 1503948 w 6100011"/>
              <a:gd name="connsiteY28" fmla="*/ 1552074 h 4391526"/>
              <a:gd name="connsiteX29" fmla="*/ 1564106 w 6100011"/>
              <a:gd name="connsiteY29" fmla="*/ 1660358 h 4391526"/>
              <a:gd name="connsiteX30" fmla="*/ 1588169 w 6100011"/>
              <a:gd name="connsiteY30" fmla="*/ 1696453 h 4391526"/>
              <a:gd name="connsiteX31" fmla="*/ 1684421 w 6100011"/>
              <a:gd name="connsiteY31" fmla="*/ 1684421 h 4391526"/>
              <a:gd name="connsiteX32" fmla="*/ 1732548 w 6100011"/>
              <a:gd name="connsiteY32" fmla="*/ 1636295 h 4391526"/>
              <a:gd name="connsiteX33" fmla="*/ 1768642 w 6100011"/>
              <a:gd name="connsiteY33" fmla="*/ 1624263 h 4391526"/>
              <a:gd name="connsiteX34" fmla="*/ 1864895 w 6100011"/>
              <a:gd name="connsiteY34" fmla="*/ 1564105 h 4391526"/>
              <a:gd name="connsiteX35" fmla="*/ 1900990 w 6100011"/>
              <a:gd name="connsiteY35" fmla="*/ 1540042 h 4391526"/>
              <a:gd name="connsiteX36" fmla="*/ 1949116 w 6100011"/>
              <a:gd name="connsiteY36" fmla="*/ 1528011 h 4391526"/>
              <a:gd name="connsiteX37" fmla="*/ 1985211 w 6100011"/>
              <a:gd name="connsiteY37" fmla="*/ 1503948 h 4391526"/>
              <a:gd name="connsiteX38" fmla="*/ 2261937 w 6100011"/>
              <a:gd name="connsiteY38" fmla="*/ 1503948 h 4391526"/>
              <a:gd name="connsiteX39" fmla="*/ 2346158 w 6100011"/>
              <a:gd name="connsiteY39" fmla="*/ 1540042 h 4391526"/>
              <a:gd name="connsiteX40" fmla="*/ 2370221 w 6100011"/>
              <a:gd name="connsiteY40" fmla="*/ 1576137 h 4391526"/>
              <a:gd name="connsiteX41" fmla="*/ 2406316 w 6100011"/>
              <a:gd name="connsiteY41" fmla="*/ 1696453 h 4391526"/>
              <a:gd name="connsiteX42" fmla="*/ 2442411 w 6100011"/>
              <a:gd name="connsiteY42" fmla="*/ 1720516 h 4391526"/>
              <a:gd name="connsiteX43" fmla="*/ 2502569 w 6100011"/>
              <a:gd name="connsiteY43" fmla="*/ 1792705 h 4391526"/>
              <a:gd name="connsiteX44" fmla="*/ 2562727 w 6100011"/>
              <a:gd name="connsiteY44" fmla="*/ 1852863 h 4391526"/>
              <a:gd name="connsiteX45" fmla="*/ 2683042 w 6100011"/>
              <a:gd name="connsiteY45" fmla="*/ 1937084 h 4391526"/>
              <a:gd name="connsiteX46" fmla="*/ 2779295 w 6100011"/>
              <a:gd name="connsiteY46" fmla="*/ 1985211 h 4391526"/>
              <a:gd name="connsiteX47" fmla="*/ 3007895 w 6100011"/>
              <a:gd name="connsiteY47" fmla="*/ 1937084 h 4391526"/>
              <a:gd name="connsiteX48" fmla="*/ 3056021 w 6100011"/>
              <a:gd name="connsiteY48" fmla="*/ 1888958 h 4391526"/>
              <a:gd name="connsiteX49" fmla="*/ 3116179 w 6100011"/>
              <a:gd name="connsiteY49" fmla="*/ 1852863 h 4391526"/>
              <a:gd name="connsiteX50" fmla="*/ 3248527 w 6100011"/>
              <a:gd name="connsiteY50" fmla="*/ 1828800 h 4391526"/>
              <a:gd name="connsiteX51" fmla="*/ 3320716 w 6100011"/>
              <a:gd name="connsiteY51" fmla="*/ 1816769 h 4391526"/>
              <a:gd name="connsiteX52" fmla="*/ 3525253 w 6100011"/>
              <a:gd name="connsiteY52" fmla="*/ 1840832 h 4391526"/>
              <a:gd name="connsiteX53" fmla="*/ 3633537 w 6100011"/>
              <a:gd name="connsiteY53" fmla="*/ 1925053 h 4391526"/>
              <a:gd name="connsiteX54" fmla="*/ 3717758 w 6100011"/>
              <a:gd name="connsiteY54" fmla="*/ 1985211 h 4391526"/>
              <a:gd name="connsiteX55" fmla="*/ 3789948 w 6100011"/>
              <a:gd name="connsiteY55" fmla="*/ 2045369 h 4391526"/>
              <a:gd name="connsiteX56" fmla="*/ 3838074 w 6100011"/>
              <a:gd name="connsiteY56" fmla="*/ 2081463 h 4391526"/>
              <a:gd name="connsiteX57" fmla="*/ 3934327 w 6100011"/>
              <a:gd name="connsiteY57" fmla="*/ 2249905 h 4391526"/>
              <a:gd name="connsiteX58" fmla="*/ 3958390 w 6100011"/>
              <a:gd name="connsiteY58" fmla="*/ 2286000 h 4391526"/>
              <a:gd name="connsiteX59" fmla="*/ 3982453 w 6100011"/>
              <a:gd name="connsiteY59" fmla="*/ 2334126 h 4391526"/>
              <a:gd name="connsiteX60" fmla="*/ 4042611 w 6100011"/>
              <a:gd name="connsiteY60" fmla="*/ 2346158 h 4391526"/>
              <a:gd name="connsiteX61" fmla="*/ 4126832 w 6100011"/>
              <a:gd name="connsiteY61" fmla="*/ 2358190 h 4391526"/>
              <a:gd name="connsiteX62" fmla="*/ 4199021 w 6100011"/>
              <a:gd name="connsiteY62" fmla="*/ 2418348 h 4391526"/>
              <a:gd name="connsiteX63" fmla="*/ 4319337 w 6100011"/>
              <a:gd name="connsiteY63" fmla="*/ 2466474 h 4391526"/>
              <a:gd name="connsiteX64" fmla="*/ 4355432 w 6100011"/>
              <a:gd name="connsiteY64" fmla="*/ 2490537 h 4391526"/>
              <a:gd name="connsiteX65" fmla="*/ 4403558 w 6100011"/>
              <a:gd name="connsiteY65" fmla="*/ 2574758 h 4391526"/>
              <a:gd name="connsiteX66" fmla="*/ 4439653 w 6100011"/>
              <a:gd name="connsiteY66" fmla="*/ 2646948 h 4391526"/>
              <a:gd name="connsiteX67" fmla="*/ 4463716 w 6100011"/>
              <a:gd name="connsiteY67" fmla="*/ 2743200 h 4391526"/>
              <a:gd name="connsiteX68" fmla="*/ 4511842 w 6100011"/>
              <a:gd name="connsiteY68" fmla="*/ 2815390 h 4391526"/>
              <a:gd name="connsiteX69" fmla="*/ 4559969 w 6100011"/>
              <a:gd name="connsiteY69" fmla="*/ 2875548 h 4391526"/>
              <a:gd name="connsiteX70" fmla="*/ 4596063 w 6100011"/>
              <a:gd name="connsiteY70" fmla="*/ 3007895 h 4391526"/>
              <a:gd name="connsiteX71" fmla="*/ 4608095 w 6100011"/>
              <a:gd name="connsiteY71" fmla="*/ 3116179 h 4391526"/>
              <a:gd name="connsiteX72" fmla="*/ 4644190 w 6100011"/>
              <a:gd name="connsiteY72" fmla="*/ 3128211 h 4391526"/>
              <a:gd name="connsiteX73" fmla="*/ 4692316 w 6100011"/>
              <a:gd name="connsiteY73" fmla="*/ 3152274 h 4391526"/>
              <a:gd name="connsiteX74" fmla="*/ 4752474 w 6100011"/>
              <a:gd name="connsiteY74" fmla="*/ 3164305 h 4391526"/>
              <a:gd name="connsiteX75" fmla="*/ 4872790 w 6100011"/>
              <a:gd name="connsiteY75" fmla="*/ 3200400 h 4391526"/>
              <a:gd name="connsiteX76" fmla="*/ 4920916 w 6100011"/>
              <a:gd name="connsiteY76" fmla="*/ 3236495 h 4391526"/>
              <a:gd name="connsiteX77" fmla="*/ 4969042 w 6100011"/>
              <a:gd name="connsiteY77" fmla="*/ 3320716 h 4391526"/>
              <a:gd name="connsiteX78" fmla="*/ 5017169 w 6100011"/>
              <a:gd name="connsiteY78" fmla="*/ 3465095 h 4391526"/>
              <a:gd name="connsiteX79" fmla="*/ 5065295 w 6100011"/>
              <a:gd name="connsiteY79" fmla="*/ 3501190 h 4391526"/>
              <a:gd name="connsiteX80" fmla="*/ 5161548 w 6100011"/>
              <a:gd name="connsiteY80" fmla="*/ 3537284 h 4391526"/>
              <a:gd name="connsiteX81" fmla="*/ 5209674 w 6100011"/>
              <a:gd name="connsiteY81" fmla="*/ 3573379 h 4391526"/>
              <a:gd name="connsiteX82" fmla="*/ 5257800 w 6100011"/>
              <a:gd name="connsiteY82" fmla="*/ 3693695 h 4391526"/>
              <a:gd name="connsiteX83" fmla="*/ 5281863 w 6100011"/>
              <a:gd name="connsiteY83" fmla="*/ 3777916 h 4391526"/>
              <a:gd name="connsiteX84" fmla="*/ 5317958 w 6100011"/>
              <a:gd name="connsiteY84" fmla="*/ 3801979 h 4391526"/>
              <a:gd name="connsiteX85" fmla="*/ 5354053 w 6100011"/>
              <a:gd name="connsiteY85" fmla="*/ 3838074 h 4391526"/>
              <a:gd name="connsiteX86" fmla="*/ 5462337 w 6100011"/>
              <a:gd name="connsiteY86" fmla="*/ 3826042 h 4391526"/>
              <a:gd name="connsiteX87" fmla="*/ 5498432 w 6100011"/>
              <a:gd name="connsiteY87" fmla="*/ 3801979 h 4391526"/>
              <a:gd name="connsiteX88" fmla="*/ 5510463 w 6100011"/>
              <a:gd name="connsiteY88" fmla="*/ 3838074 h 4391526"/>
              <a:gd name="connsiteX89" fmla="*/ 5534527 w 6100011"/>
              <a:gd name="connsiteY89" fmla="*/ 3898232 h 4391526"/>
              <a:gd name="connsiteX90" fmla="*/ 5582653 w 6100011"/>
              <a:gd name="connsiteY90" fmla="*/ 3970421 h 4391526"/>
              <a:gd name="connsiteX91" fmla="*/ 5594684 w 6100011"/>
              <a:gd name="connsiteY91" fmla="*/ 4138863 h 4391526"/>
              <a:gd name="connsiteX92" fmla="*/ 5606716 w 6100011"/>
              <a:gd name="connsiteY92" fmla="*/ 4271211 h 4391526"/>
              <a:gd name="connsiteX93" fmla="*/ 5715000 w 6100011"/>
              <a:gd name="connsiteY93" fmla="*/ 4283242 h 4391526"/>
              <a:gd name="connsiteX94" fmla="*/ 5847348 w 6100011"/>
              <a:gd name="connsiteY94" fmla="*/ 4319337 h 4391526"/>
              <a:gd name="connsiteX95" fmla="*/ 5931569 w 6100011"/>
              <a:gd name="connsiteY95" fmla="*/ 4343400 h 4391526"/>
              <a:gd name="connsiteX96" fmla="*/ 5967663 w 6100011"/>
              <a:gd name="connsiteY96" fmla="*/ 4355432 h 4391526"/>
              <a:gd name="connsiteX97" fmla="*/ 6039853 w 6100011"/>
              <a:gd name="connsiteY97" fmla="*/ 4367463 h 4391526"/>
              <a:gd name="connsiteX98" fmla="*/ 6100011 w 6100011"/>
              <a:gd name="connsiteY98" fmla="*/ 4391526 h 43915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</a:cxnLst>
            <a:rect l="l" t="t" r="r" b="b"/>
            <a:pathLst>
              <a:path w="6100011" h="4391526">
                <a:moveTo>
                  <a:pt x="0" y="0"/>
                </a:moveTo>
                <a:cubicBezTo>
                  <a:pt x="134354" y="53741"/>
                  <a:pt x="-11675" y="-23527"/>
                  <a:pt x="84221" y="120316"/>
                </a:cubicBezTo>
                <a:cubicBezTo>
                  <a:pt x="109948" y="158906"/>
                  <a:pt x="162787" y="172124"/>
                  <a:pt x="204537" y="180474"/>
                </a:cubicBezTo>
                <a:cubicBezTo>
                  <a:pt x="228458" y="185258"/>
                  <a:pt x="252664" y="188495"/>
                  <a:pt x="276727" y="192505"/>
                </a:cubicBezTo>
                <a:cubicBezTo>
                  <a:pt x="284748" y="200526"/>
                  <a:pt x="291063" y="210733"/>
                  <a:pt x="300790" y="216569"/>
                </a:cubicBezTo>
                <a:cubicBezTo>
                  <a:pt x="319286" y="227667"/>
                  <a:pt x="384109" y="238045"/>
                  <a:pt x="397042" y="240632"/>
                </a:cubicBezTo>
                <a:cubicBezTo>
                  <a:pt x="449179" y="236621"/>
                  <a:pt x="501482" y="234375"/>
                  <a:pt x="553453" y="228600"/>
                </a:cubicBezTo>
                <a:cubicBezTo>
                  <a:pt x="573778" y="226342"/>
                  <a:pt x="594815" y="224625"/>
                  <a:pt x="613611" y="216569"/>
                </a:cubicBezTo>
                <a:cubicBezTo>
                  <a:pt x="624037" y="212100"/>
                  <a:pt x="626469" y="194274"/>
                  <a:pt x="637674" y="192505"/>
                </a:cubicBezTo>
                <a:cubicBezTo>
                  <a:pt x="705135" y="181853"/>
                  <a:pt x="774032" y="184484"/>
                  <a:pt x="842211" y="180474"/>
                </a:cubicBezTo>
                <a:cubicBezTo>
                  <a:pt x="854243" y="176463"/>
                  <a:pt x="865635" y="167891"/>
                  <a:pt x="878306" y="168442"/>
                </a:cubicBezTo>
                <a:cubicBezTo>
                  <a:pt x="1082173" y="177305"/>
                  <a:pt x="1050233" y="169603"/>
                  <a:pt x="1155032" y="204537"/>
                </a:cubicBezTo>
                <a:cubicBezTo>
                  <a:pt x="1159042" y="220579"/>
                  <a:pt x="1160549" y="237464"/>
                  <a:pt x="1167063" y="252663"/>
                </a:cubicBezTo>
                <a:cubicBezTo>
                  <a:pt x="1172759" y="265954"/>
                  <a:pt x="1190225" y="274326"/>
                  <a:pt x="1191127" y="288758"/>
                </a:cubicBezTo>
                <a:cubicBezTo>
                  <a:pt x="1194389" y="340947"/>
                  <a:pt x="1188732" y="393774"/>
                  <a:pt x="1179095" y="445169"/>
                </a:cubicBezTo>
                <a:cubicBezTo>
                  <a:pt x="1176430" y="459381"/>
                  <a:pt x="1163437" y="469496"/>
                  <a:pt x="1155032" y="481263"/>
                </a:cubicBezTo>
                <a:cubicBezTo>
                  <a:pt x="1143376" y="497581"/>
                  <a:pt x="1130969" y="513348"/>
                  <a:pt x="1118937" y="529390"/>
                </a:cubicBezTo>
                <a:cubicBezTo>
                  <a:pt x="1126958" y="549443"/>
                  <a:pt x="1126602" y="575493"/>
                  <a:pt x="1143000" y="589548"/>
                </a:cubicBezTo>
                <a:cubicBezTo>
                  <a:pt x="1158527" y="602856"/>
                  <a:pt x="1190603" y="585437"/>
                  <a:pt x="1203158" y="601579"/>
                </a:cubicBezTo>
                <a:cubicBezTo>
                  <a:pt x="1223462" y="627684"/>
                  <a:pt x="1216762" y="666458"/>
                  <a:pt x="1227221" y="697832"/>
                </a:cubicBezTo>
                <a:cubicBezTo>
                  <a:pt x="1231232" y="709863"/>
                  <a:pt x="1235769" y="721732"/>
                  <a:pt x="1239253" y="733926"/>
                </a:cubicBezTo>
                <a:cubicBezTo>
                  <a:pt x="1243796" y="749826"/>
                  <a:pt x="1243889" y="767263"/>
                  <a:pt x="1251284" y="782053"/>
                </a:cubicBezTo>
                <a:cubicBezTo>
                  <a:pt x="1260252" y="799989"/>
                  <a:pt x="1275347" y="814137"/>
                  <a:pt x="1287379" y="830179"/>
                </a:cubicBezTo>
                <a:cubicBezTo>
                  <a:pt x="1311993" y="928630"/>
                  <a:pt x="1290927" y="834496"/>
                  <a:pt x="1311442" y="998621"/>
                </a:cubicBezTo>
                <a:cubicBezTo>
                  <a:pt x="1321547" y="1079462"/>
                  <a:pt x="1320706" y="1052336"/>
                  <a:pt x="1335506" y="1118937"/>
                </a:cubicBezTo>
                <a:cubicBezTo>
                  <a:pt x="1339666" y="1137659"/>
                  <a:pt x="1351563" y="1205873"/>
                  <a:pt x="1359569" y="1227221"/>
                </a:cubicBezTo>
                <a:cubicBezTo>
                  <a:pt x="1365867" y="1244015"/>
                  <a:pt x="1375611" y="1259306"/>
                  <a:pt x="1383632" y="1275348"/>
                </a:cubicBezTo>
                <a:cubicBezTo>
                  <a:pt x="1412558" y="1391054"/>
                  <a:pt x="1387852" y="1345143"/>
                  <a:pt x="1443790" y="1419726"/>
                </a:cubicBezTo>
                <a:cubicBezTo>
                  <a:pt x="1471980" y="1532486"/>
                  <a:pt x="1444468" y="1492594"/>
                  <a:pt x="1503948" y="1552074"/>
                </a:cubicBezTo>
                <a:cubicBezTo>
                  <a:pt x="1525124" y="1615606"/>
                  <a:pt x="1508943" y="1577615"/>
                  <a:pt x="1564106" y="1660358"/>
                </a:cubicBezTo>
                <a:lnTo>
                  <a:pt x="1588169" y="1696453"/>
                </a:lnTo>
                <a:cubicBezTo>
                  <a:pt x="1620253" y="1692442"/>
                  <a:pt x="1654575" y="1696857"/>
                  <a:pt x="1684421" y="1684421"/>
                </a:cubicBezTo>
                <a:cubicBezTo>
                  <a:pt x="1705363" y="1675695"/>
                  <a:pt x="1714087" y="1649482"/>
                  <a:pt x="1732548" y="1636295"/>
                </a:cubicBezTo>
                <a:cubicBezTo>
                  <a:pt x="1742868" y="1628924"/>
                  <a:pt x="1757508" y="1630336"/>
                  <a:pt x="1768642" y="1624263"/>
                </a:cubicBezTo>
                <a:cubicBezTo>
                  <a:pt x="1801857" y="1606145"/>
                  <a:pt x="1833414" y="1585092"/>
                  <a:pt x="1864895" y="1564105"/>
                </a:cubicBezTo>
                <a:cubicBezTo>
                  <a:pt x="1876927" y="1556084"/>
                  <a:pt x="1887699" y="1545738"/>
                  <a:pt x="1900990" y="1540042"/>
                </a:cubicBezTo>
                <a:cubicBezTo>
                  <a:pt x="1916189" y="1533528"/>
                  <a:pt x="1933074" y="1532021"/>
                  <a:pt x="1949116" y="1528011"/>
                </a:cubicBezTo>
                <a:cubicBezTo>
                  <a:pt x="1961148" y="1519990"/>
                  <a:pt x="1971671" y="1509025"/>
                  <a:pt x="1985211" y="1503948"/>
                </a:cubicBezTo>
                <a:cubicBezTo>
                  <a:pt x="2063000" y="1474777"/>
                  <a:pt x="2213271" y="1501244"/>
                  <a:pt x="2261937" y="1503948"/>
                </a:cubicBezTo>
                <a:cubicBezTo>
                  <a:pt x="2298754" y="1513152"/>
                  <a:pt x="2318462" y="1512346"/>
                  <a:pt x="2346158" y="1540042"/>
                </a:cubicBezTo>
                <a:cubicBezTo>
                  <a:pt x="2356383" y="1550267"/>
                  <a:pt x="2362200" y="1564105"/>
                  <a:pt x="2370221" y="1576137"/>
                </a:cubicBezTo>
                <a:cubicBezTo>
                  <a:pt x="2377329" y="1611675"/>
                  <a:pt x="2384332" y="1665676"/>
                  <a:pt x="2406316" y="1696453"/>
                </a:cubicBezTo>
                <a:cubicBezTo>
                  <a:pt x="2414721" y="1708220"/>
                  <a:pt x="2430379" y="1712495"/>
                  <a:pt x="2442411" y="1720516"/>
                </a:cubicBezTo>
                <a:cubicBezTo>
                  <a:pt x="2463208" y="1782909"/>
                  <a:pt x="2440462" y="1737500"/>
                  <a:pt x="2502569" y="1792705"/>
                </a:cubicBezTo>
                <a:cubicBezTo>
                  <a:pt x="2523765" y="1811545"/>
                  <a:pt x="2540040" y="1835848"/>
                  <a:pt x="2562727" y="1852863"/>
                </a:cubicBezTo>
                <a:cubicBezTo>
                  <a:pt x="2592909" y="1875500"/>
                  <a:pt x="2653414" y="1922270"/>
                  <a:pt x="2683042" y="1937084"/>
                </a:cubicBezTo>
                <a:lnTo>
                  <a:pt x="2779295" y="1985211"/>
                </a:lnTo>
                <a:cubicBezTo>
                  <a:pt x="2855495" y="1969169"/>
                  <a:pt x="2934347" y="1962666"/>
                  <a:pt x="3007895" y="1937084"/>
                </a:cubicBezTo>
                <a:cubicBezTo>
                  <a:pt x="3029323" y="1929631"/>
                  <a:pt x="3038113" y="1902886"/>
                  <a:pt x="3056021" y="1888958"/>
                </a:cubicBezTo>
                <a:cubicBezTo>
                  <a:pt x="3074480" y="1874601"/>
                  <a:pt x="3095263" y="1863321"/>
                  <a:pt x="3116179" y="1852863"/>
                </a:cubicBezTo>
                <a:cubicBezTo>
                  <a:pt x="3153921" y="1833992"/>
                  <a:pt x="3213697" y="1833776"/>
                  <a:pt x="3248527" y="1828800"/>
                </a:cubicBezTo>
                <a:cubicBezTo>
                  <a:pt x="3272677" y="1825350"/>
                  <a:pt x="3296653" y="1820779"/>
                  <a:pt x="3320716" y="1816769"/>
                </a:cubicBezTo>
                <a:cubicBezTo>
                  <a:pt x="3388895" y="1824790"/>
                  <a:pt x="3458827" y="1823504"/>
                  <a:pt x="3525253" y="1840832"/>
                </a:cubicBezTo>
                <a:cubicBezTo>
                  <a:pt x="3575861" y="1854034"/>
                  <a:pt x="3598020" y="1894609"/>
                  <a:pt x="3633537" y="1925053"/>
                </a:cubicBezTo>
                <a:cubicBezTo>
                  <a:pt x="3672861" y="1958760"/>
                  <a:pt x="3679667" y="1958004"/>
                  <a:pt x="3717758" y="1985211"/>
                </a:cubicBezTo>
                <a:cubicBezTo>
                  <a:pt x="3852441" y="2081411"/>
                  <a:pt x="3707873" y="1976973"/>
                  <a:pt x="3789948" y="2045369"/>
                </a:cubicBezTo>
                <a:cubicBezTo>
                  <a:pt x="3805353" y="2058206"/>
                  <a:pt x="3822032" y="2069432"/>
                  <a:pt x="3838074" y="2081463"/>
                </a:cubicBezTo>
                <a:cubicBezTo>
                  <a:pt x="3987045" y="2319817"/>
                  <a:pt x="3828299" y="2059055"/>
                  <a:pt x="3934327" y="2249905"/>
                </a:cubicBezTo>
                <a:cubicBezTo>
                  <a:pt x="3941350" y="2262545"/>
                  <a:pt x="3951216" y="2273445"/>
                  <a:pt x="3958390" y="2286000"/>
                </a:cubicBezTo>
                <a:cubicBezTo>
                  <a:pt x="3967288" y="2301572"/>
                  <a:pt x="3967858" y="2323701"/>
                  <a:pt x="3982453" y="2334126"/>
                </a:cubicBezTo>
                <a:cubicBezTo>
                  <a:pt x="3999094" y="2346012"/>
                  <a:pt x="4022439" y="2342796"/>
                  <a:pt x="4042611" y="2346158"/>
                </a:cubicBezTo>
                <a:cubicBezTo>
                  <a:pt x="4070584" y="2350820"/>
                  <a:pt x="4098758" y="2354179"/>
                  <a:pt x="4126832" y="2358190"/>
                </a:cubicBezTo>
                <a:cubicBezTo>
                  <a:pt x="4272268" y="2430908"/>
                  <a:pt x="4096982" y="2333316"/>
                  <a:pt x="4199021" y="2418348"/>
                </a:cubicBezTo>
                <a:cubicBezTo>
                  <a:pt x="4254358" y="2464462"/>
                  <a:pt x="4252020" y="2421597"/>
                  <a:pt x="4319337" y="2466474"/>
                </a:cubicBezTo>
                <a:lnTo>
                  <a:pt x="4355432" y="2490537"/>
                </a:lnTo>
                <a:cubicBezTo>
                  <a:pt x="4380713" y="2566386"/>
                  <a:pt x="4348928" y="2483709"/>
                  <a:pt x="4403558" y="2574758"/>
                </a:cubicBezTo>
                <a:cubicBezTo>
                  <a:pt x="4417400" y="2597828"/>
                  <a:pt x="4427621" y="2622885"/>
                  <a:pt x="4439653" y="2646948"/>
                </a:cubicBezTo>
                <a:cubicBezTo>
                  <a:pt x="4442987" y="2663620"/>
                  <a:pt x="4452153" y="2722387"/>
                  <a:pt x="4463716" y="2743200"/>
                </a:cubicBezTo>
                <a:cubicBezTo>
                  <a:pt x="4477761" y="2768481"/>
                  <a:pt x="4495800" y="2791327"/>
                  <a:pt x="4511842" y="2815390"/>
                </a:cubicBezTo>
                <a:cubicBezTo>
                  <a:pt x="4542194" y="2860918"/>
                  <a:pt x="4525685" y="2841262"/>
                  <a:pt x="4559969" y="2875548"/>
                </a:cubicBezTo>
                <a:cubicBezTo>
                  <a:pt x="4588955" y="2948012"/>
                  <a:pt x="4585155" y="2926085"/>
                  <a:pt x="4596063" y="3007895"/>
                </a:cubicBezTo>
                <a:cubicBezTo>
                  <a:pt x="4600863" y="3043893"/>
                  <a:pt x="4594607" y="3082460"/>
                  <a:pt x="4608095" y="3116179"/>
                </a:cubicBezTo>
                <a:cubicBezTo>
                  <a:pt x="4612805" y="3127954"/>
                  <a:pt x="4632533" y="3123215"/>
                  <a:pt x="4644190" y="3128211"/>
                </a:cubicBezTo>
                <a:cubicBezTo>
                  <a:pt x="4660675" y="3135276"/>
                  <a:pt x="4675301" y="3146602"/>
                  <a:pt x="4692316" y="3152274"/>
                </a:cubicBezTo>
                <a:cubicBezTo>
                  <a:pt x="4711716" y="3158741"/>
                  <a:pt x="4732511" y="3159869"/>
                  <a:pt x="4752474" y="3164305"/>
                </a:cubicBezTo>
                <a:cubicBezTo>
                  <a:pt x="4807016" y="3176425"/>
                  <a:pt x="4812817" y="3180409"/>
                  <a:pt x="4872790" y="3200400"/>
                </a:cubicBezTo>
                <a:cubicBezTo>
                  <a:pt x="4888832" y="3212432"/>
                  <a:pt x="4906737" y="3222316"/>
                  <a:pt x="4920916" y="3236495"/>
                </a:cubicBezTo>
                <a:cubicBezTo>
                  <a:pt x="4934661" y="3250240"/>
                  <a:pt x="4963650" y="3305888"/>
                  <a:pt x="4969042" y="3320716"/>
                </a:cubicBezTo>
                <a:cubicBezTo>
                  <a:pt x="4976056" y="3340003"/>
                  <a:pt x="4999264" y="3441221"/>
                  <a:pt x="5017169" y="3465095"/>
                </a:cubicBezTo>
                <a:cubicBezTo>
                  <a:pt x="5029200" y="3481137"/>
                  <a:pt x="5047766" y="3491452"/>
                  <a:pt x="5065295" y="3501190"/>
                </a:cubicBezTo>
                <a:cubicBezTo>
                  <a:pt x="5086878" y="3513181"/>
                  <a:pt x="5134531" y="3528279"/>
                  <a:pt x="5161548" y="3537284"/>
                </a:cubicBezTo>
                <a:cubicBezTo>
                  <a:pt x="5177590" y="3549316"/>
                  <a:pt x="5196624" y="3558154"/>
                  <a:pt x="5209674" y="3573379"/>
                </a:cubicBezTo>
                <a:cubicBezTo>
                  <a:pt x="5227247" y="3593881"/>
                  <a:pt x="5253287" y="3675642"/>
                  <a:pt x="5257800" y="3693695"/>
                </a:cubicBezTo>
                <a:cubicBezTo>
                  <a:pt x="5258585" y="3696836"/>
                  <a:pt x="5275588" y="3770073"/>
                  <a:pt x="5281863" y="3777916"/>
                </a:cubicBezTo>
                <a:cubicBezTo>
                  <a:pt x="5290896" y="3789208"/>
                  <a:pt x="5306849" y="3792722"/>
                  <a:pt x="5317958" y="3801979"/>
                </a:cubicBezTo>
                <a:cubicBezTo>
                  <a:pt x="5331030" y="3812872"/>
                  <a:pt x="5342021" y="3826042"/>
                  <a:pt x="5354053" y="3838074"/>
                </a:cubicBezTo>
                <a:cubicBezTo>
                  <a:pt x="5390148" y="3834063"/>
                  <a:pt x="5427105" y="3834850"/>
                  <a:pt x="5462337" y="3826042"/>
                </a:cubicBezTo>
                <a:cubicBezTo>
                  <a:pt x="5476365" y="3822535"/>
                  <a:pt x="5484404" y="3798472"/>
                  <a:pt x="5498432" y="3801979"/>
                </a:cubicBezTo>
                <a:cubicBezTo>
                  <a:pt x="5510736" y="3805055"/>
                  <a:pt x="5506010" y="3826199"/>
                  <a:pt x="5510463" y="3838074"/>
                </a:cubicBezTo>
                <a:cubicBezTo>
                  <a:pt x="5518046" y="3858296"/>
                  <a:pt x="5524185" y="3879272"/>
                  <a:pt x="5534527" y="3898232"/>
                </a:cubicBezTo>
                <a:cubicBezTo>
                  <a:pt x="5548376" y="3923621"/>
                  <a:pt x="5566611" y="3946358"/>
                  <a:pt x="5582653" y="3970421"/>
                </a:cubicBezTo>
                <a:cubicBezTo>
                  <a:pt x="5586663" y="4026568"/>
                  <a:pt x="5590195" y="4082752"/>
                  <a:pt x="5594684" y="4138863"/>
                </a:cubicBezTo>
                <a:cubicBezTo>
                  <a:pt x="5598217" y="4183020"/>
                  <a:pt x="5578357" y="4237180"/>
                  <a:pt x="5606716" y="4271211"/>
                </a:cubicBezTo>
                <a:cubicBezTo>
                  <a:pt x="5629965" y="4299110"/>
                  <a:pt x="5679048" y="4278106"/>
                  <a:pt x="5715000" y="4283242"/>
                </a:cubicBezTo>
                <a:cubicBezTo>
                  <a:pt x="5782035" y="4292818"/>
                  <a:pt x="5778078" y="4298023"/>
                  <a:pt x="5847348" y="4319337"/>
                </a:cubicBezTo>
                <a:cubicBezTo>
                  <a:pt x="5875254" y="4327923"/>
                  <a:pt x="5903603" y="4335010"/>
                  <a:pt x="5931569" y="4343400"/>
                </a:cubicBezTo>
                <a:cubicBezTo>
                  <a:pt x="5943716" y="4347044"/>
                  <a:pt x="5955283" y="4352681"/>
                  <a:pt x="5967663" y="4355432"/>
                </a:cubicBezTo>
                <a:cubicBezTo>
                  <a:pt x="5991477" y="4360724"/>
                  <a:pt x="6015790" y="4363453"/>
                  <a:pt x="6039853" y="4367463"/>
                </a:cubicBezTo>
                <a:cubicBezTo>
                  <a:pt x="6084455" y="4382331"/>
                  <a:pt x="6064604" y="4373823"/>
                  <a:pt x="6100011" y="4391526"/>
                </a:cubicBez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FF1D7EC-4017-4F8D-AB7C-177E19601947}"/>
              </a:ext>
            </a:extLst>
          </p:cNvPr>
          <p:cNvSpPr/>
          <p:nvPr/>
        </p:nvSpPr>
        <p:spPr>
          <a:xfrm>
            <a:off x="-601579" y="2658979"/>
            <a:ext cx="1985211" cy="3260558"/>
          </a:xfrm>
          <a:custGeom>
            <a:avLst/>
            <a:gdLst>
              <a:gd name="connsiteX0" fmla="*/ 0 w 1985211"/>
              <a:gd name="connsiteY0" fmla="*/ 24063 h 3260558"/>
              <a:gd name="connsiteX1" fmla="*/ 60158 w 1985211"/>
              <a:gd name="connsiteY1" fmla="*/ 0 h 3260558"/>
              <a:gd name="connsiteX2" fmla="*/ 252663 w 1985211"/>
              <a:gd name="connsiteY2" fmla="*/ 48126 h 3260558"/>
              <a:gd name="connsiteX3" fmla="*/ 288758 w 1985211"/>
              <a:gd name="connsiteY3" fmla="*/ 60158 h 3260558"/>
              <a:gd name="connsiteX4" fmla="*/ 397042 w 1985211"/>
              <a:gd name="connsiteY4" fmla="*/ 156410 h 3260558"/>
              <a:gd name="connsiteX5" fmla="*/ 433137 w 1985211"/>
              <a:gd name="connsiteY5" fmla="*/ 180474 h 3260558"/>
              <a:gd name="connsiteX6" fmla="*/ 481263 w 1985211"/>
              <a:gd name="connsiteY6" fmla="*/ 204537 h 3260558"/>
              <a:gd name="connsiteX7" fmla="*/ 529390 w 1985211"/>
              <a:gd name="connsiteY7" fmla="*/ 240632 h 3260558"/>
              <a:gd name="connsiteX8" fmla="*/ 625642 w 1985211"/>
              <a:gd name="connsiteY8" fmla="*/ 288758 h 3260558"/>
              <a:gd name="connsiteX9" fmla="*/ 685800 w 1985211"/>
              <a:gd name="connsiteY9" fmla="*/ 324853 h 3260558"/>
              <a:gd name="connsiteX10" fmla="*/ 721895 w 1985211"/>
              <a:gd name="connsiteY10" fmla="*/ 348916 h 3260558"/>
              <a:gd name="connsiteX11" fmla="*/ 757990 w 1985211"/>
              <a:gd name="connsiteY11" fmla="*/ 385010 h 3260558"/>
              <a:gd name="connsiteX12" fmla="*/ 782053 w 1985211"/>
              <a:gd name="connsiteY12" fmla="*/ 445168 h 3260558"/>
              <a:gd name="connsiteX13" fmla="*/ 818147 w 1985211"/>
              <a:gd name="connsiteY13" fmla="*/ 637674 h 3260558"/>
              <a:gd name="connsiteX14" fmla="*/ 842211 w 1985211"/>
              <a:gd name="connsiteY14" fmla="*/ 697832 h 3260558"/>
              <a:gd name="connsiteX15" fmla="*/ 878305 w 1985211"/>
              <a:gd name="connsiteY15" fmla="*/ 757989 h 3260558"/>
              <a:gd name="connsiteX16" fmla="*/ 950495 w 1985211"/>
              <a:gd name="connsiteY16" fmla="*/ 830179 h 3260558"/>
              <a:gd name="connsiteX17" fmla="*/ 998621 w 1985211"/>
              <a:gd name="connsiteY17" fmla="*/ 842210 h 3260558"/>
              <a:gd name="connsiteX18" fmla="*/ 1046747 w 1985211"/>
              <a:gd name="connsiteY18" fmla="*/ 866274 h 3260558"/>
              <a:gd name="connsiteX19" fmla="*/ 1106905 w 1985211"/>
              <a:gd name="connsiteY19" fmla="*/ 878305 h 3260558"/>
              <a:gd name="connsiteX20" fmla="*/ 1143000 w 1985211"/>
              <a:gd name="connsiteY20" fmla="*/ 890337 h 3260558"/>
              <a:gd name="connsiteX21" fmla="*/ 1239253 w 1985211"/>
              <a:gd name="connsiteY21" fmla="*/ 962526 h 3260558"/>
              <a:gd name="connsiteX22" fmla="*/ 1275347 w 1985211"/>
              <a:gd name="connsiteY22" fmla="*/ 998621 h 3260558"/>
              <a:gd name="connsiteX23" fmla="*/ 1347537 w 1985211"/>
              <a:gd name="connsiteY23" fmla="*/ 1046747 h 3260558"/>
              <a:gd name="connsiteX24" fmla="*/ 1359568 w 1985211"/>
              <a:gd name="connsiteY24" fmla="*/ 1082842 h 3260558"/>
              <a:gd name="connsiteX25" fmla="*/ 1443790 w 1985211"/>
              <a:gd name="connsiteY25" fmla="*/ 1143000 h 3260558"/>
              <a:gd name="connsiteX26" fmla="*/ 1467853 w 1985211"/>
              <a:gd name="connsiteY26" fmla="*/ 1179095 h 3260558"/>
              <a:gd name="connsiteX27" fmla="*/ 1588168 w 1985211"/>
              <a:gd name="connsiteY27" fmla="*/ 1251284 h 3260558"/>
              <a:gd name="connsiteX28" fmla="*/ 1648326 w 1985211"/>
              <a:gd name="connsiteY28" fmla="*/ 1335505 h 3260558"/>
              <a:gd name="connsiteX29" fmla="*/ 1672390 w 1985211"/>
              <a:gd name="connsiteY29" fmla="*/ 1443789 h 3260558"/>
              <a:gd name="connsiteX30" fmla="*/ 1684421 w 1985211"/>
              <a:gd name="connsiteY30" fmla="*/ 1479884 h 3260558"/>
              <a:gd name="connsiteX31" fmla="*/ 1744579 w 1985211"/>
              <a:gd name="connsiteY31" fmla="*/ 1552074 h 3260558"/>
              <a:gd name="connsiteX32" fmla="*/ 1840832 w 1985211"/>
              <a:gd name="connsiteY32" fmla="*/ 1564105 h 3260558"/>
              <a:gd name="connsiteX33" fmla="*/ 1888958 w 1985211"/>
              <a:gd name="connsiteY33" fmla="*/ 1612232 h 3260558"/>
              <a:gd name="connsiteX34" fmla="*/ 1949116 w 1985211"/>
              <a:gd name="connsiteY34" fmla="*/ 1684421 h 3260558"/>
              <a:gd name="connsiteX35" fmla="*/ 1961147 w 1985211"/>
              <a:gd name="connsiteY35" fmla="*/ 1744579 h 3260558"/>
              <a:gd name="connsiteX36" fmla="*/ 1973179 w 1985211"/>
              <a:gd name="connsiteY36" fmla="*/ 1780674 h 3260558"/>
              <a:gd name="connsiteX37" fmla="*/ 1985211 w 1985211"/>
              <a:gd name="connsiteY37" fmla="*/ 1840832 h 3260558"/>
              <a:gd name="connsiteX38" fmla="*/ 1949116 w 1985211"/>
              <a:gd name="connsiteY38" fmla="*/ 1985210 h 3260558"/>
              <a:gd name="connsiteX39" fmla="*/ 1900990 w 1985211"/>
              <a:gd name="connsiteY39" fmla="*/ 2093495 h 3260558"/>
              <a:gd name="connsiteX40" fmla="*/ 1888958 w 1985211"/>
              <a:gd name="connsiteY40" fmla="*/ 2129589 h 3260558"/>
              <a:gd name="connsiteX41" fmla="*/ 1876926 w 1985211"/>
              <a:gd name="connsiteY41" fmla="*/ 2225842 h 3260558"/>
              <a:gd name="connsiteX42" fmla="*/ 1840832 w 1985211"/>
              <a:gd name="connsiteY42" fmla="*/ 2286000 h 3260558"/>
              <a:gd name="connsiteX43" fmla="*/ 1816768 w 1985211"/>
              <a:gd name="connsiteY43" fmla="*/ 2334126 h 3260558"/>
              <a:gd name="connsiteX44" fmla="*/ 1804737 w 1985211"/>
              <a:gd name="connsiteY44" fmla="*/ 2370221 h 3260558"/>
              <a:gd name="connsiteX45" fmla="*/ 1780674 w 1985211"/>
              <a:gd name="connsiteY45" fmla="*/ 2406316 h 3260558"/>
              <a:gd name="connsiteX46" fmla="*/ 1768642 w 1985211"/>
              <a:gd name="connsiteY46" fmla="*/ 2466474 h 3260558"/>
              <a:gd name="connsiteX47" fmla="*/ 1768642 w 1985211"/>
              <a:gd name="connsiteY47" fmla="*/ 2622884 h 3260558"/>
              <a:gd name="connsiteX48" fmla="*/ 1816768 w 1985211"/>
              <a:gd name="connsiteY48" fmla="*/ 2646947 h 3260558"/>
              <a:gd name="connsiteX49" fmla="*/ 1913021 w 1985211"/>
              <a:gd name="connsiteY49" fmla="*/ 2671010 h 3260558"/>
              <a:gd name="connsiteX50" fmla="*/ 1949116 w 1985211"/>
              <a:gd name="connsiteY50" fmla="*/ 2719137 h 3260558"/>
              <a:gd name="connsiteX51" fmla="*/ 1961147 w 1985211"/>
              <a:gd name="connsiteY51" fmla="*/ 2875547 h 3260558"/>
              <a:gd name="connsiteX52" fmla="*/ 1925053 w 1985211"/>
              <a:gd name="connsiteY52" fmla="*/ 2899610 h 3260558"/>
              <a:gd name="connsiteX53" fmla="*/ 1888958 w 1985211"/>
              <a:gd name="connsiteY53" fmla="*/ 2935705 h 3260558"/>
              <a:gd name="connsiteX54" fmla="*/ 1828800 w 1985211"/>
              <a:gd name="connsiteY54" fmla="*/ 3019926 h 3260558"/>
              <a:gd name="connsiteX55" fmla="*/ 1792705 w 1985211"/>
              <a:gd name="connsiteY55" fmla="*/ 3092116 h 3260558"/>
              <a:gd name="connsiteX56" fmla="*/ 1828800 w 1985211"/>
              <a:gd name="connsiteY56" fmla="*/ 3116179 h 3260558"/>
              <a:gd name="connsiteX57" fmla="*/ 1876926 w 1985211"/>
              <a:gd name="connsiteY57" fmla="*/ 3128210 h 3260558"/>
              <a:gd name="connsiteX58" fmla="*/ 1900990 w 1985211"/>
              <a:gd name="connsiteY58" fmla="*/ 3164305 h 3260558"/>
              <a:gd name="connsiteX59" fmla="*/ 1925053 w 1985211"/>
              <a:gd name="connsiteY59" fmla="*/ 3260558 h 3260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1985211" h="3260558">
                <a:moveTo>
                  <a:pt x="0" y="24063"/>
                </a:moveTo>
                <a:cubicBezTo>
                  <a:pt x="20053" y="16042"/>
                  <a:pt x="38561" y="0"/>
                  <a:pt x="60158" y="0"/>
                </a:cubicBezTo>
                <a:cubicBezTo>
                  <a:pt x="200805" y="0"/>
                  <a:pt x="168773" y="12173"/>
                  <a:pt x="252663" y="48126"/>
                </a:cubicBezTo>
                <a:cubicBezTo>
                  <a:pt x="264320" y="53122"/>
                  <a:pt x="277414" y="54486"/>
                  <a:pt x="288758" y="60158"/>
                </a:cubicBezTo>
                <a:cubicBezTo>
                  <a:pt x="358796" y="95177"/>
                  <a:pt x="301383" y="92636"/>
                  <a:pt x="397042" y="156410"/>
                </a:cubicBezTo>
                <a:cubicBezTo>
                  <a:pt x="409074" y="164431"/>
                  <a:pt x="420582" y="173300"/>
                  <a:pt x="433137" y="180474"/>
                </a:cubicBezTo>
                <a:cubicBezTo>
                  <a:pt x="448709" y="189373"/>
                  <a:pt x="466054" y="195031"/>
                  <a:pt x="481263" y="204537"/>
                </a:cubicBezTo>
                <a:cubicBezTo>
                  <a:pt x="498268" y="215165"/>
                  <a:pt x="512069" y="230528"/>
                  <a:pt x="529390" y="240632"/>
                </a:cubicBezTo>
                <a:cubicBezTo>
                  <a:pt x="560375" y="258706"/>
                  <a:pt x="594883" y="270302"/>
                  <a:pt x="625642" y="288758"/>
                </a:cubicBezTo>
                <a:cubicBezTo>
                  <a:pt x="645695" y="300790"/>
                  <a:pt x="665969" y="312459"/>
                  <a:pt x="685800" y="324853"/>
                </a:cubicBezTo>
                <a:cubicBezTo>
                  <a:pt x="698062" y="332517"/>
                  <a:pt x="710786" y="339659"/>
                  <a:pt x="721895" y="348916"/>
                </a:cubicBezTo>
                <a:cubicBezTo>
                  <a:pt x="734966" y="359809"/>
                  <a:pt x="745958" y="372979"/>
                  <a:pt x="757990" y="385010"/>
                </a:cubicBezTo>
                <a:cubicBezTo>
                  <a:pt x="766011" y="405063"/>
                  <a:pt x="777106" y="424145"/>
                  <a:pt x="782053" y="445168"/>
                </a:cubicBezTo>
                <a:cubicBezTo>
                  <a:pt x="789987" y="478886"/>
                  <a:pt x="800671" y="585247"/>
                  <a:pt x="818147" y="637674"/>
                </a:cubicBezTo>
                <a:cubicBezTo>
                  <a:pt x="824977" y="658163"/>
                  <a:pt x="832552" y="678515"/>
                  <a:pt x="842211" y="697832"/>
                </a:cubicBezTo>
                <a:cubicBezTo>
                  <a:pt x="852669" y="718748"/>
                  <a:pt x="863497" y="739890"/>
                  <a:pt x="878305" y="757989"/>
                </a:cubicBezTo>
                <a:cubicBezTo>
                  <a:pt x="899855" y="784327"/>
                  <a:pt x="917480" y="821926"/>
                  <a:pt x="950495" y="830179"/>
                </a:cubicBezTo>
                <a:lnTo>
                  <a:pt x="998621" y="842210"/>
                </a:lnTo>
                <a:cubicBezTo>
                  <a:pt x="1014663" y="850231"/>
                  <a:pt x="1029732" y="860602"/>
                  <a:pt x="1046747" y="866274"/>
                </a:cubicBezTo>
                <a:cubicBezTo>
                  <a:pt x="1066147" y="872741"/>
                  <a:pt x="1087066" y="873345"/>
                  <a:pt x="1106905" y="878305"/>
                </a:cubicBezTo>
                <a:cubicBezTo>
                  <a:pt x="1119209" y="881381"/>
                  <a:pt x="1130968" y="886326"/>
                  <a:pt x="1143000" y="890337"/>
                </a:cubicBezTo>
                <a:cubicBezTo>
                  <a:pt x="1175084" y="914400"/>
                  <a:pt x="1210895" y="934167"/>
                  <a:pt x="1239253" y="962526"/>
                </a:cubicBezTo>
                <a:cubicBezTo>
                  <a:pt x="1251284" y="974558"/>
                  <a:pt x="1261916" y="988175"/>
                  <a:pt x="1275347" y="998621"/>
                </a:cubicBezTo>
                <a:cubicBezTo>
                  <a:pt x="1298175" y="1016376"/>
                  <a:pt x="1347537" y="1046747"/>
                  <a:pt x="1347537" y="1046747"/>
                </a:cubicBezTo>
                <a:cubicBezTo>
                  <a:pt x="1351547" y="1058779"/>
                  <a:pt x="1352196" y="1072522"/>
                  <a:pt x="1359568" y="1082842"/>
                </a:cubicBezTo>
                <a:cubicBezTo>
                  <a:pt x="1395251" y="1132798"/>
                  <a:pt x="1398142" y="1127784"/>
                  <a:pt x="1443790" y="1143000"/>
                </a:cubicBezTo>
                <a:cubicBezTo>
                  <a:pt x="1451811" y="1155032"/>
                  <a:pt x="1456971" y="1169573"/>
                  <a:pt x="1467853" y="1179095"/>
                </a:cubicBezTo>
                <a:cubicBezTo>
                  <a:pt x="1601119" y="1295704"/>
                  <a:pt x="1485551" y="1177986"/>
                  <a:pt x="1588168" y="1251284"/>
                </a:cubicBezTo>
                <a:cubicBezTo>
                  <a:pt x="1626106" y="1278383"/>
                  <a:pt x="1628079" y="1295011"/>
                  <a:pt x="1648326" y="1335505"/>
                </a:cubicBezTo>
                <a:cubicBezTo>
                  <a:pt x="1656598" y="1376864"/>
                  <a:pt x="1661061" y="1404136"/>
                  <a:pt x="1672390" y="1443789"/>
                </a:cubicBezTo>
                <a:cubicBezTo>
                  <a:pt x="1675874" y="1455983"/>
                  <a:pt x="1679425" y="1468227"/>
                  <a:pt x="1684421" y="1479884"/>
                </a:cubicBezTo>
                <a:cubicBezTo>
                  <a:pt x="1697914" y="1511368"/>
                  <a:pt x="1707297" y="1541906"/>
                  <a:pt x="1744579" y="1552074"/>
                </a:cubicBezTo>
                <a:cubicBezTo>
                  <a:pt x="1775774" y="1560582"/>
                  <a:pt x="1808748" y="1560095"/>
                  <a:pt x="1840832" y="1564105"/>
                </a:cubicBezTo>
                <a:cubicBezTo>
                  <a:pt x="1856874" y="1580147"/>
                  <a:pt x="1874194" y="1595007"/>
                  <a:pt x="1888958" y="1612232"/>
                </a:cubicBezTo>
                <a:cubicBezTo>
                  <a:pt x="1989454" y="1729478"/>
                  <a:pt x="1823962" y="1559267"/>
                  <a:pt x="1949116" y="1684421"/>
                </a:cubicBezTo>
                <a:cubicBezTo>
                  <a:pt x="1953126" y="1704474"/>
                  <a:pt x="1956187" y="1724740"/>
                  <a:pt x="1961147" y="1744579"/>
                </a:cubicBezTo>
                <a:cubicBezTo>
                  <a:pt x="1964223" y="1756883"/>
                  <a:pt x="1970103" y="1768370"/>
                  <a:pt x="1973179" y="1780674"/>
                </a:cubicBezTo>
                <a:cubicBezTo>
                  <a:pt x="1978139" y="1800513"/>
                  <a:pt x="1981200" y="1820779"/>
                  <a:pt x="1985211" y="1840832"/>
                </a:cubicBezTo>
                <a:cubicBezTo>
                  <a:pt x="1970975" y="1904893"/>
                  <a:pt x="1968525" y="1933452"/>
                  <a:pt x="1949116" y="1985210"/>
                </a:cubicBezTo>
                <a:cubicBezTo>
                  <a:pt x="1893161" y="2134425"/>
                  <a:pt x="1955665" y="1965922"/>
                  <a:pt x="1900990" y="2093495"/>
                </a:cubicBezTo>
                <a:cubicBezTo>
                  <a:pt x="1895994" y="2105152"/>
                  <a:pt x="1892969" y="2117558"/>
                  <a:pt x="1888958" y="2129589"/>
                </a:cubicBezTo>
                <a:cubicBezTo>
                  <a:pt x="1884947" y="2161673"/>
                  <a:pt x="1886435" y="2194938"/>
                  <a:pt x="1876926" y="2225842"/>
                </a:cubicBezTo>
                <a:cubicBezTo>
                  <a:pt x="1870049" y="2248193"/>
                  <a:pt x="1852189" y="2265558"/>
                  <a:pt x="1840832" y="2286000"/>
                </a:cubicBezTo>
                <a:cubicBezTo>
                  <a:pt x="1832122" y="2301679"/>
                  <a:pt x="1823833" y="2317641"/>
                  <a:pt x="1816768" y="2334126"/>
                </a:cubicBezTo>
                <a:cubicBezTo>
                  <a:pt x="1811772" y="2345783"/>
                  <a:pt x="1810409" y="2358877"/>
                  <a:pt x="1804737" y="2370221"/>
                </a:cubicBezTo>
                <a:cubicBezTo>
                  <a:pt x="1798270" y="2383155"/>
                  <a:pt x="1788695" y="2394284"/>
                  <a:pt x="1780674" y="2406316"/>
                </a:cubicBezTo>
                <a:cubicBezTo>
                  <a:pt x="1776663" y="2426369"/>
                  <a:pt x="1773078" y="2446511"/>
                  <a:pt x="1768642" y="2466474"/>
                </a:cubicBezTo>
                <a:cubicBezTo>
                  <a:pt x="1755762" y="2524436"/>
                  <a:pt x="1737306" y="2553944"/>
                  <a:pt x="1768642" y="2622884"/>
                </a:cubicBezTo>
                <a:cubicBezTo>
                  <a:pt x="1776064" y="2639212"/>
                  <a:pt x="1800283" y="2639882"/>
                  <a:pt x="1816768" y="2646947"/>
                </a:cubicBezTo>
                <a:cubicBezTo>
                  <a:pt x="1849143" y="2660822"/>
                  <a:pt x="1877707" y="2663947"/>
                  <a:pt x="1913021" y="2671010"/>
                </a:cubicBezTo>
                <a:cubicBezTo>
                  <a:pt x="1925053" y="2687052"/>
                  <a:pt x="1939378" y="2701608"/>
                  <a:pt x="1949116" y="2719137"/>
                </a:cubicBezTo>
                <a:cubicBezTo>
                  <a:pt x="1978492" y="2772014"/>
                  <a:pt x="1985882" y="2813710"/>
                  <a:pt x="1961147" y="2875547"/>
                </a:cubicBezTo>
                <a:cubicBezTo>
                  <a:pt x="1955777" y="2888973"/>
                  <a:pt x="1936161" y="2890353"/>
                  <a:pt x="1925053" y="2899610"/>
                </a:cubicBezTo>
                <a:cubicBezTo>
                  <a:pt x="1911981" y="2910503"/>
                  <a:pt x="1900031" y="2922786"/>
                  <a:pt x="1888958" y="2935705"/>
                </a:cubicBezTo>
                <a:cubicBezTo>
                  <a:pt x="1882420" y="2943332"/>
                  <a:pt x="1836417" y="3004693"/>
                  <a:pt x="1828800" y="3019926"/>
                </a:cubicBezTo>
                <a:cubicBezTo>
                  <a:pt x="1778984" y="3119556"/>
                  <a:pt x="1861669" y="2988668"/>
                  <a:pt x="1792705" y="3092116"/>
                </a:cubicBezTo>
                <a:cubicBezTo>
                  <a:pt x="1804737" y="3100137"/>
                  <a:pt x="1815509" y="3110483"/>
                  <a:pt x="1828800" y="3116179"/>
                </a:cubicBezTo>
                <a:cubicBezTo>
                  <a:pt x="1843999" y="3122693"/>
                  <a:pt x="1863167" y="3119038"/>
                  <a:pt x="1876926" y="3128210"/>
                </a:cubicBezTo>
                <a:cubicBezTo>
                  <a:pt x="1888958" y="3136231"/>
                  <a:pt x="1892969" y="3152273"/>
                  <a:pt x="1900990" y="3164305"/>
                </a:cubicBezTo>
                <a:cubicBezTo>
                  <a:pt x="1927589" y="3244104"/>
                  <a:pt x="1925053" y="3211130"/>
                  <a:pt x="1925053" y="3260558"/>
                </a:cubicBez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E93CACE-FE7E-48E2-B132-6C9003554B0C}"/>
              </a:ext>
            </a:extLst>
          </p:cNvPr>
          <p:cNvSpPr/>
          <p:nvPr/>
        </p:nvSpPr>
        <p:spPr>
          <a:xfrm>
            <a:off x="1203158" y="1179095"/>
            <a:ext cx="5751095" cy="3080084"/>
          </a:xfrm>
          <a:custGeom>
            <a:avLst/>
            <a:gdLst>
              <a:gd name="connsiteX0" fmla="*/ 5751095 w 5751095"/>
              <a:gd name="connsiteY0" fmla="*/ 0 h 3080084"/>
              <a:gd name="connsiteX1" fmla="*/ 5690937 w 5751095"/>
              <a:gd name="connsiteY1" fmla="*/ 12031 h 3080084"/>
              <a:gd name="connsiteX2" fmla="*/ 5618747 w 5751095"/>
              <a:gd name="connsiteY2" fmla="*/ 60158 h 3080084"/>
              <a:gd name="connsiteX3" fmla="*/ 5582653 w 5751095"/>
              <a:gd name="connsiteY3" fmla="*/ 120316 h 3080084"/>
              <a:gd name="connsiteX4" fmla="*/ 5510463 w 5751095"/>
              <a:gd name="connsiteY4" fmla="*/ 132347 h 3080084"/>
              <a:gd name="connsiteX5" fmla="*/ 5426242 w 5751095"/>
              <a:gd name="connsiteY5" fmla="*/ 144379 h 3080084"/>
              <a:gd name="connsiteX6" fmla="*/ 4752474 w 5751095"/>
              <a:gd name="connsiteY6" fmla="*/ 156410 h 3080084"/>
              <a:gd name="connsiteX7" fmla="*/ 4716379 w 5751095"/>
              <a:gd name="connsiteY7" fmla="*/ 180473 h 3080084"/>
              <a:gd name="connsiteX8" fmla="*/ 4632158 w 5751095"/>
              <a:gd name="connsiteY8" fmla="*/ 204537 h 3080084"/>
              <a:gd name="connsiteX9" fmla="*/ 4596063 w 5751095"/>
              <a:gd name="connsiteY9" fmla="*/ 216568 h 3080084"/>
              <a:gd name="connsiteX10" fmla="*/ 4427621 w 5751095"/>
              <a:gd name="connsiteY10" fmla="*/ 228600 h 3080084"/>
              <a:gd name="connsiteX11" fmla="*/ 4295274 w 5751095"/>
              <a:gd name="connsiteY11" fmla="*/ 348916 h 3080084"/>
              <a:gd name="connsiteX12" fmla="*/ 4223084 w 5751095"/>
              <a:gd name="connsiteY12" fmla="*/ 409073 h 3080084"/>
              <a:gd name="connsiteX13" fmla="*/ 4174958 w 5751095"/>
              <a:gd name="connsiteY13" fmla="*/ 433137 h 3080084"/>
              <a:gd name="connsiteX14" fmla="*/ 3826042 w 5751095"/>
              <a:gd name="connsiteY14" fmla="*/ 457200 h 3080084"/>
              <a:gd name="connsiteX15" fmla="*/ 3669631 w 5751095"/>
              <a:gd name="connsiteY15" fmla="*/ 541421 h 3080084"/>
              <a:gd name="connsiteX16" fmla="*/ 3609474 w 5751095"/>
              <a:gd name="connsiteY16" fmla="*/ 565484 h 3080084"/>
              <a:gd name="connsiteX17" fmla="*/ 3561347 w 5751095"/>
              <a:gd name="connsiteY17" fmla="*/ 589547 h 3080084"/>
              <a:gd name="connsiteX18" fmla="*/ 3489158 w 5751095"/>
              <a:gd name="connsiteY18" fmla="*/ 613610 h 3080084"/>
              <a:gd name="connsiteX19" fmla="*/ 3429000 w 5751095"/>
              <a:gd name="connsiteY19" fmla="*/ 637673 h 3080084"/>
              <a:gd name="connsiteX20" fmla="*/ 3356810 w 5751095"/>
              <a:gd name="connsiteY20" fmla="*/ 661737 h 3080084"/>
              <a:gd name="connsiteX21" fmla="*/ 3236495 w 5751095"/>
              <a:gd name="connsiteY21" fmla="*/ 733926 h 3080084"/>
              <a:gd name="connsiteX22" fmla="*/ 3188368 w 5751095"/>
              <a:gd name="connsiteY22" fmla="*/ 770021 h 3080084"/>
              <a:gd name="connsiteX23" fmla="*/ 3116179 w 5751095"/>
              <a:gd name="connsiteY23" fmla="*/ 830179 h 3080084"/>
              <a:gd name="connsiteX24" fmla="*/ 2971800 w 5751095"/>
              <a:gd name="connsiteY24" fmla="*/ 890337 h 3080084"/>
              <a:gd name="connsiteX25" fmla="*/ 2899610 w 5751095"/>
              <a:gd name="connsiteY25" fmla="*/ 926431 h 3080084"/>
              <a:gd name="connsiteX26" fmla="*/ 2803358 w 5751095"/>
              <a:gd name="connsiteY26" fmla="*/ 962526 h 3080084"/>
              <a:gd name="connsiteX27" fmla="*/ 2671010 w 5751095"/>
              <a:gd name="connsiteY27" fmla="*/ 1022684 h 3080084"/>
              <a:gd name="connsiteX28" fmla="*/ 2586789 w 5751095"/>
              <a:gd name="connsiteY28" fmla="*/ 1106905 h 3080084"/>
              <a:gd name="connsiteX29" fmla="*/ 2550695 w 5751095"/>
              <a:gd name="connsiteY29" fmla="*/ 1143000 h 3080084"/>
              <a:gd name="connsiteX30" fmla="*/ 2490537 w 5751095"/>
              <a:gd name="connsiteY30" fmla="*/ 1167063 h 3080084"/>
              <a:gd name="connsiteX31" fmla="*/ 2394284 w 5751095"/>
              <a:gd name="connsiteY31" fmla="*/ 1191126 h 3080084"/>
              <a:gd name="connsiteX32" fmla="*/ 2334126 w 5751095"/>
              <a:gd name="connsiteY32" fmla="*/ 1215189 h 3080084"/>
              <a:gd name="connsiteX33" fmla="*/ 2189747 w 5751095"/>
              <a:gd name="connsiteY33" fmla="*/ 1263316 h 3080084"/>
              <a:gd name="connsiteX34" fmla="*/ 2141621 w 5751095"/>
              <a:gd name="connsiteY34" fmla="*/ 1299410 h 3080084"/>
              <a:gd name="connsiteX35" fmla="*/ 2105526 w 5751095"/>
              <a:gd name="connsiteY35" fmla="*/ 1323473 h 3080084"/>
              <a:gd name="connsiteX36" fmla="*/ 2009274 w 5751095"/>
              <a:gd name="connsiteY36" fmla="*/ 1383631 h 3080084"/>
              <a:gd name="connsiteX37" fmla="*/ 1961147 w 5751095"/>
              <a:gd name="connsiteY37" fmla="*/ 1395663 h 3080084"/>
              <a:gd name="connsiteX38" fmla="*/ 1913021 w 5751095"/>
              <a:gd name="connsiteY38" fmla="*/ 1419726 h 3080084"/>
              <a:gd name="connsiteX39" fmla="*/ 1840831 w 5751095"/>
              <a:gd name="connsiteY39" fmla="*/ 1443789 h 3080084"/>
              <a:gd name="connsiteX40" fmla="*/ 1744579 w 5751095"/>
              <a:gd name="connsiteY40" fmla="*/ 1431758 h 3080084"/>
              <a:gd name="connsiteX41" fmla="*/ 1708484 w 5751095"/>
              <a:gd name="connsiteY41" fmla="*/ 1419726 h 3080084"/>
              <a:gd name="connsiteX42" fmla="*/ 1684421 w 5751095"/>
              <a:gd name="connsiteY42" fmla="*/ 1479884 h 3080084"/>
              <a:gd name="connsiteX43" fmla="*/ 1660358 w 5751095"/>
              <a:gd name="connsiteY43" fmla="*/ 1528010 h 3080084"/>
              <a:gd name="connsiteX44" fmla="*/ 1540042 w 5751095"/>
              <a:gd name="connsiteY44" fmla="*/ 1600200 h 3080084"/>
              <a:gd name="connsiteX45" fmla="*/ 1491916 w 5751095"/>
              <a:gd name="connsiteY45" fmla="*/ 1636294 h 3080084"/>
              <a:gd name="connsiteX46" fmla="*/ 1419726 w 5751095"/>
              <a:gd name="connsiteY46" fmla="*/ 1732547 h 3080084"/>
              <a:gd name="connsiteX47" fmla="*/ 1407695 w 5751095"/>
              <a:gd name="connsiteY47" fmla="*/ 1768642 h 3080084"/>
              <a:gd name="connsiteX48" fmla="*/ 1371600 w 5751095"/>
              <a:gd name="connsiteY48" fmla="*/ 1792705 h 3080084"/>
              <a:gd name="connsiteX49" fmla="*/ 1311442 w 5751095"/>
              <a:gd name="connsiteY49" fmla="*/ 1840831 h 3080084"/>
              <a:gd name="connsiteX50" fmla="*/ 1287379 w 5751095"/>
              <a:gd name="connsiteY50" fmla="*/ 1876926 h 3080084"/>
              <a:gd name="connsiteX51" fmla="*/ 1203158 w 5751095"/>
              <a:gd name="connsiteY51" fmla="*/ 1937084 h 3080084"/>
              <a:gd name="connsiteX52" fmla="*/ 1167063 w 5751095"/>
              <a:gd name="connsiteY52" fmla="*/ 1973179 h 3080084"/>
              <a:gd name="connsiteX53" fmla="*/ 1106905 w 5751095"/>
              <a:gd name="connsiteY53" fmla="*/ 2021305 h 3080084"/>
              <a:gd name="connsiteX54" fmla="*/ 1082842 w 5751095"/>
              <a:gd name="connsiteY54" fmla="*/ 2057400 h 3080084"/>
              <a:gd name="connsiteX55" fmla="*/ 1046747 w 5751095"/>
              <a:gd name="connsiteY55" fmla="*/ 2081463 h 3080084"/>
              <a:gd name="connsiteX56" fmla="*/ 1010653 w 5751095"/>
              <a:gd name="connsiteY56" fmla="*/ 2117558 h 3080084"/>
              <a:gd name="connsiteX57" fmla="*/ 962526 w 5751095"/>
              <a:gd name="connsiteY57" fmla="*/ 2153652 h 3080084"/>
              <a:gd name="connsiteX58" fmla="*/ 890337 w 5751095"/>
              <a:gd name="connsiteY58" fmla="*/ 2249905 h 3080084"/>
              <a:gd name="connsiteX59" fmla="*/ 806116 w 5751095"/>
              <a:gd name="connsiteY59" fmla="*/ 2322094 h 3080084"/>
              <a:gd name="connsiteX60" fmla="*/ 782053 w 5751095"/>
              <a:gd name="connsiteY60" fmla="*/ 2358189 h 3080084"/>
              <a:gd name="connsiteX61" fmla="*/ 697831 w 5751095"/>
              <a:gd name="connsiteY61" fmla="*/ 2406316 h 3080084"/>
              <a:gd name="connsiteX62" fmla="*/ 637674 w 5751095"/>
              <a:gd name="connsiteY62" fmla="*/ 2442410 h 3080084"/>
              <a:gd name="connsiteX63" fmla="*/ 553453 w 5751095"/>
              <a:gd name="connsiteY63" fmla="*/ 2478505 h 3080084"/>
              <a:gd name="connsiteX64" fmla="*/ 505326 w 5751095"/>
              <a:gd name="connsiteY64" fmla="*/ 2514600 h 3080084"/>
              <a:gd name="connsiteX65" fmla="*/ 445168 w 5751095"/>
              <a:gd name="connsiteY65" fmla="*/ 2550694 h 3080084"/>
              <a:gd name="connsiteX66" fmla="*/ 421105 w 5751095"/>
              <a:gd name="connsiteY66" fmla="*/ 2574758 h 3080084"/>
              <a:gd name="connsiteX67" fmla="*/ 372979 w 5751095"/>
              <a:gd name="connsiteY67" fmla="*/ 2610852 h 3080084"/>
              <a:gd name="connsiteX68" fmla="*/ 300789 w 5751095"/>
              <a:gd name="connsiteY68" fmla="*/ 2658979 h 3080084"/>
              <a:gd name="connsiteX69" fmla="*/ 264695 w 5751095"/>
              <a:gd name="connsiteY69" fmla="*/ 2683042 h 3080084"/>
              <a:gd name="connsiteX70" fmla="*/ 240631 w 5751095"/>
              <a:gd name="connsiteY70" fmla="*/ 2719137 h 3080084"/>
              <a:gd name="connsiteX71" fmla="*/ 204537 w 5751095"/>
              <a:gd name="connsiteY71" fmla="*/ 2743200 h 3080084"/>
              <a:gd name="connsiteX72" fmla="*/ 168442 w 5751095"/>
              <a:gd name="connsiteY72" fmla="*/ 2803358 h 3080084"/>
              <a:gd name="connsiteX73" fmla="*/ 108284 w 5751095"/>
              <a:gd name="connsiteY73" fmla="*/ 2947737 h 3080084"/>
              <a:gd name="connsiteX74" fmla="*/ 72189 w 5751095"/>
              <a:gd name="connsiteY74" fmla="*/ 2971800 h 3080084"/>
              <a:gd name="connsiteX75" fmla="*/ 60158 w 5751095"/>
              <a:gd name="connsiteY75" fmla="*/ 3007894 h 3080084"/>
              <a:gd name="connsiteX76" fmla="*/ 0 w 5751095"/>
              <a:gd name="connsiteY76" fmla="*/ 3080084 h 30800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5751095" h="3080084">
                <a:moveTo>
                  <a:pt x="5751095" y="0"/>
                </a:moveTo>
                <a:cubicBezTo>
                  <a:pt x="5731042" y="4010"/>
                  <a:pt x="5709554" y="3569"/>
                  <a:pt x="5690937" y="12031"/>
                </a:cubicBezTo>
                <a:cubicBezTo>
                  <a:pt x="5664609" y="23998"/>
                  <a:pt x="5618747" y="60158"/>
                  <a:pt x="5618747" y="60158"/>
                </a:cubicBezTo>
                <a:cubicBezTo>
                  <a:pt x="5606716" y="80211"/>
                  <a:pt x="5602111" y="107344"/>
                  <a:pt x="5582653" y="120316"/>
                </a:cubicBezTo>
                <a:cubicBezTo>
                  <a:pt x="5562355" y="133848"/>
                  <a:pt x="5534575" y="128638"/>
                  <a:pt x="5510463" y="132347"/>
                </a:cubicBezTo>
                <a:cubicBezTo>
                  <a:pt x="5482434" y="136659"/>
                  <a:pt x="5454316" y="140368"/>
                  <a:pt x="5426242" y="144379"/>
                </a:cubicBezTo>
                <a:cubicBezTo>
                  <a:pt x="5129033" y="129518"/>
                  <a:pt x="5107633" y="119984"/>
                  <a:pt x="4752474" y="156410"/>
                </a:cubicBezTo>
                <a:cubicBezTo>
                  <a:pt x="4738089" y="157885"/>
                  <a:pt x="4729313" y="174006"/>
                  <a:pt x="4716379" y="180473"/>
                </a:cubicBezTo>
                <a:cubicBezTo>
                  <a:pt x="4697147" y="190089"/>
                  <a:pt x="4650148" y="199397"/>
                  <a:pt x="4632158" y="204537"/>
                </a:cubicBezTo>
                <a:cubicBezTo>
                  <a:pt x="4619964" y="208021"/>
                  <a:pt x="4608659" y="215086"/>
                  <a:pt x="4596063" y="216568"/>
                </a:cubicBezTo>
                <a:cubicBezTo>
                  <a:pt x="4540158" y="223145"/>
                  <a:pt x="4483768" y="224589"/>
                  <a:pt x="4427621" y="228600"/>
                </a:cubicBezTo>
                <a:cubicBezTo>
                  <a:pt x="4347731" y="288517"/>
                  <a:pt x="4393679" y="250511"/>
                  <a:pt x="4295274" y="348916"/>
                </a:cubicBezTo>
                <a:cubicBezTo>
                  <a:pt x="4262095" y="382095"/>
                  <a:pt x="4262169" y="386739"/>
                  <a:pt x="4223084" y="409073"/>
                </a:cubicBezTo>
                <a:cubicBezTo>
                  <a:pt x="4207512" y="417972"/>
                  <a:pt x="4192763" y="430979"/>
                  <a:pt x="4174958" y="433137"/>
                </a:cubicBezTo>
                <a:cubicBezTo>
                  <a:pt x="4059224" y="447166"/>
                  <a:pt x="3942347" y="449179"/>
                  <a:pt x="3826042" y="457200"/>
                </a:cubicBezTo>
                <a:cubicBezTo>
                  <a:pt x="3756345" y="499017"/>
                  <a:pt x="3754249" y="502366"/>
                  <a:pt x="3669631" y="541421"/>
                </a:cubicBezTo>
                <a:cubicBezTo>
                  <a:pt x="3650022" y="550471"/>
                  <a:pt x="3629210" y="556713"/>
                  <a:pt x="3609474" y="565484"/>
                </a:cubicBezTo>
                <a:cubicBezTo>
                  <a:pt x="3593084" y="572768"/>
                  <a:pt x="3578000" y="582886"/>
                  <a:pt x="3561347" y="589547"/>
                </a:cubicBezTo>
                <a:cubicBezTo>
                  <a:pt x="3537797" y="598967"/>
                  <a:pt x="3512996" y="604942"/>
                  <a:pt x="3489158" y="613610"/>
                </a:cubicBezTo>
                <a:cubicBezTo>
                  <a:pt x="3468861" y="620991"/>
                  <a:pt x="3449297" y="630292"/>
                  <a:pt x="3429000" y="637673"/>
                </a:cubicBezTo>
                <a:cubicBezTo>
                  <a:pt x="3405162" y="646341"/>
                  <a:pt x="3378560" y="648687"/>
                  <a:pt x="3356810" y="661737"/>
                </a:cubicBezTo>
                <a:cubicBezTo>
                  <a:pt x="3316705" y="685800"/>
                  <a:pt x="3273911" y="705864"/>
                  <a:pt x="3236495" y="733926"/>
                </a:cubicBezTo>
                <a:cubicBezTo>
                  <a:pt x="3220453" y="745958"/>
                  <a:pt x="3204027" y="757494"/>
                  <a:pt x="3188368" y="770021"/>
                </a:cubicBezTo>
                <a:cubicBezTo>
                  <a:pt x="3163909" y="789588"/>
                  <a:pt x="3142527" y="813241"/>
                  <a:pt x="3116179" y="830179"/>
                </a:cubicBezTo>
                <a:cubicBezTo>
                  <a:pt x="2959357" y="930993"/>
                  <a:pt x="3075829" y="848726"/>
                  <a:pt x="2971800" y="890337"/>
                </a:cubicBezTo>
                <a:cubicBezTo>
                  <a:pt x="2946821" y="900329"/>
                  <a:pt x="2924338" y="915833"/>
                  <a:pt x="2899610" y="926431"/>
                </a:cubicBezTo>
                <a:cubicBezTo>
                  <a:pt x="2868115" y="939929"/>
                  <a:pt x="2835173" y="949800"/>
                  <a:pt x="2803358" y="962526"/>
                </a:cubicBezTo>
                <a:cubicBezTo>
                  <a:pt x="2731428" y="991298"/>
                  <a:pt x="2729558" y="993411"/>
                  <a:pt x="2671010" y="1022684"/>
                </a:cubicBezTo>
                <a:lnTo>
                  <a:pt x="2586789" y="1106905"/>
                </a:lnTo>
                <a:cubicBezTo>
                  <a:pt x="2574758" y="1118937"/>
                  <a:pt x="2566493" y="1136681"/>
                  <a:pt x="2550695" y="1143000"/>
                </a:cubicBezTo>
                <a:cubicBezTo>
                  <a:pt x="2530642" y="1151021"/>
                  <a:pt x="2511179" y="1160712"/>
                  <a:pt x="2490537" y="1167063"/>
                </a:cubicBezTo>
                <a:cubicBezTo>
                  <a:pt x="2458928" y="1176789"/>
                  <a:pt x="2424990" y="1178844"/>
                  <a:pt x="2394284" y="1191126"/>
                </a:cubicBezTo>
                <a:cubicBezTo>
                  <a:pt x="2374231" y="1199147"/>
                  <a:pt x="2354615" y="1208359"/>
                  <a:pt x="2334126" y="1215189"/>
                </a:cubicBezTo>
                <a:cubicBezTo>
                  <a:pt x="2289216" y="1230159"/>
                  <a:pt x="2232574" y="1239523"/>
                  <a:pt x="2189747" y="1263316"/>
                </a:cubicBezTo>
                <a:cubicBezTo>
                  <a:pt x="2172218" y="1273054"/>
                  <a:pt x="2157938" y="1287755"/>
                  <a:pt x="2141621" y="1299410"/>
                </a:cubicBezTo>
                <a:cubicBezTo>
                  <a:pt x="2129854" y="1307815"/>
                  <a:pt x="2117293" y="1315068"/>
                  <a:pt x="2105526" y="1323473"/>
                </a:cubicBezTo>
                <a:cubicBezTo>
                  <a:pt x="2063685" y="1353360"/>
                  <a:pt x="2056881" y="1365778"/>
                  <a:pt x="2009274" y="1383631"/>
                </a:cubicBezTo>
                <a:cubicBezTo>
                  <a:pt x="1993791" y="1389437"/>
                  <a:pt x="1976630" y="1389857"/>
                  <a:pt x="1961147" y="1395663"/>
                </a:cubicBezTo>
                <a:cubicBezTo>
                  <a:pt x="1944353" y="1401961"/>
                  <a:pt x="1929674" y="1413065"/>
                  <a:pt x="1913021" y="1419726"/>
                </a:cubicBezTo>
                <a:cubicBezTo>
                  <a:pt x="1889470" y="1429146"/>
                  <a:pt x="1840831" y="1443789"/>
                  <a:pt x="1840831" y="1443789"/>
                </a:cubicBezTo>
                <a:cubicBezTo>
                  <a:pt x="1808747" y="1439779"/>
                  <a:pt x="1776391" y="1437542"/>
                  <a:pt x="1744579" y="1431758"/>
                </a:cubicBezTo>
                <a:cubicBezTo>
                  <a:pt x="1732101" y="1429489"/>
                  <a:pt x="1718387" y="1411803"/>
                  <a:pt x="1708484" y="1419726"/>
                </a:cubicBezTo>
                <a:cubicBezTo>
                  <a:pt x="1691619" y="1433218"/>
                  <a:pt x="1693192" y="1460148"/>
                  <a:pt x="1684421" y="1479884"/>
                </a:cubicBezTo>
                <a:cubicBezTo>
                  <a:pt x="1677137" y="1496274"/>
                  <a:pt x="1672169" y="1514512"/>
                  <a:pt x="1660358" y="1528010"/>
                </a:cubicBezTo>
                <a:cubicBezTo>
                  <a:pt x="1601845" y="1594883"/>
                  <a:pt x="1608477" y="1562181"/>
                  <a:pt x="1540042" y="1600200"/>
                </a:cubicBezTo>
                <a:cubicBezTo>
                  <a:pt x="1522513" y="1609938"/>
                  <a:pt x="1506095" y="1622115"/>
                  <a:pt x="1491916" y="1636294"/>
                </a:cubicBezTo>
                <a:cubicBezTo>
                  <a:pt x="1463333" y="1664876"/>
                  <a:pt x="1441942" y="1699223"/>
                  <a:pt x="1419726" y="1732547"/>
                </a:cubicBezTo>
                <a:cubicBezTo>
                  <a:pt x="1415716" y="1744579"/>
                  <a:pt x="1415618" y="1758739"/>
                  <a:pt x="1407695" y="1768642"/>
                </a:cubicBezTo>
                <a:cubicBezTo>
                  <a:pt x="1398662" y="1779934"/>
                  <a:pt x="1383168" y="1784029"/>
                  <a:pt x="1371600" y="1792705"/>
                </a:cubicBezTo>
                <a:cubicBezTo>
                  <a:pt x="1351056" y="1808113"/>
                  <a:pt x="1329600" y="1822673"/>
                  <a:pt x="1311442" y="1840831"/>
                </a:cubicBezTo>
                <a:cubicBezTo>
                  <a:pt x="1301217" y="1851056"/>
                  <a:pt x="1297604" y="1866701"/>
                  <a:pt x="1287379" y="1876926"/>
                </a:cubicBezTo>
                <a:cubicBezTo>
                  <a:pt x="1244031" y="1920274"/>
                  <a:pt x="1244150" y="1902924"/>
                  <a:pt x="1203158" y="1937084"/>
                </a:cubicBezTo>
                <a:cubicBezTo>
                  <a:pt x="1190086" y="1947977"/>
                  <a:pt x="1179868" y="1961974"/>
                  <a:pt x="1167063" y="1973179"/>
                </a:cubicBezTo>
                <a:cubicBezTo>
                  <a:pt x="1147737" y="1990089"/>
                  <a:pt x="1125063" y="2003147"/>
                  <a:pt x="1106905" y="2021305"/>
                </a:cubicBezTo>
                <a:cubicBezTo>
                  <a:pt x="1096680" y="2031530"/>
                  <a:pt x="1093067" y="2047175"/>
                  <a:pt x="1082842" y="2057400"/>
                </a:cubicBezTo>
                <a:cubicBezTo>
                  <a:pt x="1072617" y="2067625"/>
                  <a:pt x="1057856" y="2072206"/>
                  <a:pt x="1046747" y="2081463"/>
                </a:cubicBezTo>
                <a:cubicBezTo>
                  <a:pt x="1033676" y="2092356"/>
                  <a:pt x="1023572" y="2106485"/>
                  <a:pt x="1010653" y="2117558"/>
                </a:cubicBezTo>
                <a:cubicBezTo>
                  <a:pt x="995428" y="2130608"/>
                  <a:pt x="976015" y="2138814"/>
                  <a:pt x="962526" y="2153652"/>
                </a:cubicBezTo>
                <a:cubicBezTo>
                  <a:pt x="935548" y="2183327"/>
                  <a:pt x="922421" y="2225842"/>
                  <a:pt x="890337" y="2249905"/>
                </a:cubicBezTo>
                <a:cubicBezTo>
                  <a:pt x="854932" y="2276459"/>
                  <a:pt x="834045" y="2288578"/>
                  <a:pt x="806116" y="2322094"/>
                </a:cubicBezTo>
                <a:cubicBezTo>
                  <a:pt x="796859" y="2333203"/>
                  <a:pt x="792278" y="2347964"/>
                  <a:pt x="782053" y="2358189"/>
                </a:cubicBezTo>
                <a:cubicBezTo>
                  <a:pt x="723869" y="2416373"/>
                  <a:pt x="752894" y="2378785"/>
                  <a:pt x="697831" y="2406316"/>
                </a:cubicBezTo>
                <a:cubicBezTo>
                  <a:pt x="676915" y="2416774"/>
                  <a:pt x="658116" y="2431053"/>
                  <a:pt x="637674" y="2442410"/>
                </a:cubicBezTo>
                <a:cubicBezTo>
                  <a:pt x="593074" y="2467188"/>
                  <a:pt x="596048" y="2464306"/>
                  <a:pt x="553453" y="2478505"/>
                </a:cubicBezTo>
                <a:cubicBezTo>
                  <a:pt x="537411" y="2490537"/>
                  <a:pt x="522011" y="2503477"/>
                  <a:pt x="505326" y="2514600"/>
                </a:cubicBezTo>
                <a:cubicBezTo>
                  <a:pt x="485868" y="2527572"/>
                  <a:pt x="464197" y="2537102"/>
                  <a:pt x="445168" y="2550694"/>
                </a:cubicBezTo>
                <a:cubicBezTo>
                  <a:pt x="435937" y="2557287"/>
                  <a:pt x="429819" y="2567496"/>
                  <a:pt x="421105" y="2574758"/>
                </a:cubicBezTo>
                <a:cubicBezTo>
                  <a:pt x="405700" y="2587595"/>
                  <a:pt x="389407" y="2599353"/>
                  <a:pt x="372979" y="2610852"/>
                </a:cubicBezTo>
                <a:cubicBezTo>
                  <a:pt x="349286" y="2627437"/>
                  <a:pt x="324852" y="2642937"/>
                  <a:pt x="300789" y="2658979"/>
                </a:cubicBezTo>
                <a:lnTo>
                  <a:pt x="264695" y="2683042"/>
                </a:lnTo>
                <a:cubicBezTo>
                  <a:pt x="256674" y="2695074"/>
                  <a:pt x="250856" y="2708912"/>
                  <a:pt x="240631" y="2719137"/>
                </a:cubicBezTo>
                <a:cubicBezTo>
                  <a:pt x="230406" y="2729362"/>
                  <a:pt x="213947" y="2732221"/>
                  <a:pt x="204537" y="2743200"/>
                </a:cubicBezTo>
                <a:cubicBezTo>
                  <a:pt x="189318" y="2760955"/>
                  <a:pt x="180474" y="2783305"/>
                  <a:pt x="168442" y="2803358"/>
                </a:cubicBezTo>
                <a:cubicBezTo>
                  <a:pt x="157948" y="2845333"/>
                  <a:pt x="141595" y="2925530"/>
                  <a:pt x="108284" y="2947737"/>
                </a:cubicBezTo>
                <a:lnTo>
                  <a:pt x="72189" y="2971800"/>
                </a:lnTo>
                <a:cubicBezTo>
                  <a:pt x="68179" y="2983831"/>
                  <a:pt x="66450" y="2996883"/>
                  <a:pt x="60158" y="3007894"/>
                </a:cubicBezTo>
                <a:cubicBezTo>
                  <a:pt x="41091" y="3041262"/>
                  <a:pt x="24760" y="3055324"/>
                  <a:pt x="0" y="3080084"/>
                </a:cubicBez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77C45E5F-2342-4720-85C2-72EBE4CA8E44}"/>
              </a:ext>
            </a:extLst>
          </p:cNvPr>
          <p:cNvSpPr/>
          <p:nvPr/>
        </p:nvSpPr>
        <p:spPr>
          <a:xfrm>
            <a:off x="6395101" y="2298031"/>
            <a:ext cx="806321" cy="3380874"/>
          </a:xfrm>
          <a:custGeom>
            <a:avLst/>
            <a:gdLst>
              <a:gd name="connsiteX0" fmla="*/ 216568 w 806321"/>
              <a:gd name="connsiteY0" fmla="*/ 3404937 h 3404937"/>
              <a:gd name="connsiteX1" fmla="*/ 252663 w 806321"/>
              <a:gd name="connsiteY1" fmla="*/ 3296653 h 3404937"/>
              <a:gd name="connsiteX2" fmla="*/ 300789 w 806321"/>
              <a:gd name="connsiteY2" fmla="*/ 3248526 h 3404937"/>
              <a:gd name="connsiteX3" fmla="*/ 324852 w 806321"/>
              <a:gd name="connsiteY3" fmla="*/ 3212432 h 3404937"/>
              <a:gd name="connsiteX4" fmla="*/ 360947 w 806321"/>
              <a:gd name="connsiteY4" fmla="*/ 3176337 h 3404937"/>
              <a:gd name="connsiteX5" fmla="*/ 445168 w 806321"/>
              <a:gd name="connsiteY5" fmla="*/ 3068053 h 3404937"/>
              <a:gd name="connsiteX6" fmla="*/ 493294 w 806321"/>
              <a:gd name="connsiteY6" fmla="*/ 3019926 h 3404937"/>
              <a:gd name="connsiteX7" fmla="*/ 529389 w 806321"/>
              <a:gd name="connsiteY7" fmla="*/ 2971800 h 3404937"/>
              <a:gd name="connsiteX8" fmla="*/ 553452 w 806321"/>
              <a:gd name="connsiteY8" fmla="*/ 2923674 h 3404937"/>
              <a:gd name="connsiteX9" fmla="*/ 589547 w 806321"/>
              <a:gd name="connsiteY9" fmla="*/ 2899611 h 3404937"/>
              <a:gd name="connsiteX10" fmla="*/ 637673 w 806321"/>
              <a:gd name="connsiteY10" fmla="*/ 2803358 h 3404937"/>
              <a:gd name="connsiteX11" fmla="*/ 661736 w 806321"/>
              <a:gd name="connsiteY11" fmla="*/ 2767263 h 3404937"/>
              <a:gd name="connsiteX12" fmla="*/ 685800 w 806321"/>
              <a:gd name="connsiteY12" fmla="*/ 2719137 h 3404937"/>
              <a:gd name="connsiteX13" fmla="*/ 709863 w 806321"/>
              <a:gd name="connsiteY13" fmla="*/ 2683042 h 3404937"/>
              <a:gd name="connsiteX14" fmla="*/ 770021 w 806321"/>
              <a:gd name="connsiteY14" fmla="*/ 2671011 h 3404937"/>
              <a:gd name="connsiteX15" fmla="*/ 806115 w 806321"/>
              <a:gd name="connsiteY15" fmla="*/ 2622884 h 3404937"/>
              <a:gd name="connsiteX16" fmla="*/ 782052 w 806321"/>
              <a:gd name="connsiteY16" fmla="*/ 2562726 h 3404937"/>
              <a:gd name="connsiteX17" fmla="*/ 745957 w 806321"/>
              <a:gd name="connsiteY17" fmla="*/ 2502569 h 3404937"/>
              <a:gd name="connsiteX18" fmla="*/ 721894 w 806321"/>
              <a:gd name="connsiteY18" fmla="*/ 2213811 h 3404937"/>
              <a:gd name="connsiteX19" fmla="*/ 697831 w 806321"/>
              <a:gd name="connsiteY19" fmla="*/ 2153653 h 3404937"/>
              <a:gd name="connsiteX20" fmla="*/ 661736 w 806321"/>
              <a:gd name="connsiteY20" fmla="*/ 2069432 h 3404937"/>
              <a:gd name="connsiteX21" fmla="*/ 529389 w 806321"/>
              <a:gd name="connsiteY21" fmla="*/ 1997242 h 3404937"/>
              <a:gd name="connsiteX22" fmla="*/ 348915 w 806321"/>
              <a:gd name="connsiteY22" fmla="*/ 1949116 h 3404937"/>
              <a:gd name="connsiteX23" fmla="*/ 240631 w 806321"/>
              <a:gd name="connsiteY23" fmla="*/ 1900990 h 3404937"/>
              <a:gd name="connsiteX24" fmla="*/ 180473 w 806321"/>
              <a:gd name="connsiteY24" fmla="*/ 1864895 h 3404937"/>
              <a:gd name="connsiteX25" fmla="*/ 120315 w 806321"/>
              <a:gd name="connsiteY25" fmla="*/ 1792705 h 3404937"/>
              <a:gd name="connsiteX26" fmla="*/ 72189 w 806321"/>
              <a:gd name="connsiteY26" fmla="*/ 1732548 h 3404937"/>
              <a:gd name="connsiteX27" fmla="*/ 0 w 806321"/>
              <a:gd name="connsiteY27" fmla="*/ 1660358 h 3404937"/>
              <a:gd name="connsiteX28" fmla="*/ 12031 w 806321"/>
              <a:gd name="connsiteY28" fmla="*/ 1588169 h 3404937"/>
              <a:gd name="connsiteX29" fmla="*/ 36094 w 806321"/>
              <a:gd name="connsiteY29" fmla="*/ 1564105 h 3404937"/>
              <a:gd name="connsiteX30" fmla="*/ 96252 w 806321"/>
              <a:gd name="connsiteY30" fmla="*/ 1515979 h 3404937"/>
              <a:gd name="connsiteX31" fmla="*/ 168442 w 806321"/>
              <a:gd name="connsiteY31" fmla="*/ 1455821 h 3404937"/>
              <a:gd name="connsiteX32" fmla="*/ 204536 w 806321"/>
              <a:gd name="connsiteY32" fmla="*/ 1419726 h 3404937"/>
              <a:gd name="connsiteX33" fmla="*/ 240631 w 806321"/>
              <a:gd name="connsiteY33" fmla="*/ 1395663 h 3404937"/>
              <a:gd name="connsiteX34" fmla="*/ 288757 w 806321"/>
              <a:gd name="connsiteY34" fmla="*/ 1359569 h 3404937"/>
              <a:gd name="connsiteX35" fmla="*/ 324852 w 806321"/>
              <a:gd name="connsiteY35" fmla="*/ 1323474 h 3404937"/>
              <a:gd name="connsiteX36" fmla="*/ 385010 w 806321"/>
              <a:gd name="connsiteY36" fmla="*/ 1287379 h 3404937"/>
              <a:gd name="connsiteX37" fmla="*/ 469231 w 806321"/>
              <a:gd name="connsiteY37" fmla="*/ 1239253 h 3404937"/>
              <a:gd name="connsiteX38" fmla="*/ 517357 w 806321"/>
              <a:gd name="connsiteY38" fmla="*/ 1191126 h 3404937"/>
              <a:gd name="connsiteX39" fmla="*/ 565484 w 806321"/>
              <a:gd name="connsiteY39" fmla="*/ 1118937 h 3404937"/>
              <a:gd name="connsiteX40" fmla="*/ 565484 w 806321"/>
              <a:gd name="connsiteY40" fmla="*/ 986590 h 3404937"/>
              <a:gd name="connsiteX41" fmla="*/ 529389 w 806321"/>
              <a:gd name="connsiteY41" fmla="*/ 962526 h 3404937"/>
              <a:gd name="connsiteX42" fmla="*/ 493294 w 806321"/>
              <a:gd name="connsiteY42" fmla="*/ 902369 h 3404937"/>
              <a:gd name="connsiteX43" fmla="*/ 421105 w 806321"/>
              <a:gd name="connsiteY43" fmla="*/ 830179 h 3404937"/>
              <a:gd name="connsiteX44" fmla="*/ 372978 w 806321"/>
              <a:gd name="connsiteY44" fmla="*/ 782053 h 3404937"/>
              <a:gd name="connsiteX45" fmla="*/ 324852 w 806321"/>
              <a:gd name="connsiteY45" fmla="*/ 709863 h 3404937"/>
              <a:gd name="connsiteX46" fmla="*/ 288757 w 806321"/>
              <a:gd name="connsiteY46" fmla="*/ 541421 h 3404937"/>
              <a:gd name="connsiteX47" fmla="*/ 312821 w 806321"/>
              <a:gd name="connsiteY47" fmla="*/ 385011 h 3404937"/>
              <a:gd name="connsiteX48" fmla="*/ 336884 w 806321"/>
              <a:gd name="connsiteY48" fmla="*/ 336884 h 3404937"/>
              <a:gd name="connsiteX49" fmla="*/ 348915 w 806321"/>
              <a:gd name="connsiteY49" fmla="*/ 300790 h 3404937"/>
              <a:gd name="connsiteX50" fmla="*/ 385010 w 806321"/>
              <a:gd name="connsiteY50" fmla="*/ 264695 h 3404937"/>
              <a:gd name="connsiteX51" fmla="*/ 445168 w 806321"/>
              <a:gd name="connsiteY51" fmla="*/ 192505 h 3404937"/>
              <a:gd name="connsiteX52" fmla="*/ 469231 w 806321"/>
              <a:gd name="connsiteY52" fmla="*/ 84221 h 3404937"/>
              <a:gd name="connsiteX53" fmla="*/ 469231 w 806321"/>
              <a:gd name="connsiteY53" fmla="*/ 0 h 3404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806321" h="3404937">
                <a:moveTo>
                  <a:pt x="216568" y="3404937"/>
                </a:moveTo>
                <a:cubicBezTo>
                  <a:pt x="225233" y="3361613"/>
                  <a:pt x="225493" y="3332881"/>
                  <a:pt x="252663" y="3296653"/>
                </a:cubicBezTo>
                <a:cubicBezTo>
                  <a:pt x="266275" y="3278503"/>
                  <a:pt x="286025" y="3265751"/>
                  <a:pt x="300789" y="3248526"/>
                </a:cubicBezTo>
                <a:cubicBezTo>
                  <a:pt x="310199" y="3237547"/>
                  <a:pt x="315595" y="3223540"/>
                  <a:pt x="324852" y="3212432"/>
                </a:cubicBezTo>
                <a:cubicBezTo>
                  <a:pt x="335745" y="3199360"/>
                  <a:pt x="350054" y="3189409"/>
                  <a:pt x="360947" y="3176337"/>
                </a:cubicBezTo>
                <a:cubicBezTo>
                  <a:pt x="390221" y="3141209"/>
                  <a:pt x="412834" y="3100387"/>
                  <a:pt x="445168" y="3068053"/>
                </a:cubicBezTo>
                <a:cubicBezTo>
                  <a:pt x="461210" y="3052011"/>
                  <a:pt x="478355" y="3037000"/>
                  <a:pt x="493294" y="3019926"/>
                </a:cubicBezTo>
                <a:cubicBezTo>
                  <a:pt x="506499" y="3004835"/>
                  <a:pt x="518761" y="2988805"/>
                  <a:pt x="529389" y="2971800"/>
                </a:cubicBezTo>
                <a:cubicBezTo>
                  <a:pt x="538895" y="2956591"/>
                  <a:pt x="541970" y="2937452"/>
                  <a:pt x="553452" y="2923674"/>
                </a:cubicBezTo>
                <a:cubicBezTo>
                  <a:pt x="562709" y="2912565"/>
                  <a:pt x="577515" y="2907632"/>
                  <a:pt x="589547" y="2899611"/>
                </a:cubicBezTo>
                <a:cubicBezTo>
                  <a:pt x="605589" y="2867527"/>
                  <a:pt x="617775" y="2833205"/>
                  <a:pt x="637673" y="2803358"/>
                </a:cubicBezTo>
                <a:cubicBezTo>
                  <a:pt x="645694" y="2791326"/>
                  <a:pt x="654562" y="2779818"/>
                  <a:pt x="661736" y="2767263"/>
                </a:cubicBezTo>
                <a:cubicBezTo>
                  <a:pt x="670635" y="2751691"/>
                  <a:pt x="676901" y="2734709"/>
                  <a:pt x="685800" y="2719137"/>
                </a:cubicBezTo>
                <a:cubicBezTo>
                  <a:pt x="692974" y="2706582"/>
                  <a:pt x="697308" y="2690216"/>
                  <a:pt x="709863" y="2683042"/>
                </a:cubicBezTo>
                <a:cubicBezTo>
                  <a:pt x="727618" y="2672896"/>
                  <a:pt x="749968" y="2675021"/>
                  <a:pt x="770021" y="2671011"/>
                </a:cubicBezTo>
                <a:cubicBezTo>
                  <a:pt x="782052" y="2654969"/>
                  <a:pt x="803901" y="2642814"/>
                  <a:pt x="806115" y="2622884"/>
                </a:cubicBezTo>
                <a:cubicBezTo>
                  <a:pt x="808500" y="2601419"/>
                  <a:pt x="789635" y="2582948"/>
                  <a:pt x="782052" y="2562726"/>
                </a:cubicBezTo>
                <a:cubicBezTo>
                  <a:pt x="763310" y="2512747"/>
                  <a:pt x="781783" y="2538394"/>
                  <a:pt x="745957" y="2502569"/>
                </a:cubicBezTo>
                <a:cubicBezTo>
                  <a:pt x="707321" y="2348016"/>
                  <a:pt x="769370" y="2609437"/>
                  <a:pt x="721894" y="2213811"/>
                </a:cubicBezTo>
                <a:cubicBezTo>
                  <a:pt x="719321" y="2192367"/>
                  <a:pt x="705414" y="2173875"/>
                  <a:pt x="697831" y="2153653"/>
                </a:cubicBezTo>
                <a:cubicBezTo>
                  <a:pt x="689201" y="2130640"/>
                  <a:pt x="678641" y="2086337"/>
                  <a:pt x="661736" y="2069432"/>
                </a:cubicBezTo>
                <a:cubicBezTo>
                  <a:pt x="626092" y="2033788"/>
                  <a:pt x="575688" y="2013777"/>
                  <a:pt x="529389" y="1997242"/>
                </a:cubicBezTo>
                <a:cubicBezTo>
                  <a:pt x="414392" y="1956172"/>
                  <a:pt x="448100" y="1965647"/>
                  <a:pt x="348915" y="1949116"/>
                </a:cubicBezTo>
                <a:cubicBezTo>
                  <a:pt x="322863" y="1938695"/>
                  <a:pt x="265921" y="1917851"/>
                  <a:pt x="240631" y="1900990"/>
                </a:cubicBezTo>
                <a:cubicBezTo>
                  <a:pt x="174570" y="1856949"/>
                  <a:pt x="264258" y="1892822"/>
                  <a:pt x="180473" y="1864895"/>
                </a:cubicBezTo>
                <a:cubicBezTo>
                  <a:pt x="69974" y="1717564"/>
                  <a:pt x="196797" y="1881934"/>
                  <a:pt x="120315" y="1792705"/>
                </a:cubicBezTo>
                <a:cubicBezTo>
                  <a:pt x="103603" y="1773208"/>
                  <a:pt x="89463" y="1751549"/>
                  <a:pt x="72189" y="1732548"/>
                </a:cubicBezTo>
                <a:cubicBezTo>
                  <a:pt x="49298" y="1707367"/>
                  <a:pt x="0" y="1660358"/>
                  <a:pt x="0" y="1660358"/>
                </a:cubicBezTo>
                <a:cubicBezTo>
                  <a:pt x="4010" y="1636295"/>
                  <a:pt x="3466" y="1611011"/>
                  <a:pt x="12031" y="1588169"/>
                </a:cubicBezTo>
                <a:cubicBezTo>
                  <a:pt x="16014" y="1577548"/>
                  <a:pt x="29008" y="1572963"/>
                  <a:pt x="36094" y="1564105"/>
                </a:cubicBezTo>
                <a:cubicBezTo>
                  <a:pt x="75672" y="1514632"/>
                  <a:pt x="39001" y="1535063"/>
                  <a:pt x="96252" y="1515979"/>
                </a:cubicBezTo>
                <a:cubicBezTo>
                  <a:pt x="143690" y="1444821"/>
                  <a:pt x="90728" y="1511331"/>
                  <a:pt x="168442" y="1455821"/>
                </a:cubicBezTo>
                <a:cubicBezTo>
                  <a:pt x="182288" y="1445931"/>
                  <a:pt x="191465" y="1430619"/>
                  <a:pt x="204536" y="1419726"/>
                </a:cubicBezTo>
                <a:cubicBezTo>
                  <a:pt x="215645" y="1410469"/>
                  <a:pt x="228864" y="1404068"/>
                  <a:pt x="240631" y="1395663"/>
                </a:cubicBezTo>
                <a:cubicBezTo>
                  <a:pt x="256948" y="1384008"/>
                  <a:pt x="273532" y="1372619"/>
                  <a:pt x="288757" y="1359569"/>
                </a:cubicBezTo>
                <a:cubicBezTo>
                  <a:pt x="301676" y="1348496"/>
                  <a:pt x="311240" y="1333683"/>
                  <a:pt x="324852" y="1323474"/>
                </a:cubicBezTo>
                <a:cubicBezTo>
                  <a:pt x="343560" y="1309443"/>
                  <a:pt x="365552" y="1300351"/>
                  <a:pt x="385010" y="1287379"/>
                </a:cubicBezTo>
                <a:cubicBezTo>
                  <a:pt x="457850" y="1238819"/>
                  <a:pt x="404899" y="1260696"/>
                  <a:pt x="469231" y="1239253"/>
                </a:cubicBezTo>
                <a:cubicBezTo>
                  <a:pt x="485273" y="1223211"/>
                  <a:pt x="503184" y="1208842"/>
                  <a:pt x="517357" y="1191126"/>
                </a:cubicBezTo>
                <a:cubicBezTo>
                  <a:pt x="535423" y="1168543"/>
                  <a:pt x="565484" y="1118937"/>
                  <a:pt x="565484" y="1118937"/>
                </a:cubicBezTo>
                <a:cubicBezTo>
                  <a:pt x="582403" y="1068177"/>
                  <a:pt x="592692" y="1054611"/>
                  <a:pt x="565484" y="986590"/>
                </a:cubicBezTo>
                <a:cubicBezTo>
                  <a:pt x="560114" y="973164"/>
                  <a:pt x="541421" y="970547"/>
                  <a:pt x="529389" y="962526"/>
                </a:cubicBezTo>
                <a:cubicBezTo>
                  <a:pt x="517357" y="942474"/>
                  <a:pt x="508102" y="920468"/>
                  <a:pt x="493294" y="902369"/>
                </a:cubicBezTo>
                <a:cubicBezTo>
                  <a:pt x="471745" y="876031"/>
                  <a:pt x="445168" y="854242"/>
                  <a:pt x="421105" y="830179"/>
                </a:cubicBezTo>
                <a:cubicBezTo>
                  <a:pt x="405063" y="814137"/>
                  <a:pt x="385562" y="800930"/>
                  <a:pt x="372978" y="782053"/>
                </a:cubicBezTo>
                <a:lnTo>
                  <a:pt x="324852" y="709863"/>
                </a:lnTo>
                <a:cubicBezTo>
                  <a:pt x="297546" y="573333"/>
                  <a:pt x="310709" y="629226"/>
                  <a:pt x="288757" y="541421"/>
                </a:cubicBezTo>
                <a:cubicBezTo>
                  <a:pt x="296778" y="489284"/>
                  <a:pt x="300739" y="436359"/>
                  <a:pt x="312821" y="385011"/>
                </a:cubicBezTo>
                <a:cubicBezTo>
                  <a:pt x="316929" y="367552"/>
                  <a:pt x="329819" y="353370"/>
                  <a:pt x="336884" y="336884"/>
                </a:cubicBezTo>
                <a:cubicBezTo>
                  <a:pt x="341880" y="325227"/>
                  <a:pt x="341880" y="311342"/>
                  <a:pt x="348915" y="300790"/>
                </a:cubicBezTo>
                <a:cubicBezTo>
                  <a:pt x="358353" y="286632"/>
                  <a:pt x="373937" y="277614"/>
                  <a:pt x="385010" y="264695"/>
                </a:cubicBezTo>
                <a:cubicBezTo>
                  <a:pt x="470823" y="164580"/>
                  <a:pt x="382651" y="255025"/>
                  <a:pt x="445168" y="192505"/>
                </a:cubicBezTo>
                <a:cubicBezTo>
                  <a:pt x="459778" y="148677"/>
                  <a:pt x="464996" y="139280"/>
                  <a:pt x="469231" y="84221"/>
                </a:cubicBezTo>
                <a:cubicBezTo>
                  <a:pt x="471384" y="56230"/>
                  <a:pt x="469231" y="28074"/>
                  <a:pt x="469231" y="0"/>
                </a:cubicBez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08627F42-646B-4EDD-9FE5-9B5D5CA0B22A}"/>
              </a:ext>
            </a:extLst>
          </p:cNvPr>
          <p:cNvSpPr/>
          <p:nvPr/>
        </p:nvSpPr>
        <p:spPr>
          <a:xfrm>
            <a:off x="6872780" y="1158239"/>
            <a:ext cx="600508" cy="1163093"/>
          </a:xfrm>
          <a:custGeom>
            <a:avLst/>
            <a:gdLst>
              <a:gd name="connsiteX0" fmla="*/ 0 w 626291"/>
              <a:gd name="connsiteY0" fmla="*/ 1455821 h 1455821"/>
              <a:gd name="connsiteX1" fmla="*/ 12031 w 626291"/>
              <a:gd name="connsiteY1" fmla="*/ 1395663 h 1455821"/>
              <a:gd name="connsiteX2" fmla="*/ 36094 w 626291"/>
              <a:gd name="connsiteY2" fmla="*/ 1251284 h 1455821"/>
              <a:gd name="connsiteX3" fmla="*/ 48126 w 626291"/>
              <a:gd name="connsiteY3" fmla="*/ 1203157 h 1455821"/>
              <a:gd name="connsiteX4" fmla="*/ 180473 w 626291"/>
              <a:gd name="connsiteY4" fmla="*/ 1179094 h 1455821"/>
              <a:gd name="connsiteX5" fmla="*/ 216568 w 626291"/>
              <a:gd name="connsiteY5" fmla="*/ 1167063 h 1455821"/>
              <a:gd name="connsiteX6" fmla="*/ 300789 w 626291"/>
              <a:gd name="connsiteY6" fmla="*/ 1118936 h 1455821"/>
              <a:gd name="connsiteX7" fmla="*/ 336884 w 626291"/>
              <a:gd name="connsiteY7" fmla="*/ 1082842 h 1455821"/>
              <a:gd name="connsiteX8" fmla="*/ 421105 w 626291"/>
              <a:gd name="connsiteY8" fmla="*/ 974557 h 1455821"/>
              <a:gd name="connsiteX9" fmla="*/ 457200 w 626291"/>
              <a:gd name="connsiteY9" fmla="*/ 902368 h 1455821"/>
              <a:gd name="connsiteX10" fmla="*/ 505326 w 626291"/>
              <a:gd name="connsiteY10" fmla="*/ 830179 h 1455821"/>
              <a:gd name="connsiteX11" fmla="*/ 577515 w 626291"/>
              <a:gd name="connsiteY11" fmla="*/ 709863 h 1455821"/>
              <a:gd name="connsiteX12" fmla="*/ 589547 w 626291"/>
              <a:gd name="connsiteY12" fmla="*/ 649705 h 1455821"/>
              <a:gd name="connsiteX13" fmla="*/ 565484 w 626291"/>
              <a:gd name="connsiteY13" fmla="*/ 397042 h 1455821"/>
              <a:gd name="connsiteX14" fmla="*/ 553452 w 626291"/>
              <a:gd name="connsiteY14" fmla="*/ 360947 h 1455821"/>
              <a:gd name="connsiteX15" fmla="*/ 541421 w 626291"/>
              <a:gd name="connsiteY15" fmla="*/ 312821 h 1455821"/>
              <a:gd name="connsiteX16" fmla="*/ 553452 w 626291"/>
              <a:gd name="connsiteY16" fmla="*/ 216568 h 1455821"/>
              <a:gd name="connsiteX17" fmla="*/ 613610 w 626291"/>
              <a:gd name="connsiteY17" fmla="*/ 108284 h 1455821"/>
              <a:gd name="connsiteX18" fmla="*/ 625642 w 626291"/>
              <a:gd name="connsiteY18" fmla="*/ 0 h 14558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626291" h="1455821">
                <a:moveTo>
                  <a:pt x="0" y="1455821"/>
                </a:moveTo>
                <a:cubicBezTo>
                  <a:pt x="4010" y="1435768"/>
                  <a:pt x="8477" y="1415802"/>
                  <a:pt x="12031" y="1395663"/>
                </a:cubicBezTo>
                <a:cubicBezTo>
                  <a:pt x="20510" y="1347615"/>
                  <a:pt x="27103" y="1299238"/>
                  <a:pt x="36094" y="1251284"/>
                </a:cubicBezTo>
                <a:cubicBezTo>
                  <a:pt x="39141" y="1235031"/>
                  <a:pt x="33336" y="1210552"/>
                  <a:pt x="48126" y="1203157"/>
                </a:cubicBezTo>
                <a:cubicBezTo>
                  <a:pt x="88231" y="1183104"/>
                  <a:pt x="136629" y="1188489"/>
                  <a:pt x="180473" y="1179094"/>
                </a:cubicBezTo>
                <a:cubicBezTo>
                  <a:pt x="192874" y="1176437"/>
                  <a:pt x="204911" y="1172059"/>
                  <a:pt x="216568" y="1167063"/>
                </a:cubicBezTo>
                <a:cubicBezTo>
                  <a:pt x="240799" y="1156678"/>
                  <a:pt x="279464" y="1136707"/>
                  <a:pt x="300789" y="1118936"/>
                </a:cubicBezTo>
                <a:cubicBezTo>
                  <a:pt x="313860" y="1108043"/>
                  <a:pt x="325991" y="1095913"/>
                  <a:pt x="336884" y="1082842"/>
                </a:cubicBezTo>
                <a:cubicBezTo>
                  <a:pt x="366158" y="1047713"/>
                  <a:pt x="400655" y="1015457"/>
                  <a:pt x="421105" y="974557"/>
                </a:cubicBezTo>
                <a:lnTo>
                  <a:pt x="457200" y="902368"/>
                </a:lnTo>
                <a:cubicBezTo>
                  <a:pt x="482239" y="802207"/>
                  <a:pt x="447164" y="896650"/>
                  <a:pt x="505326" y="830179"/>
                </a:cubicBezTo>
                <a:cubicBezTo>
                  <a:pt x="539202" y="791464"/>
                  <a:pt x="555526" y="753841"/>
                  <a:pt x="577515" y="709863"/>
                </a:cubicBezTo>
                <a:cubicBezTo>
                  <a:pt x="581526" y="689810"/>
                  <a:pt x="589547" y="670155"/>
                  <a:pt x="589547" y="649705"/>
                </a:cubicBezTo>
                <a:cubicBezTo>
                  <a:pt x="589547" y="628702"/>
                  <a:pt x="571532" y="433328"/>
                  <a:pt x="565484" y="397042"/>
                </a:cubicBezTo>
                <a:cubicBezTo>
                  <a:pt x="563399" y="384532"/>
                  <a:pt x="556936" y="373142"/>
                  <a:pt x="553452" y="360947"/>
                </a:cubicBezTo>
                <a:cubicBezTo>
                  <a:pt x="548909" y="345048"/>
                  <a:pt x="545431" y="328863"/>
                  <a:pt x="541421" y="312821"/>
                </a:cubicBezTo>
                <a:cubicBezTo>
                  <a:pt x="545431" y="280737"/>
                  <a:pt x="545610" y="247937"/>
                  <a:pt x="553452" y="216568"/>
                </a:cubicBezTo>
                <a:cubicBezTo>
                  <a:pt x="558384" y="196841"/>
                  <a:pt x="606868" y="119521"/>
                  <a:pt x="613610" y="108284"/>
                </a:cubicBezTo>
                <a:cubicBezTo>
                  <a:pt x="630506" y="40703"/>
                  <a:pt x="625642" y="76693"/>
                  <a:pt x="625642" y="0"/>
                </a:cubicBez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054AB1ED-BDF2-4376-9AF9-C6CAA2690CC3}"/>
              </a:ext>
            </a:extLst>
          </p:cNvPr>
          <p:cNvSpPr/>
          <p:nvPr/>
        </p:nvSpPr>
        <p:spPr>
          <a:xfrm>
            <a:off x="2650731" y="3068330"/>
            <a:ext cx="6601553" cy="2851207"/>
          </a:xfrm>
          <a:custGeom>
            <a:avLst/>
            <a:gdLst>
              <a:gd name="connsiteX0" fmla="*/ 0 w 6629400"/>
              <a:gd name="connsiteY0" fmla="*/ 2899611 h 2899611"/>
              <a:gd name="connsiteX1" fmla="*/ 108285 w 6629400"/>
              <a:gd name="connsiteY1" fmla="*/ 2827422 h 2899611"/>
              <a:gd name="connsiteX2" fmla="*/ 132348 w 6629400"/>
              <a:gd name="connsiteY2" fmla="*/ 2803358 h 2899611"/>
              <a:gd name="connsiteX3" fmla="*/ 180474 w 6629400"/>
              <a:gd name="connsiteY3" fmla="*/ 2791327 h 2899611"/>
              <a:gd name="connsiteX4" fmla="*/ 300790 w 6629400"/>
              <a:gd name="connsiteY4" fmla="*/ 2707106 h 2899611"/>
              <a:gd name="connsiteX5" fmla="*/ 348916 w 6629400"/>
              <a:gd name="connsiteY5" fmla="*/ 2683043 h 2899611"/>
              <a:gd name="connsiteX6" fmla="*/ 469232 w 6629400"/>
              <a:gd name="connsiteY6" fmla="*/ 2658979 h 2899611"/>
              <a:gd name="connsiteX7" fmla="*/ 553453 w 6629400"/>
              <a:gd name="connsiteY7" fmla="*/ 2622885 h 2899611"/>
              <a:gd name="connsiteX8" fmla="*/ 757990 w 6629400"/>
              <a:gd name="connsiteY8" fmla="*/ 2598822 h 2899611"/>
              <a:gd name="connsiteX9" fmla="*/ 1022685 w 6629400"/>
              <a:gd name="connsiteY9" fmla="*/ 2574758 h 2899611"/>
              <a:gd name="connsiteX10" fmla="*/ 1383632 w 6629400"/>
              <a:gd name="connsiteY10" fmla="*/ 2538664 h 2899611"/>
              <a:gd name="connsiteX11" fmla="*/ 1852864 w 6629400"/>
              <a:gd name="connsiteY11" fmla="*/ 2514600 h 2899611"/>
              <a:gd name="connsiteX12" fmla="*/ 2033337 w 6629400"/>
              <a:gd name="connsiteY12" fmla="*/ 2490537 h 2899611"/>
              <a:gd name="connsiteX13" fmla="*/ 2177716 w 6629400"/>
              <a:gd name="connsiteY13" fmla="*/ 2466474 h 2899611"/>
              <a:gd name="connsiteX14" fmla="*/ 2346158 w 6629400"/>
              <a:gd name="connsiteY14" fmla="*/ 2442411 h 2899611"/>
              <a:gd name="connsiteX15" fmla="*/ 2430379 w 6629400"/>
              <a:gd name="connsiteY15" fmla="*/ 2430379 h 2899611"/>
              <a:gd name="connsiteX16" fmla="*/ 2514600 w 6629400"/>
              <a:gd name="connsiteY16" fmla="*/ 2406316 h 2899611"/>
              <a:gd name="connsiteX17" fmla="*/ 2634916 w 6629400"/>
              <a:gd name="connsiteY17" fmla="*/ 2382253 h 2899611"/>
              <a:gd name="connsiteX18" fmla="*/ 2719137 w 6629400"/>
              <a:gd name="connsiteY18" fmla="*/ 2334127 h 2899611"/>
              <a:gd name="connsiteX19" fmla="*/ 2791327 w 6629400"/>
              <a:gd name="connsiteY19" fmla="*/ 2310064 h 2899611"/>
              <a:gd name="connsiteX20" fmla="*/ 2839453 w 6629400"/>
              <a:gd name="connsiteY20" fmla="*/ 2286000 h 2899611"/>
              <a:gd name="connsiteX21" fmla="*/ 2899611 w 6629400"/>
              <a:gd name="connsiteY21" fmla="*/ 2261937 h 2899611"/>
              <a:gd name="connsiteX22" fmla="*/ 2935706 w 6629400"/>
              <a:gd name="connsiteY22" fmla="*/ 2237874 h 2899611"/>
              <a:gd name="connsiteX23" fmla="*/ 2983832 w 6629400"/>
              <a:gd name="connsiteY23" fmla="*/ 2225843 h 2899611"/>
              <a:gd name="connsiteX24" fmla="*/ 3019927 w 6629400"/>
              <a:gd name="connsiteY24" fmla="*/ 2213811 h 2899611"/>
              <a:gd name="connsiteX25" fmla="*/ 3068053 w 6629400"/>
              <a:gd name="connsiteY25" fmla="*/ 2201779 h 2899611"/>
              <a:gd name="connsiteX26" fmla="*/ 3116179 w 6629400"/>
              <a:gd name="connsiteY26" fmla="*/ 2177716 h 2899611"/>
              <a:gd name="connsiteX27" fmla="*/ 3176337 w 6629400"/>
              <a:gd name="connsiteY27" fmla="*/ 2153653 h 2899611"/>
              <a:gd name="connsiteX28" fmla="*/ 3272590 w 6629400"/>
              <a:gd name="connsiteY28" fmla="*/ 2105527 h 2899611"/>
              <a:gd name="connsiteX29" fmla="*/ 3308685 w 6629400"/>
              <a:gd name="connsiteY29" fmla="*/ 2081464 h 2899611"/>
              <a:gd name="connsiteX30" fmla="*/ 3356811 w 6629400"/>
              <a:gd name="connsiteY30" fmla="*/ 2069432 h 2899611"/>
              <a:gd name="connsiteX31" fmla="*/ 3392906 w 6629400"/>
              <a:gd name="connsiteY31" fmla="*/ 2045369 h 2899611"/>
              <a:gd name="connsiteX32" fmla="*/ 3429000 w 6629400"/>
              <a:gd name="connsiteY32" fmla="*/ 2033337 h 2899611"/>
              <a:gd name="connsiteX33" fmla="*/ 3513221 w 6629400"/>
              <a:gd name="connsiteY33" fmla="*/ 2009274 h 2899611"/>
              <a:gd name="connsiteX34" fmla="*/ 3609474 w 6629400"/>
              <a:gd name="connsiteY34" fmla="*/ 1961148 h 2899611"/>
              <a:gd name="connsiteX35" fmla="*/ 3645569 w 6629400"/>
              <a:gd name="connsiteY35" fmla="*/ 1925053 h 2899611"/>
              <a:gd name="connsiteX36" fmla="*/ 3693695 w 6629400"/>
              <a:gd name="connsiteY36" fmla="*/ 1888958 h 2899611"/>
              <a:gd name="connsiteX37" fmla="*/ 3741821 w 6629400"/>
              <a:gd name="connsiteY37" fmla="*/ 1828800 h 2899611"/>
              <a:gd name="connsiteX38" fmla="*/ 3789948 w 6629400"/>
              <a:gd name="connsiteY38" fmla="*/ 1792706 h 2899611"/>
              <a:gd name="connsiteX39" fmla="*/ 3838074 w 6629400"/>
              <a:gd name="connsiteY39" fmla="*/ 1732548 h 2899611"/>
              <a:gd name="connsiteX40" fmla="*/ 3934327 w 6629400"/>
              <a:gd name="connsiteY40" fmla="*/ 1696453 h 2899611"/>
              <a:gd name="connsiteX41" fmla="*/ 4078706 w 6629400"/>
              <a:gd name="connsiteY41" fmla="*/ 1708485 h 2899611"/>
              <a:gd name="connsiteX42" fmla="*/ 4162927 w 6629400"/>
              <a:gd name="connsiteY42" fmla="*/ 1744579 h 2899611"/>
              <a:gd name="connsiteX43" fmla="*/ 4211053 w 6629400"/>
              <a:gd name="connsiteY43" fmla="*/ 1756611 h 2899611"/>
              <a:gd name="connsiteX44" fmla="*/ 4247148 w 6629400"/>
              <a:gd name="connsiteY44" fmla="*/ 1780674 h 2899611"/>
              <a:gd name="connsiteX45" fmla="*/ 4487779 w 6629400"/>
              <a:gd name="connsiteY45" fmla="*/ 1744579 h 2899611"/>
              <a:gd name="connsiteX46" fmla="*/ 4596064 w 6629400"/>
              <a:gd name="connsiteY46" fmla="*/ 1684422 h 2899611"/>
              <a:gd name="connsiteX47" fmla="*/ 4680285 w 6629400"/>
              <a:gd name="connsiteY47" fmla="*/ 1660358 h 2899611"/>
              <a:gd name="connsiteX48" fmla="*/ 4776537 w 6629400"/>
              <a:gd name="connsiteY48" fmla="*/ 1612232 h 2899611"/>
              <a:gd name="connsiteX49" fmla="*/ 4824664 w 6629400"/>
              <a:gd name="connsiteY49" fmla="*/ 1600200 h 2899611"/>
              <a:gd name="connsiteX50" fmla="*/ 4908885 w 6629400"/>
              <a:gd name="connsiteY50" fmla="*/ 1564106 h 2899611"/>
              <a:gd name="connsiteX51" fmla="*/ 5005137 w 6629400"/>
              <a:gd name="connsiteY51" fmla="*/ 1515979 h 2899611"/>
              <a:gd name="connsiteX52" fmla="*/ 5041232 w 6629400"/>
              <a:gd name="connsiteY52" fmla="*/ 1491916 h 2899611"/>
              <a:gd name="connsiteX53" fmla="*/ 5077327 w 6629400"/>
              <a:gd name="connsiteY53" fmla="*/ 1479885 h 2899611"/>
              <a:gd name="connsiteX54" fmla="*/ 5209674 w 6629400"/>
              <a:gd name="connsiteY54" fmla="*/ 1383632 h 2899611"/>
              <a:gd name="connsiteX55" fmla="*/ 5281864 w 6629400"/>
              <a:gd name="connsiteY55" fmla="*/ 1335506 h 2899611"/>
              <a:gd name="connsiteX56" fmla="*/ 5317958 w 6629400"/>
              <a:gd name="connsiteY56" fmla="*/ 1299411 h 2899611"/>
              <a:gd name="connsiteX57" fmla="*/ 5366085 w 6629400"/>
              <a:gd name="connsiteY57" fmla="*/ 1275348 h 2899611"/>
              <a:gd name="connsiteX58" fmla="*/ 5438274 w 6629400"/>
              <a:gd name="connsiteY58" fmla="*/ 1239253 h 2899611"/>
              <a:gd name="connsiteX59" fmla="*/ 5486400 w 6629400"/>
              <a:gd name="connsiteY59" fmla="*/ 1191127 h 2899611"/>
              <a:gd name="connsiteX60" fmla="*/ 5522495 w 6629400"/>
              <a:gd name="connsiteY60" fmla="*/ 1179095 h 2899611"/>
              <a:gd name="connsiteX61" fmla="*/ 5570621 w 6629400"/>
              <a:gd name="connsiteY61" fmla="*/ 1143000 h 2899611"/>
              <a:gd name="connsiteX62" fmla="*/ 5630779 w 6629400"/>
              <a:gd name="connsiteY62" fmla="*/ 1118937 h 2899611"/>
              <a:gd name="connsiteX63" fmla="*/ 5702969 w 6629400"/>
              <a:gd name="connsiteY63" fmla="*/ 1082843 h 2899611"/>
              <a:gd name="connsiteX64" fmla="*/ 5739064 w 6629400"/>
              <a:gd name="connsiteY64" fmla="*/ 1070811 h 2899611"/>
              <a:gd name="connsiteX65" fmla="*/ 5799221 w 6629400"/>
              <a:gd name="connsiteY65" fmla="*/ 1034716 h 2899611"/>
              <a:gd name="connsiteX66" fmla="*/ 5835316 w 6629400"/>
              <a:gd name="connsiteY66" fmla="*/ 1010653 h 2899611"/>
              <a:gd name="connsiteX67" fmla="*/ 5895474 w 6629400"/>
              <a:gd name="connsiteY67" fmla="*/ 998622 h 2899611"/>
              <a:gd name="connsiteX68" fmla="*/ 5991727 w 6629400"/>
              <a:gd name="connsiteY68" fmla="*/ 950495 h 2899611"/>
              <a:gd name="connsiteX69" fmla="*/ 6027821 w 6629400"/>
              <a:gd name="connsiteY69" fmla="*/ 938464 h 2899611"/>
              <a:gd name="connsiteX70" fmla="*/ 6051885 w 6629400"/>
              <a:gd name="connsiteY70" fmla="*/ 914400 h 2899611"/>
              <a:gd name="connsiteX71" fmla="*/ 6087979 w 6629400"/>
              <a:gd name="connsiteY71" fmla="*/ 902369 h 2899611"/>
              <a:gd name="connsiteX72" fmla="*/ 6124074 w 6629400"/>
              <a:gd name="connsiteY72" fmla="*/ 854243 h 2899611"/>
              <a:gd name="connsiteX73" fmla="*/ 6136106 w 6629400"/>
              <a:gd name="connsiteY73" fmla="*/ 806116 h 2899611"/>
              <a:gd name="connsiteX74" fmla="*/ 6160169 w 6629400"/>
              <a:gd name="connsiteY74" fmla="*/ 733927 h 2899611"/>
              <a:gd name="connsiteX75" fmla="*/ 6172200 w 6629400"/>
              <a:gd name="connsiteY75" fmla="*/ 673769 h 2899611"/>
              <a:gd name="connsiteX76" fmla="*/ 6232358 w 6629400"/>
              <a:gd name="connsiteY76" fmla="*/ 360948 h 2899611"/>
              <a:gd name="connsiteX77" fmla="*/ 6268453 w 6629400"/>
              <a:gd name="connsiteY77" fmla="*/ 324853 h 2899611"/>
              <a:gd name="connsiteX78" fmla="*/ 6304548 w 6629400"/>
              <a:gd name="connsiteY78" fmla="*/ 312822 h 2899611"/>
              <a:gd name="connsiteX79" fmla="*/ 6388769 w 6629400"/>
              <a:gd name="connsiteY79" fmla="*/ 240632 h 2899611"/>
              <a:gd name="connsiteX80" fmla="*/ 6472990 w 6629400"/>
              <a:gd name="connsiteY80" fmla="*/ 180474 h 2899611"/>
              <a:gd name="connsiteX81" fmla="*/ 6569242 w 6629400"/>
              <a:gd name="connsiteY81" fmla="*/ 96253 h 2899611"/>
              <a:gd name="connsiteX82" fmla="*/ 6617369 w 6629400"/>
              <a:gd name="connsiteY82" fmla="*/ 36095 h 2899611"/>
              <a:gd name="connsiteX83" fmla="*/ 6629400 w 6629400"/>
              <a:gd name="connsiteY83" fmla="*/ 0 h 28996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6629400" h="2899611">
                <a:moveTo>
                  <a:pt x="0" y="2899611"/>
                </a:moveTo>
                <a:cubicBezTo>
                  <a:pt x="49508" y="2869906"/>
                  <a:pt x="65326" y="2863221"/>
                  <a:pt x="108285" y="2827422"/>
                </a:cubicBezTo>
                <a:cubicBezTo>
                  <a:pt x="116999" y="2820160"/>
                  <a:pt x="122202" y="2808431"/>
                  <a:pt x="132348" y="2803358"/>
                </a:cubicBezTo>
                <a:cubicBezTo>
                  <a:pt x="147138" y="2795963"/>
                  <a:pt x="164432" y="2795337"/>
                  <a:pt x="180474" y="2791327"/>
                </a:cubicBezTo>
                <a:cubicBezTo>
                  <a:pt x="242488" y="2741715"/>
                  <a:pt x="233550" y="2744461"/>
                  <a:pt x="300790" y="2707106"/>
                </a:cubicBezTo>
                <a:cubicBezTo>
                  <a:pt x="316468" y="2698396"/>
                  <a:pt x="331671" y="2687970"/>
                  <a:pt x="348916" y="2683043"/>
                </a:cubicBezTo>
                <a:cubicBezTo>
                  <a:pt x="388242" y="2671807"/>
                  <a:pt x="469232" y="2658979"/>
                  <a:pt x="469232" y="2658979"/>
                </a:cubicBezTo>
                <a:cubicBezTo>
                  <a:pt x="492940" y="2647125"/>
                  <a:pt x="525630" y="2627944"/>
                  <a:pt x="553453" y="2622885"/>
                </a:cubicBezTo>
                <a:cubicBezTo>
                  <a:pt x="584035" y="2617325"/>
                  <a:pt x="731805" y="2602095"/>
                  <a:pt x="757990" y="2598822"/>
                </a:cubicBezTo>
                <a:cubicBezTo>
                  <a:pt x="1033504" y="2564383"/>
                  <a:pt x="534114" y="2618186"/>
                  <a:pt x="1022685" y="2574758"/>
                </a:cubicBezTo>
                <a:cubicBezTo>
                  <a:pt x="1143126" y="2564052"/>
                  <a:pt x="1262952" y="2546207"/>
                  <a:pt x="1383632" y="2538664"/>
                </a:cubicBezTo>
                <a:cubicBezTo>
                  <a:pt x="1668287" y="2520872"/>
                  <a:pt x="1511904" y="2529425"/>
                  <a:pt x="1852864" y="2514600"/>
                </a:cubicBezTo>
                <a:cubicBezTo>
                  <a:pt x="1993327" y="2486508"/>
                  <a:pt x="1812290" y="2520680"/>
                  <a:pt x="2033337" y="2490537"/>
                </a:cubicBezTo>
                <a:cubicBezTo>
                  <a:pt x="2081680" y="2483945"/>
                  <a:pt x="2129224" y="2471862"/>
                  <a:pt x="2177716" y="2466474"/>
                </a:cubicBezTo>
                <a:cubicBezTo>
                  <a:pt x="2408353" y="2440849"/>
                  <a:pt x="2192937" y="2467949"/>
                  <a:pt x="2346158" y="2442411"/>
                </a:cubicBezTo>
                <a:cubicBezTo>
                  <a:pt x="2374131" y="2437749"/>
                  <a:pt x="2402650" y="2436321"/>
                  <a:pt x="2430379" y="2430379"/>
                </a:cubicBezTo>
                <a:cubicBezTo>
                  <a:pt x="2458928" y="2424261"/>
                  <a:pt x="2486151" y="2412881"/>
                  <a:pt x="2514600" y="2406316"/>
                </a:cubicBezTo>
                <a:cubicBezTo>
                  <a:pt x="2550651" y="2397997"/>
                  <a:pt x="2598675" y="2395843"/>
                  <a:pt x="2634916" y="2382253"/>
                </a:cubicBezTo>
                <a:cubicBezTo>
                  <a:pt x="2788581" y="2324628"/>
                  <a:pt x="2593457" y="2389984"/>
                  <a:pt x="2719137" y="2334127"/>
                </a:cubicBezTo>
                <a:cubicBezTo>
                  <a:pt x="2742316" y="2323825"/>
                  <a:pt x="2767776" y="2319484"/>
                  <a:pt x="2791327" y="2310064"/>
                </a:cubicBezTo>
                <a:cubicBezTo>
                  <a:pt x="2807980" y="2303403"/>
                  <a:pt x="2823063" y="2293284"/>
                  <a:pt x="2839453" y="2286000"/>
                </a:cubicBezTo>
                <a:cubicBezTo>
                  <a:pt x="2859189" y="2277228"/>
                  <a:pt x="2880294" y="2271596"/>
                  <a:pt x="2899611" y="2261937"/>
                </a:cubicBezTo>
                <a:cubicBezTo>
                  <a:pt x="2912545" y="2255470"/>
                  <a:pt x="2922415" y="2243570"/>
                  <a:pt x="2935706" y="2237874"/>
                </a:cubicBezTo>
                <a:cubicBezTo>
                  <a:pt x="2950905" y="2231360"/>
                  <a:pt x="2967933" y="2230386"/>
                  <a:pt x="2983832" y="2225843"/>
                </a:cubicBezTo>
                <a:cubicBezTo>
                  <a:pt x="2996027" y="2222359"/>
                  <a:pt x="3007732" y="2217295"/>
                  <a:pt x="3019927" y="2213811"/>
                </a:cubicBezTo>
                <a:cubicBezTo>
                  <a:pt x="3035826" y="2209268"/>
                  <a:pt x="3052570" y="2207585"/>
                  <a:pt x="3068053" y="2201779"/>
                </a:cubicBezTo>
                <a:cubicBezTo>
                  <a:pt x="3084847" y="2195481"/>
                  <a:pt x="3099789" y="2185000"/>
                  <a:pt x="3116179" y="2177716"/>
                </a:cubicBezTo>
                <a:cubicBezTo>
                  <a:pt x="3135915" y="2168945"/>
                  <a:pt x="3156727" y="2162703"/>
                  <a:pt x="3176337" y="2153653"/>
                </a:cubicBezTo>
                <a:cubicBezTo>
                  <a:pt x="3208907" y="2138621"/>
                  <a:pt x="3242743" y="2125425"/>
                  <a:pt x="3272590" y="2105527"/>
                </a:cubicBezTo>
                <a:cubicBezTo>
                  <a:pt x="3284622" y="2097506"/>
                  <a:pt x="3295394" y="2087160"/>
                  <a:pt x="3308685" y="2081464"/>
                </a:cubicBezTo>
                <a:cubicBezTo>
                  <a:pt x="3323884" y="2074950"/>
                  <a:pt x="3340769" y="2073443"/>
                  <a:pt x="3356811" y="2069432"/>
                </a:cubicBezTo>
                <a:cubicBezTo>
                  <a:pt x="3368843" y="2061411"/>
                  <a:pt x="3379972" y="2051836"/>
                  <a:pt x="3392906" y="2045369"/>
                </a:cubicBezTo>
                <a:cubicBezTo>
                  <a:pt x="3404249" y="2039697"/>
                  <a:pt x="3416806" y="2036821"/>
                  <a:pt x="3429000" y="2033337"/>
                </a:cubicBezTo>
                <a:cubicBezTo>
                  <a:pt x="3453753" y="2026265"/>
                  <a:pt x="3488802" y="2020373"/>
                  <a:pt x="3513221" y="2009274"/>
                </a:cubicBezTo>
                <a:cubicBezTo>
                  <a:pt x="3545877" y="1994430"/>
                  <a:pt x="3584109" y="1986513"/>
                  <a:pt x="3609474" y="1961148"/>
                </a:cubicBezTo>
                <a:cubicBezTo>
                  <a:pt x="3621506" y="1949116"/>
                  <a:pt x="3632650" y="1936126"/>
                  <a:pt x="3645569" y="1925053"/>
                </a:cubicBezTo>
                <a:cubicBezTo>
                  <a:pt x="3660794" y="1912003"/>
                  <a:pt x="3679516" y="1903137"/>
                  <a:pt x="3693695" y="1888958"/>
                </a:cubicBezTo>
                <a:cubicBezTo>
                  <a:pt x="3711853" y="1870800"/>
                  <a:pt x="3723663" y="1846958"/>
                  <a:pt x="3741821" y="1828800"/>
                </a:cubicBezTo>
                <a:cubicBezTo>
                  <a:pt x="3756000" y="1814621"/>
                  <a:pt x="3775769" y="1806885"/>
                  <a:pt x="3789948" y="1792706"/>
                </a:cubicBezTo>
                <a:cubicBezTo>
                  <a:pt x="3808106" y="1774548"/>
                  <a:pt x="3818748" y="1749458"/>
                  <a:pt x="3838074" y="1732548"/>
                </a:cubicBezTo>
                <a:cubicBezTo>
                  <a:pt x="3863240" y="1710528"/>
                  <a:pt x="3903605" y="1704134"/>
                  <a:pt x="3934327" y="1696453"/>
                </a:cubicBezTo>
                <a:cubicBezTo>
                  <a:pt x="3982453" y="1700464"/>
                  <a:pt x="4030836" y="1702102"/>
                  <a:pt x="4078706" y="1708485"/>
                </a:cubicBezTo>
                <a:cubicBezTo>
                  <a:pt x="4109613" y="1712606"/>
                  <a:pt x="4134857" y="1734053"/>
                  <a:pt x="4162927" y="1744579"/>
                </a:cubicBezTo>
                <a:cubicBezTo>
                  <a:pt x="4178410" y="1750385"/>
                  <a:pt x="4195011" y="1752600"/>
                  <a:pt x="4211053" y="1756611"/>
                </a:cubicBezTo>
                <a:cubicBezTo>
                  <a:pt x="4223085" y="1764632"/>
                  <a:pt x="4232688" y="1780674"/>
                  <a:pt x="4247148" y="1780674"/>
                </a:cubicBezTo>
                <a:cubicBezTo>
                  <a:pt x="4351609" y="1780674"/>
                  <a:pt x="4403625" y="1765618"/>
                  <a:pt x="4487779" y="1744579"/>
                </a:cubicBezTo>
                <a:cubicBezTo>
                  <a:pt x="4513307" y="1729262"/>
                  <a:pt x="4565377" y="1695930"/>
                  <a:pt x="4596064" y="1684422"/>
                </a:cubicBezTo>
                <a:cubicBezTo>
                  <a:pt x="4648575" y="1664730"/>
                  <a:pt x="4634577" y="1681135"/>
                  <a:pt x="4680285" y="1660358"/>
                </a:cubicBezTo>
                <a:cubicBezTo>
                  <a:pt x="4712941" y="1645514"/>
                  <a:pt x="4741737" y="1620932"/>
                  <a:pt x="4776537" y="1612232"/>
                </a:cubicBezTo>
                <a:cubicBezTo>
                  <a:pt x="4792579" y="1608221"/>
                  <a:pt x="4809123" y="1605851"/>
                  <a:pt x="4824664" y="1600200"/>
                </a:cubicBezTo>
                <a:cubicBezTo>
                  <a:pt x="4853368" y="1589762"/>
                  <a:pt x="4882071" y="1578732"/>
                  <a:pt x="4908885" y="1564106"/>
                </a:cubicBezTo>
                <a:cubicBezTo>
                  <a:pt x="5012720" y="1507469"/>
                  <a:pt x="4902527" y="1541633"/>
                  <a:pt x="5005137" y="1515979"/>
                </a:cubicBezTo>
                <a:cubicBezTo>
                  <a:pt x="5017169" y="1507958"/>
                  <a:pt x="5028298" y="1498383"/>
                  <a:pt x="5041232" y="1491916"/>
                </a:cubicBezTo>
                <a:cubicBezTo>
                  <a:pt x="5052576" y="1486244"/>
                  <a:pt x="5066659" y="1486743"/>
                  <a:pt x="5077327" y="1479885"/>
                </a:cubicBezTo>
                <a:cubicBezTo>
                  <a:pt x="5123212" y="1450387"/>
                  <a:pt x="5165109" y="1415089"/>
                  <a:pt x="5209674" y="1383632"/>
                </a:cubicBezTo>
                <a:cubicBezTo>
                  <a:pt x="5233301" y="1366954"/>
                  <a:pt x="5261414" y="1355956"/>
                  <a:pt x="5281864" y="1335506"/>
                </a:cubicBezTo>
                <a:cubicBezTo>
                  <a:pt x="5293895" y="1323474"/>
                  <a:pt x="5304112" y="1309301"/>
                  <a:pt x="5317958" y="1299411"/>
                </a:cubicBezTo>
                <a:cubicBezTo>
                  <a:pt x="5332553" y="1288986"/>
                  <a:pt x="5350512" y="1284247"/>
                  <a:pt x="5366085" y="1275348"/>
                </a:cubicBezTo>
                <a:cubicBezTo>
                  <a:pt x="5431393" y="1238029"/>
                  <a:pt x="5372093" y="1261314"/>
                  <a:pt x="5438274" y="1239253"/>
                </a:cubicBezTo>
                <a:cubicBezTo>
                  <a:pt x="5454316" y="1223211"/>
                  <a:pt x="5467939" y="1204313"/>
                  <a:pt x="5486400" y="1191127"/>
                </a:cubicBezTo>
                <a:cubicBezTo>
                  <a:pt x="5496720" y="1183755"/>
                  <a:pt x="5511484" y="1185387"/>
                  <a:pt x="5522495" y="1179095"/>
                </a:cubicBezTo>
                <a:cubicBezTo>
                  <a:pt x="5539905" y="1169146"/>
                  <a:pt x="5553092" y="1152738"/>
                  <a:pt x="5570621" y="1143000"/>
                </a:cubicBezTo>
                <a:cubicBezTo>
                  <a:pt x="5589500" y="1132511"/>
                  <a:pt x="5611117" y="1127874"/>
                  <a:pt x="5630779" y="1118937"/>
                </a:cubicBezTo>
                <a:cubicBezTo>
                  <a:pt x="5655271" y="1107804"/>
                  <a:pt x="5678384" y="1093769"/>
                  <a:pt x="5702969" y="1082843"/>
                </a:cubicBezTo>
                <a:cubicBezTo>
                  <a:pt x="5714558" y="1077692"/>
                  <a:pt x="5727720" y="1076483"/>
                  <a:pt x="5739064" y="1070811"/>
                </a:cubicBezTo>
                <a:cubicBezTo>
                  <a:pt x="5759980" y="1060353"/>
                  <a:pt x="5779391" y="1047110"/>
                  <a:pt x="5799221" y="1034716"/>
                </a:cubicBezTo>
                <a:cubicBezTo>
                  <a:pt x="5811483" y="1027052"/>
                  <a:pt x="5821776" y="1015730"/>
                  <a:pt x="5835316" y="1010653"/>
                </a:cubicBezTo>
                <a:cubicBezTo>
                  <a:pt x="5854464" y="1003473"/>
                  <a:pt x="5875421" y="1002632"/>
                  <a:pt x="5895474" y="998622"/>
                </a:cubicBezTo>
                <a:cubicBezTo>
                  <a:pt x="5937472" y="956622"/>
                  <a:pt x="5908776" y="978145"/>
                  <a:pt x="5991727" y="950495"/>
                </a:cubicBezTo>
                <a:lnTo>
                  <a:pt x="6027821" y="938464"/>
                </a:lnTo>
                <a:cubicBezTo>
                  <a:pt x="6035842" y="930443"/>
                  <a:pt x="6042158" y="920236"/>
                  <a:pt x="6051885" y="914400"/>
                </a:cubicBezTo>
                <a:cubicBezTo>
                  <a:pt x="6062760" y="907875"/>
                  <a:pt x="6078236" y="910488"/>
                  <a:pt x="6087979" y="902369"/>
                </a:cubicBezTo>
                <a:cubicBezTo>
                  <a:pt x="6103384" y="889532"/>
                  <a:pt x="6112042" y="870285"/>
                  <a:pt x="6124074" y="854243"/>
                </a:cubicBezTo>
                <a:cubicBezTo>
                  <a:pt x="6128085" y="838201"/>
                  <a:pt x="6131354" y="821955"/>
                  <a:pt x="6136106" y="806116"/>
                </a:cubicBezTo>
                <a:cubicBezTo>
                  <a:pt x="6143395" y="781821"/>
                  <a:pt x="6155195" y="758799"/>
                  <a:pt x="6160169" y="733927"/>
                </a:cubicBezTo>
                <a:lnTo>
                  <a:pt x="6172200" y="673769"/>
                </a:lnTo>
                <a:cubicBezTo>
                  <a:pt x="6191395" y="462628"/>
                  <a:pt x="6144620" y="463310"/>
                  <a:pt x="6232358" y="360948"/>
                </a:cubicBezTo>
                <a:cubicBezTo>
                  <a:pt x="6243431" y="348029"/>
                  <a:pt x="6254295" y="334291"/>
                  <a:pt x="6268453" y="324853"/>
                </a:cubicBezTo>
                <a:cubicBezTo>
                  <a:pt x="6279005" y="317818"/>
                  <a:pt x="6292516" y="316832"/>
                  <a:pt x="6304548" y="312822"/>
                </a:cubicBezTo>
                <a:cubicBezTo>
                  <a:pt x="6348274" y="269095"/>
                  <a:pt x="6334747" y="279219"/>
                  <a:pt x="6388769" y="240632"/>
                </a:cubicBezTo>
                <a:cubicBezTo>
                  <a:pt x="6423710" y="215674"/>
                  <a:pt x="6438033" y="211061"/>
                  <a:pt x="6472990" y="180474"/>
                </a:cubicBezTo>
                <a:cubicBezTo>
                  <a:pt x="6597601" y="71439"/>
                  <a:pt x="6447896" y="187264"/>
                  <a:pt x="6569242" y="96253"/>
                </a:cubicBezTo>
                <a:cubicBezTo>
                  <a:pt x="6599486" y="5525"/>
                  <a:pt x="6555171" y="113843"/>
                  <a:pt x="6617369" y="36095"/>
                </a:cubicBezTo>
                <a:cubicBezTo>
                  <a:pt x="6625292" y="26192"/>
                  <a:pt x="6625390" y="12032"/>
                  <a:pt x="6629400" y="0"/>
                </a:cubicBez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94022E57-B0CF-402B-ACA9-DEB97356F6A3}"/>
              </a:ext>
            </a:extLst>
          </p:cNvPr>
          <p:cNvSpPr/>
          <p:nvPr/>
        </p:nvSpPr>
        <p:spPr>
          <a:xfrm>
            <a:off x="6954252" y="2622885"/>
            <a:ext cx="2298031" cy="171462"/>
          </a:xfrm>
          <a:custGeom>
            <a:avLst/>
            <a:gdLst>
              <a:gd name="connsiteX0" fmla="*/ 3104147 w 3104147"/>
              <a:gd name="connsiteY0" fmla="*/ 0 h 589548"/>
              <a:gd name="connsiteX1" fmla="*/ 2947737 w 3104147"/>
              <a:gd name="connsiteY1" fmla="*/ 36095 h 589548"/>
              <a:gd name="connsiteX2" fmla="*/ 2839452 w 3104147"/>
              <a:gd name="connsiteY2" fmla="*/ 72190 h 589548"/>
              <a:gd name="connsiteX3" fmla="*/ 2791326 w 3104147"/>
              <a:gd name="connsiteY3" fmla="*/ 84221 h 589548"/>
              <a:gd name="connsiteX4" fmla="*/ 2707105 w 3104147"/>
              <a:gd name="connsiteY4" fmla="*/ 108284 h 589548"/>
              <a:gd name="connsiteX5" fmla="*/ 2538663 w 3104147"/>
              <a:gd name="connsiteY5" fmla="*/ 132348 h 589548"/>
              <a:gd name="connsiteX6" fmla="*/ 2442410 w 3104147"/>
              <a:gd name="connsiteY6" fmla="*/ 168442 h 589548"/>
              <a:gd name="connsiteX7" fmla="*/ 2322095 w 3104147"/>
              <a:gd name="connsiteY7" fmla="*/ 228600 h 589548"/>
              <a:gd name="connsiteX8" fmla="*/ 2249905 w 3104147"/>
              <a:gd name="connsiteY8" fmla="*/ 252663 h 589548"/>
              <a:gd name="connsiteX9" fmla="*/ 2165684 w 3104147"/>
              <a:gd name="connsiteY9" fmla="*/ 276727 h 589548"/>
              <a:gd name="connsiteX10" fmla="*/ 2105526 w 3104147"/>
              <a:gd name="connsiteY10" fmla="*/ 300790 h 589548"/>
              <a:gd name="connsiteX11" fmla="*/ 1961147 w 3104147"/>
              <a:gd name="connsiteY11" fmla="*/ 324853 h 589548"/>
              <a:gd name="connsiteX12" fmla="*/ 1888958 w 3104147"/>
              <a:gd name="connsiteY12" fmla="*/ 336884 h 589548"/>
              <a:gd name="connsiteX13" fmla="*/ 1828800 w 3104147"/>
              <a:gd name="connsiteY13" fmla="*/ 348916 h 589548"/>
              <a:gd name="connsiteX14" fmla="*/ 1708484 w 3104147"/>
              <a:gd name="connsiteY14" fmla="*/ 360948 h 589548"/>
              <a:gd name="connsiteX15" fmla="*/ 1588168 w 3104147"/>
              <a:gd name="connsiteY15" fmla="*/ 385011 h 589548"/>
              <a:gd name="connsiteX16" fmla="*/ 1287379 w 3104147"/>
              <a:gd name="connsiteY16" fmla="*/ 397042 h 589548"/>
              <a:gd name="connsiteX17" fmla="*/ 1179095 w 3104147"/>
              <a:gd name="connsiteY17" fmla="*/ 421105 h 589548"/>
              <a:gd name="connsiteX18" fmla="*/ 1130968 w 3104147"/>
              <a:gd name="connsiteY18" fmla="*/ 433137 h 589548"/>
              <a:gd name="connsiteX19" fmla="*/ 962526 w 3104147"/>
              <a:gd name="connsiteY19" fmla="*/ 457200 h 589548"/>
              <a:gd name="connsiteX20" fmla="*/ 878305 w 3104147"/>
              <a:gd name="connsiteY20" fmla="*/ 469232 h 589548"/>
              <a:gd name="connsiteX21" fmla="*/ 794084 w 3104147"/>
              <a:gd name="connsiteY21" fmla="*/ 493295 h 589548"/>
              <a:gd name="connsiteX22" fmla="*/ 685800 w 3104147"/>
              <a:gd name="connsiteY22" fmla="*/ 505327 h 589548"/>
              <a:gd name="connsiteX23" fmla="*/ 601579 w 3104147"/>
              <a:gd name="connsiteY23" fmla="*/ 517358 h 589548"/>
              <a:gd name="connsiteX24" fmla="*/ 300789 w 3104147"/>
              <a:gd name="connsiteY24" fmla="*/ 541421 h 589548"/>
              <a:gd name="connsiteX25" fmla="*/ 192505 w 3104147"/>
              <a:gd name="connsiteY25" fmla="*/ 553453 h 589548"/>
              <a:gd name="connsiteX26" fmla="*/ 84221 w 3104147"/>
              <a:gd name="connsiteY26" fmla="*/ 577516 h 589548"/>
              <a:gd name="connsiteX27" fmla="*/ 0 w 3104147"/>
              <a:gd name="connsiteY27" fmla="*/ 589548 h 5895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3104147" h="589548">
                <a:moveTo>
                  <a:pt x="3104147" y="0"/>
                </a:moveTo>
                <a:cubicBezTo>
                  <a:pt x="2961329" y="57127"/>
                  <a:pt x="3144227" y="-10138"/>
                  <a:pt x="2947737" y="36095"/>
                </a:cubicBezTo>
                <a:cubicBezTo>
                  <a:pt x="2910701" y="44809"/>
                  <a:pt x="2876364" y="62962"/>
                  <a:pt x="2839452" y="72190"/>
                </a:cubicBezTo>
                <a:cubicBezTo>
                  <a:pt x="2823410" y="76200"/>
                  <a:pt x="2807225" y="79678"/>
                  <a:pt x="2791326" y="84221"/>
                </a:cubicBezTo>
                <a:cubicBezTo>
                  <a:pt x="2751266" y="95667"/>
                  <a:pt x="2752252" y="100760"/>
                  <a:pt x="2707105" y="108284"/>
                </a:cubicBezTo>
                <a:cubicBezTo>
                  <a:pt x="2651159" y="117608"/>
                  <a:pt x="2538663" y="132348"/>
                  <a:pt x="2538663" y="132348"/>
                </a:cubicBezTo>
                <a:cubicBezTo>
                  <a:pt x="2298058" y="252651"/>
                  <a:pt x="2671761" y="70149"/>
                  <a:pt x="2442410" y="168442"/>
                </a:cubicBezTo>
                <a:cubicBezTo>
                  <a:pt x="2401197" y="186105"/>
                  <a:pt x="2364633" y="214421"/>
                  <a:pt x="2322095" y="228600"/>
                </a:cubicBezTo>
                <a:cubicBezTo>
                  <a:pt x="2298032" y="236621"/>
                  <a:pt x="2274148" y="245203"/>
                  <a:pt x="2249905" y="252663"/>
                </a:cubicBezTo>
                <a:cubicBezTo>
                  <a:pt x="2221999" y="261250"/>
                  <a:pt x="2193383" y="267494"/>
                  <a:pt x="2165684" y="276727"/>
                </a:cubicBezTo>
                <a:cubicBezTo>
                  <a:pt x="2145195" y="283557"/>
                  <a:pt x="2126549" y="295843"/>
                  <a:pt x="2105526" y="300790"/>
                </a:cubicBezTo>
                <a:cubicBezTo>
                  <a:pt x="2058033" y="311965"/>
                  <a:pt x="2009273" y="316832"/>
                  <a:pt x="1961147" y="324853"/>
                </a:cubicBezTo>
                <a:cubicBezTo>
                  <a:pt x="1937084" y="328863"/>
                  <a:pt x="1912879" y="332100"/>
                  <a:pt x="1888958" y="336884"/>
                </a:cubicBezTo>
                <a:cubicBezTo>
                  <a:pt x="1868905" y="340895"/>
                  <a:pt x="1849070" y="346213"/>
                  <a:pt x="1828800" y="348916"/>
                </a:cubicBezTo>
                <a:cubicBezTo>
                  <a:pt x="1788848" y="354243"/>
                  <a:pt x="1748343" y="354969"/>
                  <a:pt x="1708484" y="360948"/>
                </a:cubicBezTo>
                <a:cubicBezTo>
                  <a:pt x="1668037" y="367015"/>
                  <a:pt x="1629035" y="383376"/>
                  <a:pt x="1588168" y="385011"/>
                </a:cubicBezTo>
                <a:lnTo>
                  <a:pt x="1287379" y="397042"/>
                </a:lnTo>
                <a:cubicBezTo>
                  <a:pt x="1170006" y="426386"/>
                  <a:pt x="1316566" y="390556"/>
                  <a:pt x="1179095" y="421105"/>
                </a:cubicBezTo>
                <a:cubicBezTo>
                  <a:pt x="1162953" y="424692"/>
                  <a:pt x="1147279" y="430418"/>
                  <a:pt x="1130968" y="433137"/>
                </a:cubicBezTo>
                <a:cubicBezTo>
                  <a:pt x="1075022" y="442461"/>
                  <a:pt x="1018673" y="449179"/>
                  <a:pt x="962526" y="457200"/>
                </a:cubicBezTo>
                <a:lnTo>
                  <a:pt x="878305" y="469232"/>
                </a:lnTo>
                <a:cubicBezTo>
                  <a:pt x="851356" y="478214"/>
                  <a:pt x="822135" y="488979"/>
                  <a:pt x="794084" y="493295"/>
                </a:cubicBezTo>
                <a:cubicBezTo>
                  <a:pt x="758190" y="498817"/>
                  <a:pt x="721836" y="500822"/>
                  <a:pt x="685800" y="505327"/>
                </a:cubicBezTo>
                <a:cubicBezTo>
                  <a:pt x="657660" y="508844"/>
                  <a:pt x="629814" y="514711"/>
                  <a:pt x="601579" y="517358"/>
                </a:cubicBezTo>
                <a:cubicBezTo>
                  <a:pt x="501434" y="526746"/>
                  <a:pt x="400757" y="530313"/>
                  <a:pt x="300789" y="541421"/>
                </a:cubicBezTo>
                <a:lnTo>
                  <a:pt x="192505" y="553453"/>
                </a:lnTo>
                <a:cubicBezTo>
                  <a:pt x="136413" y="572149"/>
                  <a:pt x="162869" y="565416"/>
                  <a:pt x="84221" y="577516"/>
                </a:cubicBezTo>
                <a:cubicBezTo>
                  <a:pt x="56192" y="581828"/>
                  <a:pt x="0" y="589548"/>
                  <a:pt x="0" y="589548"/>
                </a:cubicBez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175892CC-D0C7-4F7A-9624-53B743D21521}"/>
              </a:ext>
            </a:extLst>
          </p:cNvPr>
          <p:cNvSpPr/>
          <p:nvPr/>
        </p:nvSpPr>
        <p:spPr>
          <a:xfrm>
            <a:off x="8409201" y="1167063"/>
            <a:ext cx="120315" cy="230854"/>
          </a:xfrm>
          <a:custGeom>
            <a:avLst/>
            <a:gdLst>
              <a:gd name="connsiteX0" fmla="*/ 0 w 120315"/>
              <a:gd name="connsiteY0" fmla="*/ 0 h 230854"/>
              <a:gd name="connsiteX1" fmla="*/ 24063 w 120315"/>
              <a:gd name="connsiteY1" fmla="*/ 168442 h 230854"/>
              <a:gd name="connsiteX2" fmla="*/ 48126 w 120315"/>
              <a:gd name="connsiteY2" fmla="*/ 204536 h 230854"/>
              <a:gd name="connsiteX3" fmla="*/ 72189 w 120315"/>
              <a:gd name="connsiteY3" fmla="*/ 228600 h 230854"/>
              <a:gd name="connsiteX4" fmla="*/ 120315 w 120315"/>
              <a:gd name="connsiteY4" fmla="*/ 228600 h 230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0315" h="230854">
                <a:moveTo>
                  <a:pt x="0" y="0"/>
                </a:moveTo>
                <a:cubicBezTo>
                  <a:pt x="3074" y="33819"/>
                  <a:pt x="916" y="122148"/>
                  <a:pt x="24063" y="168442"/>
                </a:cubicBezTo>
                <a:cubicBezTo>
                  <a:pt x="30530" y="181375"/>
                  <a:pt x="39093" y="193245"/>
                  <a:pt x="48126" y="204536"/>
                </a:cubicBezTo>
                <a:cubicBezTo>
                  <a:pt x="55212" y="213394"/>
                  <a:pt x="61428" y="225013"/>
                  <a:pt x="72189" y="228600"/>
                </a:cubicBezTo>
                <a:cubicBezTo>
                  <a:pt x="87408" y="233673"/>
                  <a:pt x="104273" y="228600"/>
                  <a:pt x="120315" y="228600"/>
                </a:cubicBez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CE5DE748-03C3-4076-976B-2CF369150BE7}"/>
              </a:ext>
            </a:extLst>
          </p:cNvPr>
          <p:cNvSpPr/>
          <p:nvPr/>
        </p:nvSpPr>
        <p:spPr>
          <a:xfrm>
            <a:off x="4163981" y="5317958"/>
            <a:ext cx="3235440" cy="601579"/>
          </a:xfrm>
          <a:custGeom>
            <a:avLst/>
            <a:gdLst>
              <a:gd name="connsiteX0" fmla="*/ 0 w 3200400"/>
              <a:gd name="connsiteY0" fmla="*/ 589547 h 589547"/>
              <a:gd name="connsiteX1" fmla="*/ 60158 w 3200400"/>
              <a:gd name="connsiteY1" fmla="*/ 577516 h 589547"/>
              <a:gd name="connsiteX2" fmla="*/ 108284 w 3200400"/>
              <a:gd name="connsiteY2" fmla="*/ 553453 h 589547"/>
              <a:gd name="connsiteX3" fmla="*/ 228600 w 3200400"/>
              <a:gd name="connsiteY3" fmla="*/ 529389 h 589547"/>
              <a:gd name="connsiteX4" fmla="*/ 336884 w 3200400"/>
              <a:gd name="connsiteY4" fmla="*/ 505326 h 589547"/>
              <a:gd name="connsiteX5" fmla="*/ 397042 w 3200400"/>
              <a:gd name="connsiteY5" fmla="*/ 469231 h 589547"/>
              <a:gd name="connsiteX6" fmla="*/ 469232 w 3200400"/>
              <a:gd name="connsiteY6" fmla="*/ 445168 h 589547"/>
              <a:gd name="connsiteX7" fmla="*/ 565484 w 3200400"/>
              <a:gd name="connsiteY7" fmla="*/ 409074 h 589547"/>
              <a:gd name="connsiteX8" fmla="*/ 661737 w 3200400"/>
              <a:gd name="connsiteY8" fmla="*/ 360947 h 589547"/>
              <a:gd name="connsiteX9" fmla="*/ 709863 w 3200400"/>
              <a:gd name="connsiteY9" fmla="*/ 324853 h 589547"/>
              <a:gd name="connsiteX10" fmla="*/ 770021 w 3200400"/>
              <a:gd name="connsiteY10" fmla="*/ 312821 h 589547"/>
              <a:gd name="connsiteX11" fmla="*/ 854242 w 3200400"/>
              <a:gd name="connsiteY11" fmla="*/ 252663 h 589547"/>
              <a:gd name="connsiteX12" fmla="*/ 890337 w 3200400"/>
              <a:gd name="connsiteY12" fmla="*/ 240631 h 589547"/>
              <a:gd name="connsiteX13" fmla="*/ 986590 w 3200400"/>
              <a:gd name="connsiteY13" fmla="*/ 192505 h 589547"/>
              <a:gd name="connsiteX14" fmla="*/ 1022684 w 3200400"/>
              <a:gd name="connsiteY14" fmla="*/ 156410 h 589547"/>
              <a:gd name="connsiteX15" fmla="*/ 1058779 w 3200400"/>
              <a:gd name="connsiteY15" fmla="*/ 144379 h 589547"/>
              <a:gd name="connsiteX16" fmla="*/ 1070811 w 3200400"/>
              <a:gd name="connsiteY16" fmla="*/ 108284 h 589547"/>
              <a:gd name="connsiteX17" fmla="*/ 1118937 w 3200400"/>
              <a:gd name="connsiteY17" fmla="*/ 36095 h 589547"/>
              <a:gd name="connsiteX18" fmla="*/ 1143000 w 3200400"/>
              <a:gd name="connsiteY18" fmla="*/ 0 h 589547"/>
              <a:gd name="connsiteX19" fmla="*/ 1203158 w 3200400"/>
              <a:gd name="connsiteY19" fmla="*/ 48126 h 589547"/>
              <a:gd name="connsiteX20" fmla="*/ 1215190 w 3200400"/>
              <a:gd name="connsiteY20" fmla="*/ 84221 h 589547"/>
              <a:gd name="connsiteX21" fmla="*/ 1251284 w 3200400"/>
              <a:gd name="connsiteY21" fmla="*/ 96253 h 589547"/>
              <a:gd name="connsiteX22" fmla="*/ 1299411 w 3200400"/>
              <a:gd name="connsiteY22" fmla="*/ 120316 h 589547"/>
              <a:gd name="connsiteX23" fmla="*/ 1359568 w 3200400"/>
              <a:gd name="connsiteY23" fmla="*/ 132347 h 589547"/>
              <a:gd name="connsiteX24" fmla="*/ 1407695 w 3200400"/>
              <a:gd name="connsiteY24" fmla="*/ 144379 h 589547"/>
              <a:gd name="connsiteX25" fmla="*/ 1479884 w 3200400"/>
              <a:gd name="connsiteY25" fmla="*/ 168442 h 589547"/>
              <a:gd name="connsiteX26" fmla="*/ 1564105 w 3200400"/>
              <a:gd name="connsiteY26" fmla="*/ 228600 h 589547"/>
              <a:gd name="connsiteX27" fmla="*/ 1636295 w 3200400"/>
              <a:gd name="connsiteY27" fmla="*/ 252663 h 589547"/>
              <a:gd name="connsiteX28" fmla="*/ 1744579 w 3200400"/>
              <a:gd name="connsiteY28" fmla="*/ 276726 h 589547"/>
              <a:gd name="connsiteX29" fmla="*/ 1852863 w 3200400"/>
              <a:gd name="connsiteY29" fmla="*/ 288758 h 589547"/>
              <a:gd name="connsiteX30" fmla="*/ 1925053 w 3200400"/>
              <a:gd name="connsiteY30" fmla="*/ 300789 h 589547"/>
              <a:gd name="connsiteX31" fmla="*/ 1961147 w 3200400"/>
              <a:gd name="connsiteY31" fmla="*/ 312821 h 589547"/>
              <a:gd name="connsiteX32" fmla="*/ 2117558 w 3200400"/>
              <a:gd name="connsiteY32" fmla="*/ 336884 h 589547"/>
              <a:gd name="connsiteX33" fmla="*/ 2466474 w 3200400"/>
              <a:gd name="connsiteY33" fmla="*/ 324853 h 589547"/>
              <a:gd name="connsiteX34" fmla="*/ 2502568 w 3200400"/>
              <a:gd name="connsiteY34" fmla="*/ 312821 h 589547"/>
              <a:gd name="connsiteX35" fmla="*/ 2598821 w 3200400"/>
              <a:gd name="connsiteY35" fmla="*/ 276726 h 589547"/>
              <a:gd name="connsiteX36" fmla="*/ 2646947 w 3200400"/>
              <a:gd name="connsiteY36" fmla="*/ 228600 h 589547"/>
              <a:gd name="connsiteX37" fmla="*/ 2899611 w 3200400"/>
              <a:gd name="connsiteY37" fmla="*/ 252663 h 589547"/>
              <a:gd name="connsiteX38" fmla="*/ 2935705 w 3200400"/>
              <a:gd name="connsiteY38" fmla="*/ 264695 h 589547"/>
              <a:gd name="connsiteX39" fmla="*/ 3092116 w 3200400"/>
              <a:gd name="connsiteY39" fmla="*/ 252663 h 589547"/>
              <a:gd name="connsiteX40" fmla="*/ 3128211 w 3200400"/>
              <a:gd name="connsiteY40" fmla="*/ 240631 h 589547"/>
              <a:gd name="connsiteX41" fmla="*/ 3176337 w 3200400"/>
              <a:gd name="connsiteY41" fmla="*/ 228600 h 589547"/>
              <a:gd name="connsiteX42" fmla="*/ 3200400 w 3200400"/>
              <a:gd name="connsiteY42" fmla="*/ 192505 h 589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3200400" h="589547">
                <a:moveTo>
                  <a:pt x="0" y="589547"/>
                </a:moveTo>
                <a:cubicBezTo>
                  <a:pt x="20053" y="585537"/>
                  <a:pt x="40758" y="583983"/>
                  <a:pt x="60158" y="577516"/>
                </a:cubicBezTo>
                <a:cubicBezTo>
                  <a:pt x="77173" y="571844"/>
                  <a:pt x="91039" y="558380"/>
                  <a:pt x="108284" y="553453"/>
                </a:cubicBezTo>
                <a:cubicBezTo>
                  <a:pt x="147610" y="542217"/>
                  <a:pt x="188921" y="539308"/>
                  <a:pt x="228600" y="529389"/>
                </a:cubicBezTo>
                <a:cubicBezTo>
                  <a:pt x="296565" y="512398"/>
                  <a:pt x="260511" y="520601"/>
                  <a:pt x="336884" y="505326"/>
                </a:cubicBezTo>
                <a:cubicBezTo>
                  <a:pt x="356937" y="493294"/>
                  <a:pt x="375753" y="478908"/>
                  <a:pt x="397042" y="469231"/>
                </a:cubicBezTo>
                <a:cubicBezTo>
                  <a:pt x="420133" y="458735"/>
                  <a:pt x="448127" y="459238"/>
                  <a:pt x="469232" y="445168"/>
                </a:cubicBezTo>
                <a:cubicBezTo>
                  <a:pt x="522341" y="409761"/>
                  <a:pt x="491147" y="423941"/>
                  <a:pt x="565484" y="409074"/>
                </a:cubicBezTo>
                <a:cubicBezTo>
                  <a:pt x="597568" y="393032"/>
                  <a:pt x="633040" y="382470"/>
                  <a:pt x="661737" y="360947"/>
                </a:cubicBezTo>
                <a:cubicBezTo>
                  <a:pt x="677779" y="348916"/>
                  <a:pt x="691539" y="332997"/>
                  <a:pt x="709863" y="324853"/>
                </a:cubicBezTo>
                <a:cubicBezTo>
                  <a:pt x="728550" y="316548"/>
                  <a:pt x="749968" y="316832"/>
                  <a:pt x="770021" y="312821"/>
                </a:cubicBezTo>
                <a:cubicBezTo>
                  <a:pt x="780925" y="304643"/>
                  <a:pt x="836645" y="261461"/>
                  <a:pt x="854242" y="252663"/>
                </a:cubicBezTo>
                <a:cubicBezTo>
                  <a:pt x="865586" y="246991"/>
                  <a:pt x="878791" y="245879"/>
                  <a:pt x="890337" y="240631"/>
                </a:cubicBezTo>
                <a:cubicBezTo>
                  <a:pt x="922993" y="225787"/>
                  <a:pt x="986590" y="192505"/>
                  <a:pt x="986590" y="192505"/>
                </a:cubicBezTo>
                <a:cubicBezTo>
                  <a:pt x="998621" y="180473"/>
                  <a:pt x="1008527" y="165848"/>
                  <a:pt x="1022684" y="156410"/>
                </a:cubicBezTo>
                <a:cubicBezTo>
                  <a:pt x="1033236" y="149375"/>
                  <a:pt x="1049811" y="153347"/>
                  <a:pt x="1058779" y="144379"/>
                </a:cubicBezTo>
                <a:cubicBezTo>
                  <a:pt x="1067747" y="135411"/>
                  <a:pt x="1064652" y="119371"/>
                  <a:pt x="1070811" y="108284"/>
                </a:cubicBezTo>
                <a:cubicBezTo>
                  <a:pt x="1084856" y="83003"/>
                  <a:pt x="1102895" y="60158"/>
                  <a:pt x="1118937" y="36095"/>
                </a:cubicBezTo>
                <a:lnTo>
                  <a:pt x="1143000" y="0"/>
                </a:lnTo>
                <a:cubicBezTo>
                  <a:pt x="1163053" y="16042"/>
                  <a:pt x="1186446" y="28628"/>
                  <a:pt x="1203158" y="48126"/>
                </a:cubicBezTo>
                <a:cubicBezTo>
                  <a:pt x="1211412" y="57755"/>
                  <a:pt x="1206222" y="75253"/>
                  <a:pt x="1215190" y="84221"/>
                </a:cubicBezTo>
                <a:cubicBezTo>
                  <a:pt x="1224158" y="93189"/>
                  <a:pt x="1239627" y="91257"/>
                  <a:pt x="1251284" y="96253"/>
                </a:cubicBezTo>
                <a:cubicBezTo>
                  <a:pt x="1267770" y="103318"/>
                  <a:pt x="1282396" y="114644"/>
                  <a:pt x="1299411" y="120316"/>
                </a:cubicBezTo>
                <a:cubicBezTo>
                  <a:pt x="1318811" y="126783"/>
                  <a:pt x="1339606" y="127911"/>
                  <a:pt x="1359568" y="132347"/>
                </a:cubicBezTo>
                <a:cubicBezTo>
                  <a:pt x="1375710" y="135934"/>
                  <a:pt x="1391856" y="139627"/>
                  <a:pt x="1407695" y="144379"/>
                </a:cubicBezTo>
                <a:cubicBezTo>
                  <a:pt x="1431990" y="151668"/>
                  <a:pt x="1456705" y="158140"/>
                  <a:pt x="1479884" y="168442"/>
                </a:cubicBezTo>
                <a:cubicBezTo>
                  <a:pt x="1515268" y="184168"/>
                  <a:pt x="1528534" y="210815"/>
                  <a:pt x="1564105" y="228600"/>
                </a:cubicBezTo>
                <a:cubicBezTo>
                  <a:pt x="1586792" y="239944"/>
                  <a:pt x="1612000" y="245374"/>
                  <a:pt x="1636295" y="252663"/>
                </a:cubicBezTo>
                <a:cubicBezTo>
                  <a:pt x="1660186" y="259830"/>
                  <a:pt x="1722712" y="273602"/>
                  <a:pt x="1744579" y="276726"/>
                </a:cubicBezTo>
                <a:cubicBezTo>
                  <a:pt x="1780531" y="281862"/>
                  <a:pt x="1816865" y="283958"/>
                  <a:pt x="1852863" y="288758"/>
                </a:cubicBezTo>
                <a:cubicBezTo>
                  <a:pt x="1877044" y="291982"/>
                  <a:pt x="1900990" y="296779"/>
                  <a:pt x="1925053" y="300789"/>
                </a:cubicBezTo>
                <a:cubicBezTo>
                  <a:pt x="1937084" y="304800"/>
                  <a:pt x="1948843" y="309745"/>
                  <a:pt x="1961147" y="312821"/>
                </a:cubicBezTo>
                <a:cubicBezTo>
                  <a:pt x="2016268" y="326602"/>
                  <a:pt x="2059110" y="329578"/>
                  <a:pt x="2117558" y="336884"/>
                </a:cubicBezTo>
                <a:cubicBezTo>
                  <a:pt x="2233863" y="332874"/>
                  <a:pt x="2350326" y="332112"/>
                  <a:pt x="2466474" y="324853"/>
                </a:cubicBezTo>
                <a:cubicBezTo>
                  <a:pt x="2479132" y="324062"/>
                  <a:pt x="2490374" y="316305"/>
                  <a:pt x="2502568" y="312821"/>
                </a:cubicBezTo>
                <a:cubicBezTo>
                  <a:pt x="2541901" y="301583"/>
                  <a:pt x="2564315" y="302605"/>
                  <a:pt x="2598821" y="276726"/>
                </a:cubicBezTo>
                <a:cubicBezTo>
                  <a:pt x="2616970" y="263114"/>
                  <a:pt x="2630905" y="244642"/>
                  <a:pt x="2646947" y="228600"/>
                </a:cubicBezTo>
                <a:cubicBezTo>
                  <a:pt x="2705834" y="233130"/>
                  <a:pt x="2831709" y="240317"/>
                  <a:pt x="2899611" y="252663"/>
                </a:cubicBezTo>
                <a:cubicBezTo>
                  <a:pt x="2912089" y="254932"/>
                  <a:pt x="2923674" y="260684"/>
                  <a:pt x="2935705" y="264695"/>
                </a:cubicBezTo>
                <a:cubicBezTo>
                  <a:pt x="2987842" y="260684"/>
                  <a:pt x="3040229" y="259149"/>
                  <a:pt x="3092116" y="252663"/>
                </a:cubicBezTo>
                <a:cubicBezTo>
                  <a:pt x="3104701" y="251090"/>
                  <a:pt x="3116016" y="244115"/>
                  <a:pt x="3128211" y="240631"/>
                </a:cubicBezTo>
                <a:cubicBezTo>
                  <a:pt x="3144110" y="236088"/>
                  <a:pt x="3160295" y="232610"/>
                  <a:pt x="3176337" y="228600"/>
                </a:cubicBezTo>
                <a:lnTo>
                  <a:pt x="3200400" y="192505"/>
                </a:ln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Star: 5 Points 29">
            <a:extLst>
              <a:ext uri="{FF2B5EF4-FFF2-40B4-BE49-F238E27FC236}">
                <a16:creationId xmlns:a16="http://schemas.microsoft.com/office/drawing/2014/main" id="{D31EE10D-0579-4DBC-AA37-31546E284D96}"/>
              </a:ext>
            </a:extLst>
          </p:cNvPr>
          <p:cNvSpPr/>
          <p:nvPr/>
        </p:nvSpPr>
        <p:spPr>
          <a:xfrm>
            <a:off x="7016016" y="3181767"/>
            <a:ext cx="181002" cy="192194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Arrow: Down 30">
            <a:extLst>
              <a:ext uri="{FF2B5EF4-FFF2-40B4-BE49-F238E27FC236}">
                <a16:creationId xmlns:a16="http://schemas.microsoft.com/office/drawing/2014/main" id="{01198753-DD3C-4AD2-8FBE-E9459EFFC25F}"/>
              </a:ext>
            </a:extLst>
          </p:cNvPr>
          <p:cNvSpPr/>
          <p:nvPr/>
        </p:nvSpPr>
        <p:spPr>
          <a:xfrm>
            <a:off x="7280440" y="2871984"/>
            <a:ext cx="147804" cy="198811"/>
          </a:xfrm>
          <a:prstGeom prst="downArrow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7F7BEE20-EEB7-416E-8B41-ACE442D648D3}"/>
              </a:ext>
            </a:extLst>
          </p:cNvPr>
          <p:cNvSpPr txBox="1"/>
          <p:nvPr/>
        </p:nvSpPr>
        <p:spPr>
          <a:xfrm>
            <a:off x="7092360" y="4410419"/>
            <a:ext cx="130686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>
                <a:solidFill>
                  <a:schemeClr val="bg1"/>
                </a:solidFill>
              </a:rPr>
              <a:t>Harrisburg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771E0192-ED2C-4C80-BF4B-31FF0F031001}"/>
              </a:ext>
            </a:extLst>
          </p:cNvPr>
          <p:cNvSpPr txBox="1"/>
          <p:nvPr/>
        </p:nvSpPr>
        <p:spPr>
          <a:xfrm>
            <a:off x="-3" y="3121486"/>
            <a:ext cx="790875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>
                <a:solidFill>
                  <a:prstClr val="white"/>
                </a:solidFill>
                <a:latin typeface="Aptos" panose="020B0004020202020204"/>
              </a:rPr>
              <a:t>Altoona</a:t>
            </a:r>
            <a:endParaRPr lang="en-US"/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7E7EA5E8-390F-47CC-A3CC-89E8AC07169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845004" y="3735119"/>
            <a:ext cx="167540" cy="167540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4809C99D-1961-4C4B-9B4B-7076299BB89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845004" y="4706715"/>
            <a:ext cx="181758" cy="145407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EBEC9F06-BA22-40C9-A709-66C7F3E14AA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837895" y="4469476"/>
            <a:ext cx="181758" cy="145406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F1B14264-452D-4807-BFA1-95F6A06CF28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117070" y="5291345"/>
            <a:ext cx="184521" cy="184521"/>
          </a:xfrm>
          <a:prstGeom prst="rect">
            <a:avLst/>
          </a:prstGeom>
        </p:spPr>
      </p:pic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F5FADBA2-E759-449C-AA93-0F9E332048D7}"/>
              </a:ext>
            </a:extLst>
          </p:cNvPr>
          <p:cNvSpPr/>
          <p:nvPr/>
        </p:nvSpPr>
        <p:spPr>
          <a:xfrm>
            <a:off x="7628623" y="5250094"/>
            <a:ext cx="1607845" cy="308495"/>
          </a:xfrm>
          <a:custGeom>
            <a:avLst/>
            <a:gdLst>
              <a:gd name="connsiteX0" fmla="*/ 0 w 1530849"/>
              <a:gd name="connsiteY0" fmla="*/ 287677 h 287677"/>
              <a:gd name="connsiteX1" fmla="*/ 82193 w 1530849"/>
              <a:gd name="connsiteY1" fmla="*/ 267128 h 287677"/>
              <a:gd name="connsiteX2" fmla="*/ 102742 w 1530849"/>
              <a:gd name="connsiteY2" fmla="*/ 246580 h 287677"/>
              <a:gd name="connsiteX3" fmla="*/ 164386 w 1530849"/>
              <a:gd name="connsiteY3" fmla="*/ 236306 h 287677"/>
              <a:gd name="connsiteX4" fmla="*/ 205483 w 1530849"/>
              <a:gd name="connsiteY4" fmla="*/ 215758 h 287677"/>
              <a:gd name="connsiteX5" fmla="*/ 236306 w 1530849"/>
              <a:gd name="connsiteY5" fmla="*/ 195209 h 287677"/>
              <a:gd name="connsiteX6" fmla="*/ 297951 w 1530849"/>
              <a:gd name="connsiteY6" fmla="*/ 164387 h 287677"/>
              <a:gd name="connsiteX7" fmla="*/ 339047 w 1530849"/>
              <a:gd name="connsiteY7" fmla="*/ 123290 h 287677"/>
              <a:gd name="connsiteX8" fmla="*/ 369870 w 1530849"/>
              <a:gd name="connsiteY8" fmla="*/ 102742 h 287677"/>
              <a:gd name="connsiteX9" fmla="*/ 400692 w 1530849"/>
              <a:gd name="connsiteY9" fmla="*/ 71919 h 287677"/>
              <a:gd name="connsiteX10" fmla="*/ 441789 w 1530849"/>
              <a:gd name="connsiteY10" fmla="*/ 51371 h 287677"/>
              <a:gd name="connsiteX11" fmla="*/ 513708 w 1530849"/>
              <a:gd name="connsiteY11" fmla="*/ 10275 h 287677"/>
              <a:gd name="connsiteX12" fmla="*/ 595901 w 1530849"/>
              <a:gd name="connsiteY12" fmla="*/ 0 h 287677"/>
              <a:gd name="connsiteX13" fmla="*/ 883578 w 1530849"/>
              <a:gd name="connsiteY13" fmla="*/ 20549 h 287677"/>
              <a:gd name="connsiteX14" fmla="*/ 976045 w 1530849"/>
              <a:gd name="connsiteY14" fmla="*/ 41097 h 287677"/>
              <a:gd name="connsiteX15" fmla="*/ 1006867 w 1530849"/>
              <a:gd name="connsiteY15" fmla="*/ 51371 h 287677"/>
              <a:gd name="connsiteX16" fmla="*/ 1099335 w 1530849"/>
              <a:gd name="connsiteY16" fmla="*/ 71919 h 287677"/>
              <a:gd name="connsiteX17" fmla="*/ 1130157 w 1530849"/>
              <a:gd name="connsiteY17" fmla="*/ 82194 h 287677"/>
              <a:gd name="connsiteX18" fmla="*/ 1181528 w 1530849"/>
              <a:gd name="connsiteY18" fmla="*/ 92468 h 287677"/>
              <a:gd name="connsiteX19" fmla="*/ 1222625 w 1530849"/>
              <a:gd name="connsiteY19" fmla="*/ 102742 h 287677"/>
              <a:gd name="connsiteX20" fmla="*/ 1294544 w 1530849"/>
              <a:gd name="connsiteY20" fmla="*/ 113016 h 287677"/>
              <a:gd name="connsiteX21" fmla="*/ 1387011 w 1530849"/>
              <a:gd name="connsiteY21" fmla="*/ 133564 h 287677"/>
              <a:gd name="connsiteX22" fmla="*/ 1479479 w 1530849"/>
              <a:gd name="connsiteY22" fmla="*/ 143839 h 287677"/>
              <a:gd name="connsiteX23" fmla="*/ 1530849 w 1530849"/>
              <a:gd name="connsiteY23" fmla="*/ 154113 h 287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530849" h="287677">
                <a:moveTo>
                  <a:pt x="0" y="287677"/>
                </a:moveTo>
                <a:cubicBezTo>
                  <a:pt x="11055" y="285466"/>
                  <a:pt x="66393" y="276608"/>
                  <a:pt x="82193" y="267128"/>
                </a:cubicBezTo>
                <a:cubicBezTo>
                  <a:pt x="90499" y="262144"/>
                  <a:pt x="93672" y="249981"/>
                  <a:pt x="102742" y="246580"/>
                </a:cubicBezTo>
                <a:cubicBezTo>
                  <a:pt x="122247" y="239266"/>
                  <a:pt x="143838" y="239731"/>
                  <a:pt x="164386" y="236306"/>
                </a:cubicBezTo>
                <a:cubicBezTo>
                  <a:pt x="178085" y="229457"/>
                  <a:pt x="192185" y="223357"/>
                  <a:pt x="205483" y="215758"/>
                </a:cubicBezTo>
                <a:cubicBezTo>
                  <a:pt x="216204" y="209632"/>
                  <a:pt x="225261" y="200731"/>
                  <a:pt x="236306" y="195209"/>
                </a:cubicBezTo>
                <a:cubicBezTo>
                  <a:pt x="280059" y="173332"/>
                  <a:pt x="256730" y="199719"/>
                  <a:pt x="297951" y="164387"/>
                </a:cubicBezTo>
                <a:cubicBezTo>
                  <a:pt x="312660" y="151779"/>
                  <a:pt x="324338" y="135898"/>
                  <a:pt x="339047" y="123290"/>
                </a:cubicBezTo>
                <a:cubicBezTo>
                  <a:pt x="348422" y="115254"/>
                  <a:pt x="360384" y="110647"/>
                  <a:pt x="369870" y="102742"/>
                </a:cubicBezTo>
                <a:cubicBezTo>
                  <a:pt x="381032" y="93440"/>
                  <a:pt x="388869" y="80364"/>
                  <a:pt x="400692" y="71919"/>
                </a:cubicBezTo>
                <a:cubicBezTo>
                  <a:pt x="413155" y="63017"/>
                  <a:pt x="428491" y="58970"/>
                  <a:pt x="441789" y="51371"/>
                </a:cubicBezTo>
                <a:cubicBezTo>
                  <a:pt x="465570" y="37782"/>
                  <a:pt x="486107" y="17175"/>
                  <a:pt x="513708" y="10275"/>
                </a:cubicBezTo>
                <a:cubicBezTo>
                  <a:pt x="540494" y="3578"/>
                  <a:pt x="568503" y="3425"/>
                  <a:pt x="595901" y="0"/>
                </a:cubicBezTo>
                <a:lnTo>
                  <a:pt x="883578" y="20549"/>
                </a:lnTo>
                <a:cubicBezTo>
                  <a:pt x="900910" y="22475"/>
                  <a:pt x="956727" y="35578"/>
                  <a:pt x="976045" y="41097"/>
                </a:cubicBezTo>
                <a:cubicBezTo>
                  <a:pt x="986458" y="44072"/>
                  <a:pt x="996361" y="48744"/>
                  <a:pt x="1006867" y="51371"/>
                </a:cubicBezTo>
                <a:cubicBezTo>
                  <a:pt x="1091576" y="72548"/>
                  <a:pt x="1025536" y="50833"/>
                  <a:pt x="1099335" y="71919"/>
                </a:cubicBezTo>
                <a:cubicBezTo>
                  <a:pt x="1109748" y="74894"/>
                  <a:pt x="1119651" y="79567"/>
                  <a:pt x="1130157" y="82194"/>
                </a:cubicBezTo>
                <a:cubicBezTo>
                  <a:pt x="1147098" y="86429"/>
                  <a:pt x="1164481" y="88680"/>
                  <a:pt x="1181528" y="92468"/>
                </a:cubicBezTo>
                <a:cubicBezTo>
                  <a:pt x="1195312" y="95531"/>
                  <a:pt x="1208732" y="100216"/>
                  <a:pt x="1222625" y="102742"/>
                </a:cubicBezTo>
                <a:cubicBezTo>
                  <a:pt x="1246451" y="107074"/>
                  <a:pt x="1270718" y="108684"/>
                  <a:pt x="1294544" y="113016"/>
                </a:cubicBezTo>
                <a:cubicBezTo>
                  <a:pt x="1376820" y="127975"/>
                  <a:pt x="1291818" y="119965"/>
                  <a:pt x="1387011" y="133564"/>
                </a:cubicBezTo>
                <a:cubicBezTo>
                  <a:pt x="1417712" y="137950"/>
                  <a:pt x="1448656" y="140414"/>
                  <a:pt x="1479479" y="143839"/>
                </a:cubicBezTo>
                <a:cubicBezTo>
                  <a:pt x="1516799" y="156279"/>
                  <a:pt x="1499471" y="154113"/>
                  <a:pt x="1530849" y="154113"/>
                </a:cubicBez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Freeform: Shape 59">
            <a:extLst>
              <a:ext uri="{FF2B5EF4-FFF2-40B4-BE49-F238E27FC236}">
                <a16:creationId xmlns:a16="http://schemas.microsoft.com/office/drawing/2014/main" id="{438DD444-D854-4025-9E23-0A2260F1CE7B}"/>
              </a:ext>
            </a:extLst>
          </p:cNvPr>
          <p:cNvSpPr/>
          <p:nvPr/>
        </p:nvSpPr>
        <p:spPr>
          <a:xfrm>
            <a:off x="7387119" y="4880225"/>
            <a:ext cx="1849348" cy="647272"/>
          </a:xfrm>
          <a:custGeom>
            <a:avLst/>
            <a:gdLst>
              <a:gd name="connsiteX0" fmla="*/ 0 w 1849348"/>
              <a:gd name="connsiteY0" fmla="*/ 647272 h 647272"/>
              <a:gd name="connsiteX1" fmla="*/ 51371 w 1849348"/>
              <a:gd name="connsiteY1" fmla="*/ 616449 h 647272"/>
              <a:gd name="connsiteX2" fmla="*/ 71919 w 1849348"/>
              <a:gd name="connsiteY2" fmla="*/ 585627 h 647272"/>
              <a:gd name="connsiteX3" fmla="*/ 102742 w 1849348"/>
              <a:gd name="connsiteY3" fmla="*/ 565078 h 647272"/>
              <a:gd name="connsiteX4" fmla="*/ 154112 w 1849348"/>
              <a:gd name="connsiteY4" fmla="*/ 513708 h 647272"/>
              <a:gd name="connsiteX5" fmla="*/ 226032 w 1849348"/>
              <a:gd name="connsiteY5" fmla="*/ 462337 h 647272"/>
              <a:gd name="connsiteX6" fmla="*/ 308225 w 1849348"/>
              <a:gd name="connsiteY6" fmla="*/ 390418 h 647272"/>
              <a:gd name="connsiteX7" fmla="*/ 328773 w 1849348"/>
              <a:gd name="connsiteY7" fmla="*/ 369869 h 647272"/>
              <a:gd name="connsiteX8" fmla="*/ 380144 w 1849348"/>
              <a:gd name="connsiteY8" fmla="*/ 328773 h 647272"/>
              <a:gd name="connsiteX9" fmla="*/ 462337 w 1849348"/>
              <a:gd name="connsiteY9" fmla="*/ 267128 h 647272"/>
              <a:gd name="connsiteX10" fmla="*/ 482885 w 1849348"/>
              <a:gd name="connsiteY10" fmla="*/ 246579 h 647272"/>
              <a:gd name="connsiteX11" fmla="*/ 585627 w 1849348"/>
              <a:gd name="connsiteY11" fmla="*/ 215757 h 647272"/>
              <a:gd name="connsiteX12" fmla="*/ 657546 w 1849348"/>
              <a:gd name="connsiteY12" fmla="*/ 205483 h 647272"/>
              <a:gd name="connsiteX13" fmla="*/ 760288 w 1849348"/>
              <a:gd name="connsiteY13" fmla="*/ 184935 h 647272"/>
              <a:gd name="connsiteX14" fmla="*/ 1387011 w 1849348"/>
              <a:gd name="connsiteY14" fmla="*/ 164386 h 647272"/>
              <a:gd name="connsiteX15" fmla="*/ 1469205 w 1849348"/>
              <a:gd name="connsiteY15" fmla="*/ 143838 h 647272"/>
              <a:gd name="connsiteX16" fmla="*/ 1500027 w 1849348"/>
              <a:gd name="connsiteY16" fmla="*/ 123290 h 647272"/>
              <a:gd name="connsiteX17" fmla="*/ 1571946 w 1849348"/>
              <a:gd name="connsiteY17" fmla="*/ 113015 h 647272"/>
              <a:gd name="connsiteX18" fmla="*/ 1715784 w 1849348"/>
              <a:gd name="connsiteY18" fmla="*/ 92467 h 647272"/>
              <a:gd name="connsiteX19" fmla="*/ 1746607 w 1849348"/>
              <a:gd name="connsiteY19" fmla="*/ 71919 h 647272"/>
              <a:gd name="connsiteX20" fmla="*/ 1777429 w 1849348"/>
              <a:gd name="connsiteY20" fmla="*/ 61645 h 647272"/>
              <a:gd name="connsiteX21" fmla="*/ 1818526 w 1849348"/>
              <a:gd name="connsiteY21" fmla="*/ 30822 h 647272"/>
              <a:gd name="connsiteX22" fmla="*/ 1849348 w 1849348"/>
              <a:gd name="connsiteY22" fmla="*/ 0 h 6472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849348" h="647272">
                <a:moveTo>
                  <a:pt x="0" y="647272"/>
                </a:moveTo>
                <a:cubicBezTo>
                  <a:pt x="17124" y="636998"/>
                  <a:pt x="36209" y="629445"/>
                  <a:pt x="51371" y="616449"/>
                </a:cubicBezTo>
                <a:cubicBezTo>
                  <a:pt x="60746" y="608413"/>
                  <a:pt x="63188" y="594358"/>
                  <a:pt x="71919" y="585627"/>
                </a:cubicBezTo>
                <a:cubicBezTo>
                  <a:pt x="80651" y="576895"/>
                  <a:pt x="92468" y="571928"/>
                  <a:pt x="102742" y="565078"/>
                </a:cubicBezTo>
                <a:cubicBezTo>
                  <a:pt x="140414" y="508571"/>
                  <a:pt x="102742" y="556517"/>
                  <a:pt x="154112" y="513708"/>
                </a:cubicBezTo>
                <a:cubicBezTo>
                  <a:pt x="216590" y="461643"/>
                  <a:pt x="149987" y="500358"/>
                  <a:pt x="226032" y="462337"/>
                </a:cubicBezTo>
                <a:cubicBezTo>
                  <a:pt x="288984" y="399383"/>
                  <a:pt x="220419" y="465681"/>
                  <a:pt x="308225" y="390418"/>
                </a:cubicBezTo>
                <a:cubicBezTo>
                  <a:pt x="315580" y="384114"/>
                  <a:pt x="321418" y="376173"/>
                  <a:pt x="328773" y="369869"/>
                </a:cubicBezTo>
                <a:cubicBezTo>
                  <a:pt x="345423" y="355598"/>
                  <a:pt x="363754" y="343342"/>
                  <a:pt x="380144" y="328773"/>
                </a:cubicBezTo>
                <a:cubicBezTo>
                  <a:pt x="446908" y="269427"/>
                  <a:pt x="392183" y="302205"/>
                  <a:pt x="462337" y="267128"/>
                </a:cubicBezTo>
                <a:cubicBezTo>
                  <a:pt x="469186" y="260278"/>
                  <a:pt x="474221" y="250911"/>
                  <a:pt x="482885" y="246579"/>
                </a:cubicBezTo>
                <a:cubicBezTo>
                  <a:pt x="498203" y="238920"/>
                  <a:pt x="562452" y="219971"/>
                  <a:pt x="585627" y="215757"/>
                </a:cubicBezTo>
                <a:cubicBezTo>
                  <a:pt x="609453" y="211425"/>
                  <a:pt x="633698" y="209691"/>
                  <a:pt x="657546" y="205483"/>
                </a:cubicBezTo>
                <a:cubicBezTo>
                  <a:pt x="691940" y="199414"/>
                  <a:pt x="725418" y="186900"/>
                  <a:pt x="760288" y="184935"/>
                </a:cubicBezTo>
                <a:cubicBezTo>
                  <a:pt x="968977" y="173178"/>
                  <a:pt x="1178103" y="171236"/>
                  <a:pt x="1387011" y="164386"/>
                </a:cubicBezTo>
                <a:cubicBezTo>
                  <a:pt x="1414409" y="157537"/>
                  <a:pt x="1445707" y="159503"/>
                  <a:pt x="1469205" y="143838"/>
                </a:cubicBezTo>
                <a:cubicBezTo>
                  <a:pt x="1479479" y="136989"/>
                  <a:pt x="1488200" y="126838"/>
                  <a:pt x="1500027" y="123290"/>
                </a:cubicBezTo>
                <a:cubicBezTo>
                  <a:pt x="1523222" y="116331"/>
                  <a:pt x="1547917" y="116019"/>
                  <a:pt x="1571946" y="113015"/>
                </a:cubicBezTo>
                <a:cubicBezTo>
                  <a:pt x="1702117" y="96743"/>
                  <a:pt x="1622546" y="111115"/>
                  <a:pt x="1715784" y="92467"/>
                </a:cubicBezTo>
                <a:cubicBezTo>
                  <a:pt x="1726058" y="85618"/>
                  <a:pt x="1735562" y="77441"/>
                  <a:pt x="1746607" y="71919"/>
                </a:cubicBezTo>
                <a:cubicBezTo>
                  <a:pt x="1756293" y="67076"/>
                  <a:pt x="1768026" y="67018"/>
                  <a:pt x="1777429" y="61645"/>
                </a:cubicBezTo>
                <a:cubicBezTo>
                  <a:pt x="1792297" y="53149"/>
                  <a:pt x="1805525" y="41966"/>
                  <a:pt x="1818526" y="30822"/>
                </a:cubicBezTo>
                <a:cubicBezTo>
                  <a:pt x="1829558" y="21366"/>
                  <a:pt x="1849348" y="0"/>
                  <a:pt x="1849348" y="0"/>
                </a:cubicBez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Arrow: Down 51">
            <a:extLst>
              <a:ext uri="{FF2B5EF4-FFF2-40B4-BE49-F238E27FC236}">
                <a16:creationId xmlns:a16="http://schemas.microsoft.com/office/drawing/2014/main" id="{2C6D485F-080B-4FC0-BCEC-3492FBB00CBF}"/>
              </a:ext>
            </a:extLst>
          </p:cNvPr>
          <p:cNvSpPr/>
          <p:nvPr/>
        </p:nvSpPr>
        <p:spPr>
          <a:xfrm>
            <a:off x="7908755" y="4912265"/>
            <a:ext cx="183021" cy="332566"/>
          </a:xfrm>
          <a:prstGeom prst="down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2" name="Picture 71">
            <a:extLst>
              <a:ext uri="{FF2B5EF4-FFF2-40B4-BE49-F238E27FC236}">
                <a16:creationId xmlns:a16="http://schemas.microsoft.com/office/drawing/2014/main" id="{C40A650E-84F3-44B2-BD53-1865F839489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34380" y="2725819"/>
            <a:ext cx="145405" cy="145405"/>
          </a:xfrm>
          <a:prstGeom prst="rect">
            <a:avLst/>
          </a:prstGeom>
        </p:spPr>
      </p:pic>
      <p:pic>
        <p:nvPicPr>
          <p:cNvPr id="74" name="Picture 73">
            <a:extLst>
              <a:ext uri="{FF2B5EF4-FFF2-40B4-BE49-F238E27FC236}">
                <a16:creationId xmlns:a16="http://schemas.microsoft.com/office/drawing/2014/main" id="{638C9DC5-96F0-4C22-BC90-47DF3A3B1BD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33814" y="4532190"/>
            <a:ext cx="145405" cy="145405"/>
          </a:xfrm>
          <a:prstGeom prst="rect">
            <a:avLst/>
          </a:prstGeom>
        </p:spPr>
      </p:pic>
      <p:pic>
        <p:nvPicPr>
          <p:cNvPr id="75" name="Picture 74">
            <a:extLst>
              <a:ext uri="{FF2B5EF4-FFF2-40B4-BE49-F238E27FC236}">
                <a16:creationId xmlns:a16="http://schemas.microsoft.com/office/drawing/2014/main" id="{DFCA0ED6-4FF1-4046-B197-20B0AF21DC1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20151" y="5197792"/>
            <a:ext cx="145405" cy="145405"/>
          </a:xfrm>
          <a:prstGeom prst="rect">
            <a:avLst/>
          </a:prstGeom>
        </p:spPr>
      </p:pic>
      <p:pic>
        <p:nvPicPr>
          <p:cNvPr id="77" name="Picture 76">
            <a:extLst>
              <a:ext uri="{FF2B5EF4-FFF2-40B4-BE49-F238E27FC236}">
                <a16:creationId xmlns:a16="http://schemas.microsoft.com/office/drawing/2014/main" id="{8C451FA5-B109-4858-8ACC-DB2D8849155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155052" y="2792837"/>
            <a:ext cx="181758" cy="145406"/>
          </a:xfrm>
          <a:prstGeom prst="rect">
            <a:avLst/>
          </a:prstGeom>
        </p:spPr>
      </p:pic>
      <p:pic>
        <p:nvPicPr>
          <p:cNvPr id="83" name="Picture 82">
            <a:extLst>
              <a:ext uri="{FF2B5EF4-FFF2-40B4-BE49-F238E27FC236}">
                <a16:creationId xmlns:a16="http://schemas.microsoft.com/office/drawing/2014/main" id="{3ED54FBA-885B-4F17-8409-39589B066EF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91474" y="3741973"/>
            <a:ext cx="181758" cy="145407"/>
          </a:xfrm>
          <a:prstGeom prst="rect">
            <a:avLst/>
          </a:prstGeom>
        </p:spPr>
      </p:pic>
      <p:pic>
        <p:nvPicPr>
          <p:cNvPr id="86" name="Picture 85">
            <a:extLst>
              <a:ext uri="{FF2B5EF4-FFF2-40B4-BE49-F238E27FC236}">
                <a16:creationId xmlns:a16="http://schemas.microsoft.com/office/drawing/2014/main" id="{1ECF7851-B1EC-4EF3-85DC-246FF7FAC3A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97064" y="1558533"/>
            <a:ext cx="181758" cy="145407"/>
          </a:xfrm>
          <a:prstGeom prst="rect">
            <a:avLst/>
          </a:prstGeom>
        </p:spPr>
      </p:pic>
      <p:pic>
        <p:nvPicPr>
          <p:cNvPr id="88" name="Picture 87">
            <a:extLst>
              <a:ext uri="{FF2B5EF4-FFF2-40B4-BE49-F238E27FC236}">
                <a16:creationId xmlns:a16="http://schemas.microsoft.com/office/drawing/2014/main" id="{736DBAC0-9E6A-4A69-822B-F0A4D6DFF74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650731" y="1640404"/>
            <a:ext cx="181758" cy="145406"/>
          </a:xfrm>
          <a:prstGeom prst="rect">
            <a:avLst/>
          </a:prstGeom>
        </p:spPr>
      </p:pic>
      <p:pic>
        <p:nvPicPr>
          <p:cNvPr id="90" name="Picture 89">
            <a:extLst>
              <a:ext uri="{FF2B5EF4-FFF2-40B4-BE49-F238E27FC236}">
                <a16:creationId xmlns:a16="http://schemas.microsoft.com/office/drawing/2014/main" id="{DC2B0A00-FFF4-49BC-B878-58FA12886EE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646577" y="2961788"/>
            <a:ext cx="159698" cy="159698"/>
          </a:xfrm>
          <a:prstGeom prst="rect">
            <a:avLst/>
          </a:prstGeom>
        </p:spPr>
      </p:pic>
      <p:pic>
        <p:nvPicPr>
          <p:cNvPr id="92" name="Picture 91">
            <a:extLst>
              <a:ext uri="{FF2B5EF4-FFF2-40B4-BE49-F238E27FC236}">
                <a16:creationId xmlns:a16="http://schemas.microsoft.com/office/drawing/2014/main" id="{E03D796A-E76C-41E8-B5BF-BD43388BE4A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41114" y="4247853"/>
            <a:ext cx="159698" cy="159698"/>
          </a:xfrm>
          <a:prstGeom prst="rect">
            <a:avLst/>
          </a:prstGeom>
        </p:spPr>
      </p:pic>
      <p:pic>
        <p:nvPicPr>
          <p:cNvPr id="94" name="Picture 93">
            <a:extLst>
              <a:ext uri="{FF2B5EF4-FFF2-40B4-BE49-F238E27FC236}">
                <a16:creationId xmlns:a16="http://schemas.microsoft.com/office/drawing/2014/main" id="{E6E8069E-ECD0-49F5-AB00-991B3C1073A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845004" y="3965277"/>
            <a:ext cx="167540" cy="167540"/>
          </a:xfrm>
          <a:prstGeom prst="rect">
            <a:avLst/>
          </a:prstGeom>
        </p:spPr>
      </p:pic>
      <p:pic>
        <p:nvPicPr>
          <p:cNvPr id="95" name="Picture 94">
            <a:extLst>
              <a:ext uri="{FF2B5EF4-FFF2-40B4-BE49-F238E27FC236}">
                <a16:creationId xmlns:a16="http://schemas.microsoft.com/office/drawing/2014/main" id="{563E50DF-7208-4B4F-A1B6-98AE0AEFF33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930353" y="4182131"/>
            <a:ext cx="184520" cy="184520"/>
          </a:xfrm>
          <a:prstGeom prst="rect">
            <a:avLst/>
          </a:prstGeom>
        </p:spPr>
      </p:pic>
      <p:pic>
        <p:nvPicPr>
          <p:cNvPr id="98" name="Picture 97">
            <a:extLst>
              <a:ext uri="{FF2B5EF4-FFF2-40B4-BE49-F238E27FC236}">
                <a16:creationId xmlns:a16="http://schemas.microsoft.com/office/drawing/2014/main" id="{B2BB7C0C-F912-4183-B0AB-AEDAB991F2D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880035" y="5447709"/>
            <a:ext cx="184520" cy="184520"/>
          </a:xfrm>
          <a:prstGeom prst="rect">
            <a:avLst/>
          </a:prstGeom>
        </p:spPr>
      </p:pic>
      <p:pic>
        <p:nvPicPr>
          <p:cNvPr id="99" name="Picture 98">
            <a:extLst>
              <a:ext uri="{FF2B5EF4-FFF2-40B4-BE49-F238E27FC236}">
                <a16:creationId xmlns:a16="http://schemas.microsoft.com/office/drawing/2014/main" id="{F2C21BED-29C8-44B2-9504-0ADDA8B466D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930353" y="2665756"/>
            <a:ext cx="197538" cy="158031"/>
          </a:xfrm>
          <a:prstGeom prst="rect">
            <a:avLst/>
          </a:prstGeom>
        </p:spPr>
      </p:pic>
      <p:pic>
        <p:nvPicPr>
          <p:cNvPr id="100" name="Picture 99">
            <a:extLst>
              <a:ext uri="{FF2B5EF4-FFF2-40B4-BE49-F238E27FC236}">
                <a16:creationId xmlns:a16="http://schemas.microsoft.com/office/drawing/2014/main" id="{D8A957F9-03B7-459E-BD37-C88BE1FAC96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845004" y="4221677"/>
            <a:ext cx="181757" cy="145406"/>
          </a:xfrm>
          <a:prstGeom prst="rect">
            <a:avLst/>
          </a:prstGeom>
        </p:spPr>
      </p:pic>
      <p:pic>
        <p:nvPicPr>
          <p:cNvPr id="101" name="Picture 100">
            <a:extLst>
              <a:ext uri="{FF2B5EF4-FFF2-40B4-BE49-F238E27FC236}">
                <a16:creationId xmlns:a16="http://schemas.microsoft.com/office/drawing/2014/main" id="{871120DF-DA6A-43CE-AD71-E6D4EB786C6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837895" y="5443016"/>
            <a:ext cx="184521" cy="184521"/>
          </a:xfrm>
          <a:prstGeom prst="rect">
            <a:avLst/>
          </a:prstGeom>
        </p:spPr>
      </p:pic>
      <p:pic>
        <p:nvPicPr>
          <p:cNvPr id="102" name="Picture 101">
            <a:extLst>
              <a:ext uri="{FF2B5EF4-FFF2-40B4-BE49-F238E27FC236}">
                <a16:creationId xmlns:a16="http://schemas.microsoft.com/office/drawing/2014/main" id="{B91994B7-9313-4FF5-AB9F-FA6EF222B2C8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808925" y="5335883"/>
            <a:ext cx="184521" cy="184521"/>
          </a:xfrm>
          <a:prstGeom prst="rect">
            <a:avLst/>
          </a:prstGeom>
        </p:spPr>
      </p:pic>
      <p:pic>
        <p:nvPicPr>
          <p:cNvPr id="104" name="Picture 103">
            <a:extLst>
              <a:ext uri="{FF2B5EF4-FFF2-40B4-BE49-F238E27FC236}">
                <a16:creationId xmlns:a16="http://schemas.microsoft.com/office/drawing/2014/main" id="{922A4DA6-8341-4863-B432-39A6291471B6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617860" y="5447708"/>
            <a:ext cx="184521" cy="184521"/>
          </a:xfrm>
          <a:prstGeom prst="rect">
            <a:avLst/>
          </a:prstGeom>
        </p:spPr>
      </p:pic>
      <p:pic>
        <p:nvPicPr>
          <p:cNvPr id="106" name="Picture 105">
            <a:extLst>
              <a:ext uri="{FF2B5EF4-FFF2-40B4-BE49-F238E27FC236}">
                <a16:creationId xmlns:a16="http://schemas.microsoft.com/office/drawing/2014/main" id="{828B04FB-D63B-4E3B-91E7-B34A9148F1A4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830269" y="4942258"/>
            <a:ext cx="184521" cy="184521"/>
          </a:xfrm>
          <a:prstGeom prst="rect">
            <a:avLst/>
          </a:prstGeom>
        </p:spPr>
      </p:pic>
      <p:pic>
        <p:nvPicPr>
          <p:cNvPr id="107" name="Picture 106">
            <a:extLst>
              <a:ext uri="{FF2B5EF4-FFF2-40B4-BE49-F238E27FC236}">
                <a16:creationId xmlns:a16="http://schemas.microsoft.com/office/drawing/2014/main" id="{6956E9E8-30B9-4C0A-B9B0-1F8C6D399D8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830269" y="5194032"/>
            <a:ext cx="184520" cy="184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56111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Flowchart: Connector 32">
            <a:extLst>
              <a:ext uri="{FF2B5EF4-FFF2-40B4-BE49-F238E27FC236}">
                <a16:creationId xmlns:a16="http://schemas.microsoft.com/office/drawing/2014/main" id="{F0F95073-7D59-4C52-B064-0E13378ECB8A}"/>
              </a:ext>
            </a:extLst>
          </p:cNvPr>
          <p:cNvSpPr/>
          <p:nvPr/>
        </p:nvSpPr>
        <p:spPr>
          <a:xfrm>
            <a:off x="6364398" y="3100283"/>
            <a:ext cx="158568" cy="158118"/>
          </a:xfrm>
          <a:prstGeom prst="flowChartConnector">
            <a:avLst/>
          </a:prstGeom>
          <a:solidFill>
            <a:srgbClr val="7CA8BC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snow covered ground with a fence and a house&#10;&#10;Description automatically generated">
            <a:extLst>
              <a:ext uri="{FF2B5EF4-FFF2-40B4-BE49-F238E27FC236}">
                <a16:creationId xmlns:a16="http://schemas.microsoft.com/office/drawing/2014/main" id="{9719A47F-DD66-DD8C-6A1E-CF32C830AC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95827" y="-2695828"/>
            <a:ext cx="6858000" cy="12249655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F798C3C4-D439-2439-B06B-E25FCE833A8F}"/>
              </a:ext>
            </a:extLst>
          </p:cNvPr>
          <p:cNvSpPr/>
          <p:nvPr/>
        </p:nvSpPr>
        <p:spPr>
          <a:xfrm rot="5400000">
            <a:off x="3731605" y="-2584141"/>
            <a:ext cx="4786449" cy="12249658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rgbClr val="002060">
                  <a:alpha val="95000"/>
                </a:srgbClr>
              </a:gs>
              <a:gs pos="53000">
                <a:srgbClr val="002060">
                  <a:alpha val="50000"/>
                </a:srgbClr>
              </a:gs>
              <a:gs pos="100000">
                <a:srgbClr val="002060">
                  <a:alpha val="50000"/>
                </a:srgbClr>
              </a:gs>
            </a:gsLst>
            <a:lin ang="108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5943699-40FA-F0C6-147F-1981F05F9017}"/>
              </a:ext>
            </a:extLst>
          </p:cNvPr>
          <p:cNvSpPr/>
          <p:nvPr/>
        </p:nvSpPr>
        <p:spPr>
          <a:xfrm>
            <a:off x="0" y="-3393"/>
            <a:ext cx="12332825" cy="115824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BF9EF7D-C2B8-A480-9FA2-CEF945EB0FB4}"/>
              </a:ext>
            </a:extLst>
          </p:cNvPr>
          <p:cNvSpPr txBox="1"/>
          <p:nvPr/>
        </p:nvSpPr>
        <p:spPr>
          <a:xfrm>
            <a:off x="228873" y="137650"/>
            <a:ext cx="73616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Neighborhood Overview</a:t>
            </a:r>
            <a:endParaRPr lang="en-US" sz="2400" i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21ABC9E-DED6-7879-1AAC-771BF666FC0B}"/>
              </a:ext>
            </a:extLst>
          </p:cNvPr>
          <p:cNvCxnSpPr>
            <a:cxnSpLocks/>
          </p:cNvCxnSpPr>
          <p:nvPr/>
        </p:nvCxnSpPr>
        <p:spPr>
          <a:xfrm>
            <a:off x="238705" y="988314"/>
            <a:ext cx="3812434" cy="0"/>
          </a:xfrm>
          <a:prstGeom prst="line">
            <a:avLst/>
          </a:prstGeom>
          <a:ln w="508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6" name="Group 35">
            <a:extLst>
              <a:ext uri="{FF2B5EF4-FFF2-40B4-BE49-F238E27FC236}">
                <a16:creationId xmlns:a16="http://schemas.microsoft.com/office/drawing/2014/main" id="{A69FD073-4151-41C9-A577-7875A848F3C0}"/>
              </a:ext>
            </a:extLst>
          </p:cNvPr>
          <p:cNvGrpSpPr/>
          <p:nvPr/>
        </p:nvGrpSpPr>
        <p:grpSpPr>
          <a:xfrm>
            <a:off x="-451414" y="5960962"/>
            <a:ext cx="13114118" cy="922057"/>
            <a:chOff x="-451414" y="5960962"/>
            <a:chExt cx="13114118" cy="922057"/>
          </a:xfrm>
        </p:grpSpPr>
        <p:sp>
          <p:nvSpPr>
            <p:cNvPr id="15" name="Arrow: Chevron 14">
              <a:extLst>
                <a:ext uri="{FF2B5EF4-FFF2-40B4-BE49-F238E27FC236}">
                  <a16:creationId xmlns:a16="http://schemas.microsoft.com/office/drawing/2014/main" id="{76141B18-A03A-4A47-72EC-4F40B98D069A}"/>
                </a:ext>
              </a:extLst>
            </p:cNvPr>
            <p:cNvSpPr/>
            <p:nvPr/>
          </p:nvSpPr>
          <p:spPr>
            <a:xfrm>
              <a:off x="2200655" y="5960962"/>
              <a:ext cx="3058807" cy="922057"/>
            </a:xfrm>
            <a:prstGeom prst="chevron">
              <a:avLst/>
            </a:prstGeom>
            <a:solidFill>
              <a:schemeClr val="tx2">
                <a:lumMod val="90000"/>
                <a:lumOff val="10000"/>
              </a:schemeClr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i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Development Plan</a:t>
              </a:r>
            </a:p>
          </p:txBody>
        </p:sp>
        <p:sp>
          <p:nvSpPr>
            <p:cNvPr id="16" name="Arrow: Chevron 15">
              <a:extLst>
                <a:ext uri="{FF2B5EF4-FFF2-40B4-BE49-F238E27FC236}">
                  <a16:creationId xmlns:a16="http://schemas.microsoft.com/office/drawing/2014/main" id="{64A19446-90B0-F0EB-532F-88F6F4BC32B5}"/>
                </a:ext>
              </a:extLst>
            </p:cNvPr>
            <p:cNvSpPr/>
            <p:nvPr/>
          </p:nvSpPr>
          <p:spPr>
            <a:xfrm>
              <a:off x="4809386" y="5960962"/>
              <a:ext cx="2916348" cy="922057"/>
            </a:xfrm>
            <a:prstGeom prst="chevron">
              <a:avLst/>
            </a:prstGeom>
            <a:solidFill>
              <a:srgbClr val="0070C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i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Financials</a:t>
              </a:r>
            </a:p>
          </p:txBody>
        </p:sp>
        <p:sp>
          <p:nvSpPr>
            <p:cNvPr id="17" name="Arrow: Chevron 16">
              <a:extLst>
                <a:ext uri="{FF2B5EF4-FFF2-40B4-BE49-F238E27FC236}">
                  <a16:creationId xmlns:a16="http://schemas.microsoft.com/office/drawing/2014/main" id="{0381B083-4D4B-3981-379F-D4A1567D368C}"/>
                </a:ext>
              </a:extLst>
            </p:cNvPr>
            <p:cNvSpPr/>
            <p:nvPr/>
          </p:nvSpPr>
          <p:spPr>
            <a:xfrm>
              <a:off x="7275658" y="5960962"/>
              <a:ext cx="2827866" cy="922057"/>
            </a:xfrm>
            <a:prstGeom prst="chevron">
              <a:avLst/>
            </a:prstGeom>
            <a:solidFill>
              <a:schemeClr val="tx2">
                <a:lumMod val="90000"/>
                <a:lumOff val="10000"/>
              </a:schemeClr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i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Risk Analysis</a:t>
              </a:r>
            </a:p>
          </p:txBody>
        </p:sp>
        <p:sp>
          <p:nvSpPr>
            <p:cNvPr id="18" name="Arrow: Chevron 17">
              <a:extLst>
                <a:ext uri="{FF2B5EF4-FFF2-40B4-BE49-F238E27FC236}">
                  <a16:creationId xmlns:a16="http://schemas.microsoft.com/office/drawing/2014/main" id="{3736C941-9C5E-BD0E-ADDB-3B3CDB2AC163}"/>
                </a:ext>
              </a:extLst>
            </p:cNvPr>
            <p:cNvSpPr/>
            <p:nvPr/>
          </p:nvSpPr>
          <p:spPr>
            <a:xfrm>
              <a:off x="9653449" y="5960962"/>
              <a:ext cx="3009255" cy="922057"/>
            </a:xfrm>
            <a:prstGeom prst="chevron">
              <a:avLst/>
            </a:prstGeom>
            <a:solidFill>
              <a:srgbClr val="00206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i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Final Recommendation</a:t>
              </a:r>
            </a:p>
          </p:txBody>
        </p:sp>
        <p:sp>
          <p:nvSpPr>
            <p:cNvPr id="19" name="Arrow: Pentagon 18">
              <a:extLst>
                <a:ext uri="{FF2B5EF4-FFF2-40B4-BE49-F238E27FC236}">
                  <a16:creationId xmlns:a16="http://schemas.microsoft.com/office/drawing/2014/main" id="{9C89A284-4210-8A4F-D5D8-9A51280DC150}"/>
                </a:ext>
              </a:extLst>
            </p:cNvPr>
            <p:cNvSpPr/>
            <p:nvPr/>
          </p:nvSpPr>
          <p:spPr>
            <a:xfrm>
              <a:off x="-451414" y="5960962"/>
              <a:ext cx="3102145" cy="922057"/>
            </a:xfrm>
            <a:prstGeom prst="homePlate">
              <a:avLst/>
            </a:prstGeom>
            <a:solidFill>
              <a:srgbClr val="002060"/>
            </a:solidFill>
            <a:ln w="38100">
              <a:solidFill>
                <a:schemeClr val="bg1"/>
              </a:solidFill>
            </a:ln>
            <a:effectLst>
              <a:glow rad="1905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i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Market Overview</a:t>
              </a:r>
            </a:p>
          </p:txBody>
        </p:sp>
      </p:grp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C44F9D26-1DC7-310A-105A-494B8C0F2D3D}"/>
              </a:ext>
            </a:extLst>
          </p:cNvPr>
          <p:cNvSpPr/>
          <p:nvPr/>
        </p:nvSpPr>
        <p:spPr>
          <a:xfrm>
            <a:off x="61043" y="4179712"/>
            <a:ext cx="2018862" cy="1503774"/>
          </a:xfrm>
          <a:prstGeom prst="roundRect">
            <a:avLst/>
          </a:prstGeom>
          <a:solidFill>
            <a:srgbClr val="010D3F">
              <a:alpha val="85000"/>
            </a:srgbClr>
          </a:solidFill>
          <a:ln w="38100"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2400" b="1">
                <a:solidFill>
                  <a:schemeClr val="bg1"/>
                </a:solidFill>
                <a:latin typeface="Times New Roman"/>
                <a:cs typeface="Times New Roman"/>
              </a:rPr>
              <a:t>Median Age:</a:t>
            </a:r>
            <a:endParaRPr lang="en-US"/>
          </a:p>
          <a:p>
            <a:pPr algn="ctr"/>
            <a:r>
              <a:rPr lang="en-US" sz="2800" b="1">
                <a:solidFill>
                  <a:schemeClr val="bg1"/>
                </a:solidFill>
                <a:latin typeface="Times New Roman"/>
                <a:cs typeface="Times New Roman"/>
              </a:rPr>
              <a:t>47.8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667CECA8-AC9B-56D7-BE71-4A426C0F6EBB}"/>
              </a:ext>
            </a:extLst>
          </p:cNvPr>
          <p:cNvSpPr/>
          <p:nvPr/>
        </p:nvSpPr>
        <p:spPr>
          <a:xfrm>
            <a:off x="4266584" y="4235158"/>
            <a:ext cx="3658833" cy="1503774"/>
          </a:xfrm>
          <a:prstGeom prst="roundRect">
            <a:avLst/>
          </a:prstGeom>
          <a:solidFill>
            <a:srgbClr val="010D3F">
              <a:alpha val="85000"/>
            </a:srgbClr>
          </a:solidFill>
          <a:ln w="38100"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/>
          <a:lstStyle/>
          <a:p>
            <a:pPr algn="ctr"/>
            <a:r>
              <a:rPr lang="en-US" sz="2000" b="1">
                <a:solidFill>
                  <a:schemeClr val="bg1"/>
                </a:solidFill>
                <a:latin typeface="Times New Roman"/>
                <a:cs typeface="Times New Roman"/>
              </a:rPr>
              <a:t>Median Home Price:</a:t>
            </a:r>
          </a:p>
          <a:p>
            <a:pPr algn="ctr"/>
            <a:r>
              <a:rPr lang="en-US" sz="2400" b="1">
                <a:solidFill>
                  <a:schemeClr val="bg1"/>
                </a:solidFill>
                <a:latin typeface="Times New Roman"/>
                <a:cs typeface="Times New Roman"/>
              </a:rPr>
              <a:t>$273,500</a:t>
            </a:r>
          </a:p>
          <a:p>
            <a:pPr algn="ctr"/>
            <a:r>
              <a:rPr lang="en-US" sz="2000" b="1">
                <a:solidFill>
                  <a:schemeClr val="bg1"/>
                </a:solidFill>
                <a:latin typeface="Times New Roman"/>
                <a:cs typeface="Times New Roman"/>
              </a:rPr>
              <a:t>Median Family Income:</a:t>
            </a:r>
          </a:p>
          <a:p>
            <a:pPr algn="ctr"/>
            <a:r>
              <a:rPr lang="en-US" sz="2400" b="1">
                <a:solidFill>
                  <a:schemeClr val="bg1"/>
                </a:solidFill>
                <a:latin typeface="Times New Roman"/>
                <a:cs typeface="Times New Roman"/>
              </a:rPr>
              <a:t>$76,845</a:t>
            </a:r>
            <a:endParaRPr lang="en-US" sz="24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E50E2D87-7A4C-5F80-5080-15DAA56607F0}"/>
              </a:ext>
            </a:extLst>
          </p:cNvPr>
          <p:cNvSpPr/>
          <p:nvPr/>
        </p:nvSpPr>
        <p:spPr>
          <a:xfrm>
            <a:off x="8287215" y="4235159"/>
            <a:ext cx="3649761" cy="773826"/>
          </a:xfrm>
          <a:prstGeom prst="roundRect">
            <a:avLst/>
          </a:prstGeom>
          <a:solidFill>
            <a:srgbClr val="010D3F">
              <a:alpha val="85000"/>
            </a:srgbClr>
          </a:solidFill>
          <a:ln w="38100"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/>
          <a:lstStyle/>
          <a:p>
            <a:pPr algn="ctr"/>
            <a:r>
              <a:rPr lang="en-US" sz="2000" b="1">
                <a:solidFill>
                  <a:schemeClr val="bg1"/>
                </a:solidFill>
                <a:latin typeface="Times New Roman"/>
                <a:cs typeface="Times New Roman"/>
              </a:rPr>
              <a:t>Lake Tobias: 240,000 Visitors Annually</a:t>
            </a:r>
            <a:endParaRPr lang="en-US" sz="20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1BBC0E46-D591-4FBA-93C1-FE8263B04429}"/>
              </a:ext>
            </a:extLst>
          </p:cNvPr>
          <p:cNvSpPr/>
          <p:nvPr/>
        </p:nvSpPr>
        <p:spPr>
          <a:xfrm>
            <a:off x="2140440" y="4184525"/>
            <a:ext cx="2018862" cy="1503774"/>
          </a:xfrm>
          <a:prstGeom prst="roundRect">
            <a:avLst/>
          </a:prstGeom>
          <a:solidFill>
            <a:srgbClr val="010D3F">
              <a:alpha val="85000"/>
            </a:srgbClr>
          </a:solidFill>
          <a:ln w="38100"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2400" b="1">
                <a:solidFill>
                  <a:schemeClr val="bg1"/>
                </a:solidFill>
                <a:latin typeface="Times New Roman"/>
                <a:cs typeface="Times New Roman"/>
              </a:rPr>
              <a:t>Population:</a:t>
            </a:r>
            <a:endParaRPr lang="en-US" sz="500" b="1" u="sng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800" b="1">
                <a:solidFill>
                  <a:schemeClr val="bg1"/>
                </a:solidFill>
                <a:latin typeface="Times New Roman"/>
                <a:cs typeface="Times New Roman"/>
              </a:rPr>
              <a:t>3,309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CBF3EFBE-4A8B-DFCA-0CDF-1BAF6F2CE3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77522" y="-30625"/>
            <a:ext cx="1455303" cy="1158421"/>
          </a:xfrm>
          <a:prstGeom prst="rect">
            <a:avLst/>
          </a:prstGeom>
        </p:spPr>
      </p:pic>
      <p:graphicFrame>
        <p:nvGraphicFramePr>
          <p:cNvPr id="26" name="Chart 25">
            <a:extLst>
              <a:ext uri="{FF2B5EF4-FFF2-40B4-BE49-F238E27FC236}">
                <a16:creationId xmlns:a16="http://schemas.microsoft.com/office/drawing/2014/main" id="{7AE45E55-E6CF-4C11-840A-5A401DED7C1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66100967"/>
              </p:ext>
            </p:extLst>
          </p:nvPr>
        </p:nvGraphicFramePr>
        <p:xfrm>
          <a:off x="-223187" y="1267957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98" name="Chart 97">
                <a:extLst>
                  <a:ext uri="{FF2B5EF4-FFF2-40B4-BE49-F238E27FC236}">
                    <a16:creationId xmlns:a16="http://schemas.microsoft.com/office/drawing/2014/main" id="{A3FCDE3D-61A5-4E24-B834-BB10D542083F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889482196"/>
                  </p:ext>
                </p:extLst>
              </p:nvPr>
            </p:nvGraphicFramePr>
            <p:xfrm>
              <a:off x="4413759" y="1460697"/>
              <a:ext cx="4088521" cy="2400823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6"/>
              </a:graphicData>
            </a:graphic>
          </p:graphicFrame>
        </mc:Choice>
        <mc:Fallback xmlns="">
          <p:pic>
            <p:nvPicPr>
              <p:cNvPr id="98" name="Chart 97">
                <a:extLst>
                  <a:ext uri="{FF2B5EF4-FFF2-40B4-BE49-F238E27FC236}">
                    <a16:creationId xmlns:a16="http://schemas.microsoft.com/office/drawing/2014/main" id="{A3FCDE3D-61A5-4E24-B834-BB10D542083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413759" y="1460697"/>
                <a:ext cx="4088521" cy="2400823"/>
              </a:xfrm>
              <a:prstGeom prst="rect">
                <a:avLst/>
              </a:prstGeom>
            </p:spPr>
          </p:pic>
        </mc:Fallback>
      </mc:AlternateContent>
      <p:sp>
        <p:nvSpPr>
          <p:cNvPr id="100" name="Rectangle: Rounded Corners 99">
            <a:extLst>
              <a:ext uri="{FF2B5EF4-FFF2-40B4-BE49-F238E27FC236}">
                <a16:creationId xmlns:a16="http://schemas.microsoft.com/office/drawing/2014/main" id="{A79AB6B4-8A20-4AA4-8FD6-ABCF69592CFE}"/>
              </a:ext>
            </a:extLst>
          </p:cNvPr>
          <p:cNvSpPr/>
          <p:nvPr/>
        </p:nvSpPr>
        <p:spPr>
          <a:xfrm>
            <a:off x="8278643" y="5054417"/>
            <a:ext cx="3649761" cy="773826"/>
          </a:xfrm>
          <a:prstGeom prst="roundRect">
            <a:avLst/>
          </a:prstGeom>
          <a:solidFill>
            <a:srgbClr val="010D3F">
              <a:alpha val="85000"/>
            </a:srgbClr>
          </a:solidFill>
          <a:ln w="38100"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/>
          <a:lstStyle/>
          <a:p>
            <a:pPr algn="ctr"/>
            <a:r>
              <a:rPr lang="en-US" sz="2000" b="1">
                <a:solidFill>
                  <a:schemeClr val="bg1"/>
                </a:solidFill>
                <a:latin typeface="Times New Roman"/>
                <a:cs typeface="Times New Roman"/>
              </a:rPr>
              <a:t>Fort Halifax: 18,000 Visitors Annually</a:t>
            </a:r>
            <a:endParaRPr lang="en-US" sz="20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1FA8740-54E3-358C-659B-5D0C3670FF7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8351" y="1258348"/>
            <a:ext cx="3521098" cy="280552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AD17657-4FDA-A22B-2729-BD0D14C2FF46}"/>
              </a:ext>
            </a:extLst>
          </p:cNvPr>
          <p:cNvPicPr>
            <a:picLocks noChangeAspect="1"/>
          </p:cNvPicPr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019449" y="1275711"/>
            <a:ext cx="4439434" cy="2764590"/>
          </a:xfrm>
          <a:prstGeom prst="rect">
            <a:avLst/>
          </a:prstGeom>
        </p:spPr>
      </p:pic>
      <p:graphicFrame>
        <p:nvGraphicFramePr>
          <p:cNvPr id="103" name="Chart 102">
            <a:extLst>
              <a:ext uri="{FF2B5EF4-FFF2-40B4-BE49-F238E27FC236}">
                <a16:creationId xmlns:a16="http://schemas.microsoft.com/office/drawing/2014/main" id="{969C7596-2F27-49A6-A35E-6C01EA1AFED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47595035"/>
              </p:ext>
            </p:extLst>
          </p:nvPr>
        </p:nvGraphicFramePr>
        <p:xfrm>
          <a:off x="7533397" y="1360037"/>
          <a:ext cx="4752580" cy="26158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</p:spTree>
    <p:extLst>
      <p:ext uri="{BB962C8B-B14F-4D97-AF65-F5344CB8AC3E}">
        <p14:creationId xmlns:p14="http://schemas.microsoft.com/office/powerpoint/2010/main" val="4068038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arn with a white roof&#10;&#10;Description automatically generated with medium confidence">
            <a:extLst>
              <a:ext uri="{FF2B5EF4-FFF2-40B4-BE49-F238E27FC236}">
                <a16:creationId xmlns:a16="http://schemas.microsoft.com/office/drawing/2014/main" id="{FB45C896-B26A-0FA2-F5EA-7A135C339A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29956"/>
            <a:ext cx="12192000" cy="5472139"/>
          </a:xfrm>
          <a:prstGeom prst="rect">
            <a:avLst/>
          </a:prstGeom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7BFD3251-55EA-E15C-C2DB-E61791D3022A}"/>
              </a:ext>
            </a:extLst>
          </p:cNvPr>
          <p:cNvSpPr/>
          <p:nvPr/>
        </p:nvSpPr>
        <p:spPr>
          <a:xfrm rot="5400000">
            <a:off x="2731626" y="-2743200"/>
            <a:ext cx="6869575" cy="12332826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rgbClr val="002060">
                  <a:alpha val="95000"/>
                </a:srgbClr>
              </a:gs>
              <a:gs pos="53000">
                <a:srgbClr val="002060">
                  <a:alpha val="50000"/>
                </a:srgbClr>
              </a:gs>
              <a:gs pos="100000">
                <a:srgbClr val="002060">
                  <a:alpha val="50000"/>
                </a:srgbClr>
              </a:gs>
            </a:gsLst>
            <a:lin ang="108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ounded Rectangle 15">
            <a:extLst>
              <a:ext uri="{FF2B5EF4-FFF2-40B4-BE49-F238E27FC236}">
                <a16:creationId xmlns:a16="http://schemas.microsoft.com/office/drawing/2014/main" id="{0A10B85E-EB2E-A040-8455-20418714DEBE}"/>
              </a:ext>
            </a:extLst>
          </p:cNvPr>
          <p:cNvSpPr/>
          <p:nvPr/>
        </p:nvSpPr>
        <p:spPr>
          <a:xfrm>
            <a:off x="228205" y="2370391"/>
            <a:ext cx="2628994" cy="3182901"/>
          </a:xfrm>
          <a:prstGeom prst="roundRect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1" name="TextBox 42">
            <a:extLst>
              <a:ext uri="{FF2B5EF4-FFF2-40B4-BE49-F238E27FC236}">
                <a16:creationId xmlns:a16="http://schemas.microsoft.com/office/drawing/2014/main" id="{85CEE107-A462-5984-E09F-3FC4EF9F0556}"/>
              </a:ext>
            </a:extLst>
          </p:cNvPr>
          <p:cNvSpPr txBox="1"/>
          <p:nvPr/>
        </p:nvSpPr>
        <p:spPr>
          <a:xfrm>
            <a:off x="237421" y="3354259"/>
            <a:ext cx="2612011" cy="218521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234 N Front St, Wrightsville, PA</a:t>
            </a:r>
            <a:br>
              <a:rPr lang="en-US" sz="1400" u="sng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2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SF: 5,800</a:t>
            </a:r>
            <a:endParaRPr lang="en-US" sz="12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14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2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Year Established: 1976</a:t>
            </a:r>
          </a:p>
          <a:p>
            <a:pPr algn="ctr"/>
            <a:endParaRPr lang="en-US" sz="12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2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Avg. Home Price: $277,000</a:t>
            </a:r>
          </a:p>
          <a:p>
            <a:pPr algn="ctr"/>
            <a:endParaRPr lang="en-US" sz="12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2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$/SF: 20.00</a:t>
            </a:r>
          </a:p>
          <a:p>
            <a:pPr algn="ctr"/>
            <a:endParaRPr lang="en-US" sz="1200" b="1">
              <a:solidFill>
                <a:schemeClr val="bg1"/>
              </a:solidFill>
              <a:latin typeface="Franklin Gothic Book"/>
              <a:cs typeface="Times New Roman"/>
            </a:endParaRPr>
          </a:p>
          <a:p>
            <a:pPr algn="ctr"/>
            <a:endParaRPr lang="en-US" sz="1200" b="1">
              <a:solidFill>
                <a:schemeClr val="bg1"/>
              </a:solidFill>
              <a:latin typeface="Franklin Gothic Book"/>
              <a:cs typeface="Times New Roman"/>
            </a:endParaRPr>
          </a:p>
          <a:p>
            <a:r>
              <a:rPr lang="en-US" sz="1400" b="1">
                <a:solidFill>
                  <a:schemeClr val="bg1"/>
                </a:solidFill>
                <a:latin typeface="Franklin Gothic Book"/>
                <a:cs typeface="Times New Roman"/>
              </a:rPr>
              <a:t>  </a:t>
            </a:r>
            <a:endParaRPr lang="en-US" sz="1400">
              <a:solidFill>
                <a:schemeClr val="bg1"/>
              </a:solidFill>
              <a:latin typeface="Franklin Gothic Book"/>
              <a:cs typeface="Times New Roman" panose="02020603050405020304" pitchFamily="18" charset="0"/>
            </a:endParaRP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587E5BA0-33A5-452C-A453-275EE9FD094D}"/>
              </a:ext>
            </a:extLst>
          </p:cNvPr>
          <p:cNvSpPr/>
          <p:nvPr/>
        </p:nvSpPr>
        <p:spPr>
          <a:xfrm>
            <a:off x="181573" y="2892731"/>
            <a:ext cx="2707066" cy="414904"/>
          </a:xfrm>
          <a:prstGeom prst="rect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2000" b="1" i="1">
                <a:solidFill>
                  <a:prstClr val="white"/>
                </a:solidFill>
                <a:latin typeface="Times New Roman"/>
                <a:cs typeface="Times New Roman"/>
              </a:rPr>
              <a:t>John Wright</a:t>
            </a:r>
          </a:p>
        </p:txBody>
      </p:sp>
      <p:sp>
        <p:nvSpPr>
          <p:cNvPr id="35" name="Rounded Rectangle 15">
            <a:extLst>
              <a:ext uri="{FF2B5EF4-FFF2-40B4-BE49-F238E27FC236}">
                <a16:creationId xmlns:a16="http://schemas.microsoft.com/office/drawing/2014/main" id="{F5B5B143-4D80-F8BB-4838-AE964822FA9F}"/>
              </a:ext>
            </a:extLst>
          </p:cNvPr>
          <p:cNvSpPr/>
          <p:nvPr/>
        </p:nvSpPr>
        <p:spPr>
          <a:xfrm>
            <a:off x="3231058" y="2384353"/>
            <a:ext cx="2628994" cy="3182901"/>
          </a:xfrm>
          <a:prstGeom prst="roundRect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6" name="TextBox 42">
            <a:extLst>
              <a:ext uri="{FF2B5EF4-FFF2-40B4-BE49-F238E27FC236}">
                <a16:creationId xmlns:a16="http://schemas.microsoft.com/office/drawing/2014/main" id="{995E8815-EDAE-5605-10CC-CD1363CDCF1E}"/>
              </a:ext>
            </a:extLst>
          </p:cNvPr>
          <p:cNvSpPr txBox="1"/>
          <p:nvPr/>
        </p:nvSpPr>
        <p:spPr>
          <a:xfrm>
            <a:off x="3229219" y="3337969"/>
            <a:ext cx="2570641" cy="181588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113 River Rd, PA-147, Sunbury, PA </a:t>
            </a:r>
            <a:br>
              <a:rPr lang="en-US" sz="1200" b="1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2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SF: 4,500</a:t>
            </a:r>
            <a:br>
              <a:rPr lang="en-US" sz="1400" u="sng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14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2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Year Established: 1791</a:t>
            </a:r>
          </a:p>
          <a:p>
            <a:pPr algn="ctr"/>
            <a:endParaRPr lang="en-US" sz="12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2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Avg. Home Price: $159,000</a:t>
            </a:r>
          </a:p>
          <a:p>
            <a:pPr algn="ctr"/>
            <a:endParaRPr lang="en-US" sz="12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2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$/SF: 12.00</a:t>
            </a:r>
          </a:p>
          <a:p>
            <a:r>
              <a:rPr lang="en-US" sz="1400">
                <a:solidFill>
                  <a:schemeClr val="bg1"/>
                </a:solidFill>
                <a:latin typeface="Franklin Gothic Book"/>
                <a:cs typeface="Times New Roman"/>
              </a:rPr>
              <a:t>  </a:t>
            </a:r>
            <a:endParaRPr lang="en-US" sz="1400">
              <a:solidFill>
                <a:schemeClr val="bg1"/>
              </a:solidFill>
              <a:latin typeface="Franklin Gothic Book" panose="020B0503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0" name="Rounded Rectangle 15">
            <a:extLst>
              <a:ext uri="{FF2B5EF4-FFF2-40B4-BE49-F238E27FC236}">
                <a16:creationId xmlns:a16="http://schemas.microsoft.com/office/drawing/2014/main" id="{19EE7F02-3C14-E1AD-E38C-5EA77BC93D4F}"/>
              </a:ext>
            </a:extLst>
          </p:cNvPr>
          <p:cNvSpPr/>
          <p:nvPr/>
        </p:nvSpPr>
        <p:spPr>
          <a:xfrm>
            <a:off x="6281960" y="2384353"/>
            <a:ext cx="2628994" cy="3182901"/>
          </a:xfrm>
          <a:prstGeom prst="roundRect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41" name="TextBox 42">
            <a:extLst>
              <a:ext uri="{FF2B5EF4-FFF2-40B4-BE49-F238E27FC236}">
                <a16:creationId xmlns:a16="http://schemas.microsoft.com/office/drawing/2014/main" id="{FFA4A140-E907-3912-5F33-B2D4BDCD9A8D}"/>
              </a:ext>
            </a:extLst>
          </p:cNvPr>
          <p:cNvSpPr txBox="1"/>
          <p:nvPr/>
        </p:nvSpPr>
        <p:spPr>
          <a:xfrm>
            <a:off x="6275302" y="3337969"/>
            <a:ext cx="2646351" cy="187743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5647 PA-87, Williamsport, PA</a:t>
            </a:r>
            <a:br>
              <a:rPr lang="en-US" sz="1200" b="1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2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SF: 6,700</a:t>
            </a:r>
            <a:endParaRPr lang="en-US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14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2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 Year Established: 2015</a:t>
            </a:r>
          </a:p>
          <a:p>
            <a:pPr algn="ctr"/>
            <a:endParaRPr lang="en-US" sz="12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2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Avg. Home Value: $200,000</a:t>
            </a:r>
          </a:p>
          <a:p>
            <a:pPr algn="ctr"/>
            <a:endParaRPr lang="en-US" sz="12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2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$/SF: 15.00</a:t>
            </a:r>
          </a:p>
          <a:p>
            <a:endParaRPr lang="en-US">
              <a:solidFill>
                <a:schemeClr val="bg1"/>
              </a:solidFill>
              <a:latin typeface="Franklin Gothic Book" panose="020B0503020102020204" pitchFamily="34" charset="0"/>
              <a:cs typeface="Times New Roman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57B23CA-F82C-DD61-8818-C694896FD0E2}"/>
              </a:ext>
            </a:extLst>
          </p:cNvPr>
          <p:cNvSpPr/>
          <p:nvPr/>
        </p:nvSpPr>
        <p:spPr>
          <a:xfrm>
            <a:off x="0" y="0"/>
            <a:ext cx="12192001" cy="115824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A5CF1BD2-806B-C75A-1A90-6746DB9F7470}"/>
              </a:ext>
            </a:extLst>
          </p:cNvPr>
          <p:cNvCxnSpPr>
            <a:cxnSpLocks/>
          </p:cNvCxnSpPr>
          <p:nvPr/>
        </p:nvCxnSpPr>
        <p:spPr>
          <a:xfrm>
            <a:off x="238705" y="988314"/>
            <a:ext cx="3827212" cy="0"/>
          </a:xfrm>
          <a:prstGeom prst="line">
            <a:avLst/>
          </a:prstGeom>
          <a:ln w="508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A0E51D19-0934-3278-F725-87DD378F3168}"/>
              </a:ext>
            </a:extLst>
          </p:cNvPr>
          <p:cNvSpPr txBox="1"/>
          <p:nvPr/>
        </p:nvSpPr>
        <p:spPr>
          <a:xfrm>
            <a:off x="228873" y="137650"/>
            <a:ext cx="7361630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4800" i="1">
                <a:solidFill>
                  <a:schemeClr val="bg1"/>
                </a:solidFill>
                <a:latin typeface="Times New Roman"/>
                <a:cs typeface="Times New Roman"/>
              </a:rPr>
              <a:t>Comparisons</a:t>
            </a:r>
            <a:endParaRPr lang="en-US" sz="2400" i="1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18" name="Arrow: Chevron 17">
            <a:extLst>
              <a:ext uri="{FF2B5EF4-FFF2-40B4-BE49-F238E27FC236}">
                <a16:creationId xmlns:a16="http://schemas.microsoft.com/office/drawing/2014/main" id="{CEAD4783-9A0C-60CA-8971-67B094E817F0}"/>
              </a:ext>
            </a:extLst>
          </p:cNvPr>
          <p:cNvSpPr/>
          <p:nvPr/>
        </p:nvSpPr>
        <p:spPr>
          <a:xfrm>
            <a:off x="2200655" y="5960962"/>
            <a:ext cx="3058807" cy="922057"/>
          </a:xfrm>
          <a:prstGeom prst="chevron">
            <a:avLst/>
          </a:prstGeom>
          <a:solidFill>
            <a:schemeClr val="tx2">
              <a:lumMod val="90000"/>
              <a:lumOff val="1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Development Plan</a:t>
            </a:r>
          </a:p>
        </p:txBody>
      </p:sp>
      <p:sp>
        <p:nvSpPr>
          <p:cNvPr id="22" name="Arrow: Chevron 21">
            <a:extLst>
              <a:ext uri="{FF2B5EF4-FFF2-40B4-BE49-F238E27FC236}">
                <a16:creationId xmlns:a16="http://schemas.microsoft.com/office/drawing/2014/main" id="{05E7FB22-A88F-5002-2AF5-50DE09ADD9CC}"/>
              </a:ext>
            </a:extLst>
          </p:cNvPr>
          <p:cNvSpPr/>
          <p:nvPr/>
        </p:nvSpPr>
        <p:spPr>
          <a:xfrm>
            <a:off x="4809386" y="5960962"/>
            <a:ext cx="2916348" cy="922057"/>
          </a:xfrm>
          <a:prstGeom prst="chevron">
            <a:avLst/>
          </a:prstGeom>
          <a:solidFill>
            <a:srgbClr val="0070C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Financials</a:t>
            </a:r>
          </a:p>
        </p:txBody>
      </p:sp>
      <p:sp>
        <p:nvSpPr>
          <p:cNvPr id="23" name="Arrow: Chevron 22">
            <a:extLst>
              <a:ext uri="{FF2B5EF4-FFF2-40B4-BE49-F238E27FC236}">
                <a16:creationId xmlns:a16="http://schemas.microsoft.com/office/drawing/2014/main" id="{0EA4EE85-A573-C366-AA12-591148A1A53B}"/>
              </a:ext>
            </a:extLst>
          </p:cNvPr>
          <p:cNvSpPr/>
          <p:nvPr/>
        </p:nvSpPr>
        <p:spPr>
          <a:xfrm>
            <a:off x="7275658" y="5960962"/>
            <a:ext cx="2827866" cy="922057"/>
          </a:xfrm>
          <a:prstGeom prst="chevron">
            <a:avLst/>
          </a:prstGeom>
          <a:solidFill>
            <a:schemeClr val="tx2">
              <a:lumMod val="90000"/>
              <a:lumOff val="1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Risk Analysis</a:t>
            </a:r>
          </a:p>
        </p:txBody>
      </p:sp>
      <p:sp>
        <p:nvSpPr>
          <p:cNvPr id="24" name="Arrow: Chevron 23">
            <a:extLst>
              <a:ext uri="{FF2B5EF4-FFF2-40B4-BE49-F238E27FC236}">
                <a16:creationId xmlns:a16="http://schemas.microsoft.com/office/drawing/2014/main" id="{E0999617-8A01-8E79-A795-A134C35D1095}"/>
              </a:ext>
            </a:extLst>
          </p:cNvPr>
          <p:cNvSpPr/>
          <p:nvPr/>
        </p:nvSpPr>
        <p:spPr>
          <a:xfrm>
            <a:off x="9653449" y="5960962"/>
            <a:ext cx="3009255" cy="922057"/>
          </a:xfrm>
          <a:prstGeom prst="chevron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Final Recommendation</a:t>
            </a:r>
          </a:p>
        </p:txBody>
      </p:sp>
      <p:sp>
        <p:nvSpPr>
          <p:cNvPr id="25" name="Arrow: Pentagon 24">
            <a:extLst>
              <a:ext uri="{FF2B5EF4-FFF2-40B4-BE49-F238E27FC236}">
                <a16:creationId xmlns:a16="http://schemas.microsoft.com/office/drawing/2014/main" id="{00DC4310-5E7E-6113-D0CE-360C55905309}"/>
              </a:ext>
            </a:extLst>
          </p:cNvPr>
          <p:cNvSpPr/>
          <p:nvPr/>
        </p:nvSpPr>
        <p:spPr>
          <a:xfrm>
            <a:off x="-451414" y="5960962"/>
            <a:ext cx="3102145" cy="922057"/>
          </a:xfrm>
          <a:prstGeom prst="homePlate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  <a:effectLst>
            <a:glow rad="1905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Market Overview</a:t>
            </a:r>
          </a:p>
        </p:txBody>
      </p:sp>
      <p:sp>
        <p:nvSpPr>
          <p:cNvPr id="56" name="Rounded Rectangle 15">
            <a:extLst>
              <a:ext uri="{FF2B5EF4-FFF2-40B4-BE49-F238E27FC236}">
                <a16:creationId xmlns:a16="http://schemas.microsoft.com/office/drawing/2014/main" id="{476CB1D5-A6EE-4EB1-A138-3DF41E33BD04}"/>
              </a:ext>
            </a:extLst>
          </p:cNvPr>
          <p:cNvSpPr/>
          <p:nvPr/>
        </p:nvSpPr>
        <p:spPr>
          <a:xfrm>
            <a:off x="9305741" y="2370391"/>
            <a:ext cx="2628994" cy="3182901"/>
          </a:xfrm>
          <a:prstGeom prst="roundRect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7" name="TextBox 42">
            <a:extLst>
              <a:ext uri="{FF2B5EF4-FFF2-40B4-BE49-F238E27FC236}">
                <a16:creationId xmlns:a16="http://schemas.microsoft.com/office/drawing/2014/main" id="{C014B6B8-6236-4E2D-81CD-071385AFBA64}"/>
              </a:ext>
            </a:extLst>
          </p:cNvPr>
          <p:cNvSpPr txBox="1"/>
          <p:nvPr/>
        </p:nvSpPr>
        <p:spPr>
          <a:xfrm>
            <a:off x="9307020" y="3339882"/>
            <a:ext cx="2654288" cy="190821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112 Garrett St, </a:t>
            </a:r>
            <a:r>
              <a:rPr lang="en-US" sz="1200" b="1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Ohiopyle</a:t>
            </a:r>
            <a:r>
              <a:rPr lang="en-US" sz="12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PA</a:t>
            </a:r>
            <a:endParaRPr lang="en-US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2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SF: 3,500</a:t>
            </a:r>
          </a:p>
          <a:p>
            <a:endParaRPr lang="en-US" sz="14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en-US" sz="12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Year Established: 2011</a:t>
            </a:r>
            <a:endParaRPr lang="en-US" sz="14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12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2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Avg. Home Price: $380,00 </a:t>
            </a:r>
          </a:p>
          <a:p>
            <a:pPr algn="ctr"/>
            <a:endParaRPr lang="en-US" sz="12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2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$/SF: 27.00</a:t>
            </a:r>
          </a:p>
          <a:p>
            <a:endParaRPr lang="en-US">
              <a:solidFill>
                <a:schemeClr val="bg1"/>
              </a:solidFill>
              <a:latin typeface="Franklin Gothic Book" panose="020B0503020102020204" pitchFamily="34" charset="0"/>
              <a:cs typeface="Times New Roman"/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14A7A96D-28CB-41A6-9C53-CF1CBABAEAAA}"/>
              </a:ext>
            </a:extLst>
          </p:cNvPr>
          <p:cNvSpPr/>
          <p:nvPr/>
        </p:nvSpPr>
        <p:spPr>
          <a:xfrm>
            <a:off x="6236970" y="2878376"/>
            <a:ext cx="2707066" cy="414904"/>
          </a:xfrm>
          <a:prstGeom prst="rect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defRPr/>
            </a:pPr>
            <a:r>
              <a:rPr lang="en-US" sz="2000" b="1" i="1">
                <a:solidFill>
                  <a:prstClr val="white"/>
                </a:solidFill>
                <a:latin typeface="Times New Roman"/>
                <a:cs typeface="Times New Roman"/>
              </a:rPr>
              <a:t>Pier 87</a:t>
            </a:r>
            <a:endParaRPr lang="en-US" sz="2000" b="1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6A540786-BBCF-4589-82CE-AE8C8ECF12E2}"/>
              </a:ext>
            </a:extLst>
          </p:cNvPr>
          <p:cNvSpPr/>
          <p:nvPr/>
        </p:nvSpPr>
        <p:spPr>
          <a:xfrm>
            <a:off x="3192022" y="2898047"/>
            <a:ext cx="2707066" cy="414904"/>
          </a:xfrm>
          <a:prstGeom prst="rect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defRPr/>
            </a:pPr>
            <a:r>
              <a:rPr lang="en-US" sz="2000" b="1" i="1">
                <a:solidFill>
                  <a:prstClr val="white"/>
                </a:solidFill>
                <a:latin typeface="Times New Roman"/>
                <a:cs typeface="Times New Roman"/>
              </a:rPr>
              <a:t>Penn's Tavern</a:t>
            </a: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8B6769BD-D3E2-46D2-BB21-3F7B3285E798}"/>
              </a:ext>
            </a:extLst>
          </p:cNvPr>
          <p:cNvSpPr/>
          <p:nvPr/>
        </p:nvSpPr>
        <p:spPr>
          <a:xfrm>
            <a:off x="9281769" y="2889535"/>
            <a:ext cx="2707066" cy="414904"/>
          </a:xfrm>
          <a:prstGeom prst="rect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defRPr/>
            </a:pPr>
            <a:r>
              <a:rPr lang="en-US" sz="2000" b="1" i="1">
                <a:solidFill>
                  <a:prstClr val="white"/>
                </a:solidFill>
                <a:latin typeface="Times New Roman"/>
                <a:cs typeface="Times New Roman"/>
              </a:rPr>
              <a:t>Falls City Pub</a:t>
            </a:r>
          </a:p>
        </p:txBody>
      </p:sp>
      <p:pic>
        <p:nvPicPr>
          <p:cNvPr id="4100" name="Picture 4" descr="A brick house with a sign on the side&#10;&#10;AI-generated content may be incorrect.">
            <a:extLst>
              <a:ext uri="{FF2B5EF4-FFF2-40B4-BE49-F238E27FC236}">
                <a16:creationId xmlns:a16="http://schemas.microsoft.com/office/drawing/2014/main" id="{7A07889B-AB3D-40D6-A084-BBE141F8E4D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/>
          <a:srcRect l="244" r="244"/>
          <a:stretch/>
        </p:blipFill>
        <p:spPr bwMode="auto">
          <a:xfrm>
            <a:off x="3217267" y="1307235"/>
            <a:ext cx="2636328" cy="1491020"/>
          </a:xfrm>
          <a:prstGeom prst="rect">
            <a:avLst/>
          </a:prstGeom>
          <a:noFill/>
          <a:ln w="381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A building with a sign on the side&#10;&#10;AI-generated content may be incorrect.">
            <a:extLst>
              <a:ext uri="{FF2B5EF4-FFF2-40B4-BE49-F238E27FC236}">
                <a16:creationId xmlns:a16="http://schemas.microsoft.com/office/drawing/2014/main" id="{D0519232-BB33-4CCD-96D6-C2E1CF53EC6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875" b="2875"/>
          <a:stretch/>
        </p:blipFill>
        <p:spPr>
          <a:xfrm>
            <a:off x="190625" y="1321846"/>
            <a:ext cx="2688962" cy="1481405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</p:pic>
      <p:pic>
        <p:nvPicPr>
          <p:cNvPr id="4102" name="Picture 6" descr="A building with tables and chairs in front of a parking lot&#10;&#10;AI-generated content may be incorrect.">
            <a:extLst>
              <a:ext uri="{FF2B5EF4-FFF2-40B4-BE49-F238E27FC236}">
                <a16:creationId xmlns:a16="http://schemas.microsoft.com/office/drawing/2014/main" id="{84E28AAC-831A-4594-9AF2-4BDCF966928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/>
          <a:srcRect l="9812" r="9812"/>
          <a:stretch/>
        </p:blipFill>
        <p:spPr bwMode="auto">
          <a:xfrm>
            <a:off x="6248382" y="1290551"/>
            <a:ext cx="2684241" cy="1489712"/>
          </a:xfrm>
          <a:prstGeom prst="rect">
            <a:avLst/>
          </a:prstGeom>
          <a:noFill/>
          <a:ln w="381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A building with a red wall and a red wall with a red sign&#10;&#10;AI-generated content may be incorrect.">
            <a:extLst>
              <a:ext uri="{FF2B5EF4-FFF2-40B4-BE49-F238E27FC236}">
                <a16:creationId xmlns:a16="http://schemas.microsoft.com/office/drawing/2014/main" id="{D5A5019B-CA59-4147-BCEC-88BAE1C925E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/>
          <a:srcRect l="1333" t="13778" r="-1333" b="12000"/>
          <a:stretch/>
        </p:blipFill>
        <p:spPr bwMode="auto">
          <a:xfrm>
            <a:off x="9271721" y="1286616"/>
            <a:ext cx="2721119" cy="1514744"/>
          </a:xfrm>
          <a:prstGeom prst="rect">
            <a:avLst/>
          </a:prstGeom>
          <a:noFill/>
          <a:ln w="381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7FCC2DC-CD8E-CEC4-D2AE-2B64E819DD8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877522" y="-30625"/>
            <a:ext cx="1455303" cy="1158421"/>
          </a:xfrm>
          <a:prstGeom prst="rect">
            <a:avLst/>
          </a:prstGeom>
        </p:spPr>
      </p:pic>
      <p:sp>
        <p:nvSpPr>
          <p:cNvPr id="27" name="TextBox 42">
            <a:extLst>
              <a:ext uri="{FF2B5EF4-FFF2-40B4-BE49-F238E27FC236}">
                <a16:creationId xmlns:a16="http://schemas.microsoft.com/office/drawing/2014/main" id="{52F7578C-81D0-9B77-C018-6F08ED54F172}"/>
              </a:ext>
            </a:extLst>
          </p:cNvPr>
          <p:cNvSpPr txBox="1"/>
          <p:nvPr/>
        </p:nvSpPr>
        <p:spPr>
          <a:xfrm>
            <a:off x="-51320" y="4870565"/>
            <a:ext cx="3188044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>
                <a:solidFill>
                  <a:schemeClr val="bg1"/>
                </a:solidFill>
                <a:latin typeface="Franklin Gothic Book"/>
                <a:cs typeface="Times New Roman"/>
              </a:rPr>
              <a:t>4.4               </a:t>
            </a:r>
            <a:r>
              <a:rPr lang="en-US" sz="1000" b="1">
                <a:solidFill>
                  <a:schemeClr val="bg1"/>
                </a:solidFill>
                <a:latin typeface="Franklin Gothic Book"/>
                <a:cs typeface="Times New Roman"/>
              </a:rPr>
              <a:t>2,304 Reviews </a:t>
            </a:r>
          </a:p>
          <a:p>
            <a:endParaRPr lang="en-US" sz="2400">
              <a:solidFill>
                <a:schemeClr val="bg1"/>
              </a:solidFill>
              <a:latin typeface="Franklin Gothic Book"/>
              <a:cs typeface="Times New Roman" panose="02020603050405020304" pitchFamily="18" charset="0"/>
            </a:endParaRPr>
          </a:p>
        </p:txBody>
      </p:sp>
      <p:sp>
        <p:nvSpPr>
          <p:cNvPr id="46" name="TextBox 42">
            <a:extLst>
              <a:ext uri="{FF2B5EF4-FFF2-40B4-BE49-F238E27FC236}">
                <a16:creationId xmlns:a16="http://schemas.microsoft.com/office/drawing/2014/main" id="{F15F9DAB-6F74-70E0-471E-719C17CB0CCB}"/>
              </a:ext>
            </a:extLst>
          </p:cNvPr>
          <p:cNvSpPr txBox="1"/>
          <p:nvPr/>
        </p:nvSpPr>
        <p:spPr>
          <a:xfrm>
            <a:off x="2990565" y="4879993"/>
            <a:ext cx="3188044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>
                <a:solidFill>
                  <a:schemeClr val="bg1"/>
                </a:solidFill>
                <a:latin typeface="Franklin Gothic Book"/>
                <a:cs typeface="Times New Roman"/>
              </a:rPr>
              <a:t>4.6               </a:t>
            </a:r>
            <a:r>
              <a:rPr lang="en-US" sz="1000" b="1">
                <a:solidFill>
                  <a:schemeClr val="bg1"/>
                </a:solidFill>
                <a:latin typeface="Franklin Gothic Book"/>
                <a:cs typeface="Times New Roman"/>
              </a:rPr>
              <a:t>896 Reviews </a:t>
            </a:r>
          </a:p>
          <a:p>
            <a:r>
              <a:rPr lang="en-US" sz="2400" b="1">
                <a:solidFill>
                  <a:schemeClr val="bg1"/>
                </a:solidFill>
                <a:latin typeface="Franklin Gothic Book"/>
                <a:cs typeface="Times New Roman"/>
              </a:rPr>
              <a:t>  </a:t>
            </a:r>
            <a:endParaRPr lang="en-US" sz="2400">
              <a:solidFill>
                <a:schemeClr val="bg1"/>
              </a:solidFill>
              <a:latin typeface="Franklin Gothic Book"/>
              <a:cs typeface="Times New Roman" panose="02020603050405020304" pitchFamily="18" charset="0"/>
            </a:endParaRPr>
          </a:p>
        </p:txBody>
      </p:sp>
      <p:sp>
        <p:nvSpPr>
          <p:cNvPr id="48" name="TextBox 42">
            <a:extLst>
              <a:ext uri="{FF2B5EF4-FFF2-40B4-BE49-F238E27FC236}">
                <a16:creationId xmlns:a16="http://schemas.microsoft.com/office/drawing/2014/main" id="{9CCF2E58-8048-4C3D-F4BC-C3841DD21C47}"/>
              </a:ext>
            </a:extLst>
          </p:cNvPr>
          <p:cNvSpPr txBox="1"/>
          <p:nvPr/>
        </p:nvSpPr>
        <p:spPr>
          <a:xfrm>
            <a:off x="6059592" y="4879992"/>
            <a:ext cx="3188044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>
                <a:solidFill>
                  <a:schemeClr val="bg1"/>
                </a:solidFill>
                <a:latin typeface="Franklin Gothic Book"/>
                <a:cs typeface="Times New Roman"/>
              </a:rPr>
              <a:t>4.6               </a:t>
            </a:r>
            <a:r>
              <a:rPr lang="en-US" sz="1000" b="1">
                <a:solidFill>
                  <a:schemeClr val="bg1"/>
                </a:solidFill>
                <a:latin typeface="Franklin Gothic Book"/>
                <a:cs typeface="Times New Roman"/>
              </a:rPr>
              <a:t>1,676 Reviews </a:t>
            </a:r>
          </a:p>
          <a:p>
            <a:r>
              <a:rPr lang="en-US" sz="2400" b="1">
                <a:solidFill>
                  <a:schemeClr val="bg1"/>
                </a:solidFill>
                <a:latin typeface="Franklin Gothic Book"/>
                <a:cs typeface="Times New Roman"/>
              </a:rPr>
              <a:t>  </a:t>
            </a:r>
            <a:endParaRPr lang="en-US" sz="2400">
              <a:solidFill>
                <a:schemeClr val="bg1"/>
              </a:solidFill>
              <a:latin typeface="Franklin Gothic Book"/>
              <a:cs typeface="Times New Roman" panose="02020603050405020304" pitchFamily="18" charset="0"/>
            </a:endParaRPr>
          </a:p>
        </p:txBody>
      </p:sp>
      <p:sp>
        <p:nvSpPr>
          <p:cNvPr id="51" name="TextBox 42">
            <a:extLst>
              <a:ext uri="{FF2B5EF4-FFF2-40B4-BE49-F238E27FC236}">
                <a16:creationId xmlns:a16="http://schemas.microsoft.com/office/drawing/2014/main" id="{91C21FC0-8972-584A-E913-509FB5E2F0B8}"/>
              </a:ext>
            </a:extLst>
          </p:cNvPr>
          <p:cNvSpPr txBox="1"/>
          <p:nvPr/>
        </p:nvSpPr>
        <p:spPr>
          <a:xfrm>
            <a:off x="9098213" y="4894752"/>
            <a:ext cx="3188044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>
                <a:solidFill>
                  <a:schemeClr val="bg1"/>
                </a:solidFill>
                <a:latin typeface="Franklin Gothic Book"/>
                <a:cs typeface="Times New Roman"/>
              </a:rPr>
              <a:t>4.4               </a:t>
            </a:r>
            <a:r>
              <a:rPr lang="en-US" sz="1000" b="1">
                <a:solidFill>
                  <a:schemeClr val="bg1"/>
                </a:solidFill>
                <a:latin typeface="Franklin Gothic Book"/>
                <a:cs typeface="Times New Roman"/>
              </a:rPr>
              <a:t>560 Reviews </a:t>
            </a:r>
          </a:p>
          <a:p>
            <a:r>
              <a:rPr lang="en-US" sz="2400" b="1">
                <a:solidFill>
                  <a:schemeClr val="bg1"/>
                </a:solidFill>
                <a:latin typeface="Franklin Gothic Book"/>
                <a:cs typeface="Times New Roman"/>
              </a:rPr>
              <a:t>  </a:t>
            </a:r>
            <a:endParaRPr lang="en-US" sz="2400">
              <a:solidFill>
                <a:schemeClr val="bg1"/>
              </a:solidFill>
              <a:latin typeface="Franklin Gothic Book"/>
              <a:cs typeface="Times New Roman" panose="02020603050405020304" pitchFamily="18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D1F50EDD-3D60-70F6-B6DD-BA4DBD35B16B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17197" t="9195" r="36306" b="15629"/>
          <a:stretch/>
        </p:blipFill>
        <p:spPr>
          <a:xfrm>
            <a:off x="837641" y="4995154"/>
            <a:ext cx="1163834" cy="29091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AEAB9BD-9C6B-DC5F-C12D-C93B15493E2F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18959" t="15596" r="33556" b="29412"/>
          <a:stretch/>
        </p:blipFill>
        <p:spPr>
          <a:xfrm>
            <a:off x="3910134" y="5048240"/>
            <a:ext cx="1156095" cy="201702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46AD0CB1-6DCD-591C-45CC-791EA0506A94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18959" t="15596" r="33556" b="29412"/>
          <a:stretch/>
        </p:blipFill>
        <p:spPr>
          <a:xfrm>
            <a:off x="6906523" y="5058393"/>
            <a:ext cx="1156095" cy="201702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9018A156-DEF1-9B84-D4DD-3E526B1990BD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17197" t="9195" r="36306" b="15629"/>
          <a:stretch/>
        </p:blipFill>
        <p:spPr>
          <a:xfrm>
            <a:off x="10038321" y="4999570"/>
            <a:ext cx="1163834" cy="290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830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2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1" grpId="0"/>
      <p:bldP spid="67" grpId="0" animBg="1"/>
      <p:bldP spid="35" grpId="0" animBg="1"/>
      <p:bldP spid="36" grpId="0"/>
      <p:bldP spid="40" grpId="0" animBg="1"/>
      <p:bldP spid="41" grpId="0"/>
      <p:bldP spid="56" grpId="0" animBg="1"/>
      <p:bldP spid="57" grpId="0"/>
      <p:bldP spid="49" grpId="0" animBg="1"/>
      <p:bldP spid="68" grpId="0" animBg="1"/>
      <p:bldP spid="69" grpId="0" animBg="1"/>
      <p:bldP spid="27" grpId="0"/>
      <p:bldP spid="46" grpId="0"/>
      <p:bldP spid="48" grpId="0"/>
      <p:bldP spid="5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912B81C3508C148A92A9E73A53867DA" ma:contentTypeVersion="4" ma:contentTypeDescription="Create a new document." ma:contentTypeScope="" ma:versionID="88f45febe324627f5d47daa7582c4381">
  <xsd:schema xmlns:xsd="http://www.w3.org/2001/XMLSchema" xmlns:xs="http://www.w3.org/2001/XMLSchema" xmlns:p="http://schemas.microsoft.com/office/2006/metadata/properties" xmlns:ns2="d40abf9e-2948-4b8b-beb5-a57c65b4beea" targetNamespace="http://schemas.microsoft.com/office/2006/metadata/properties" ma:root="true" ma:fieldsID="150607b312772f22f0add484f0f0eb2f" ns2:_="">
    <xsd:import namespace="d40abf9e-2948-4b8b-beb5-a57c65b4bee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40abf9e-2948-4b8b-beb5-a57c65b4bee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66DB0B6-5BEE-4E95-AFC0-D5F6C4B6AD2D}">
  <ds:schemaRefs>
    <ds:schemaRef ds:uri="http://purl.org/dc/elements/1.1/"/>
    <ds:schemaRef ds:uri="d40abf9e-2948-4b8b-beb5-a57c65b4beea"/>
    <ds:schemaRef ds:uri="http://purl.org/dc/terms/"/>
    <ds:schemaRef ds:uri="http://schemas.microsoft.com/office/2006/documentManagement/types"/>
    <ds:schemaRef ds:uri="http://purl.org/dc/dcmitype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50567708-87AF-4D28-93E7-EFA52DE76E1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20C9C46-4FE7-4F52-90C6-E77ED0B1C99C}">
  <ds:schemaRefs>
    <ds:schemaRef ds:uri="d40abf9e-2948-4b8b-beb5-a57c65b4bee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0/xmlns/"/>
    <ds:schemaRef ds:uri="http://www.w3.org/2001/XMLSchema"/>
  </ds:schemaRefs>
</ds:datastoreItem>
</file>

<file path=docMetadata/LabelInfo.xml><?xml version="1.0" encoding="utf-8"?>
<clbl:labelList xmlns:clbl="http://schemas.microsoft.com/office/2020/mipLabelMetadata">
  <clbl:label id="{7cf48d45-3ddb-4389-a9c1-c115526eb52e}" enabled="0" method="" siteId="{7cf48d45-3ddb-4389-a9c1-c115526eb52e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</TotalTime>
  <Words>1561</Words>
  <Application>Microsoft Macintosh PowerPoint</Application>
  <PresentationFormat>Widescreen</PresentationFormat>
  <Paragraphs>672</Paragraphs>
  <Slides>33</Slides>
  <Notes>26</Notes>
  <HiddenSlides>0</HiddenSlides>
  <MMClips>1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3" baseType="lpstr">
      <vt:lpstr>Aptos</vt:lpstr>
      <vt:lpstr>Aptos Display</vt:lpstr>
      <vt:lpstr>Arial</vt:lpstr>
      <vt:lpstr>Calibri</vt:lpstr>
      <vt:lpstr>Franklin Gothic Book</vt:lpstr>
      <vt:lpstr>Helvetica</vt:lpstr>
      <vt:lpstr>Times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Agenda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Goldstein, Jake Myles</cp:lastModifiedBy>
  <cp:revision>4</cp:revision>
  <dcterms:created xsi:type="dcterms:W3CDTF">2024-12-09T22:03:30Z</dcterms:created>
  <dcterms:modified xsi:type="dcterms:W3CDTF">2025-02-18T01:20:34Z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0x010100B912B81C3508C148A92A9E73A53867DA</vt:lpwstr>
  </property>
</Properties>
</file>